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5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94830"/>
  </p:normalViewPr>
  <p:slideViewPr>
    <p:cSldViewPr snapToGrid="0">
      <p:cViewPr varScale="1">
        <p:scale>
          <a:sx n="121" d="100"/>
          <a:sy n="121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hrome-extension://efaidnbmnnnibpcajpcglclefindmkaj/https:/www.nareb.com/site-files/uploads/2023/11/SHIBA-Report-2023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succeedwithmore.com/Career-Resources/mainstreet-buzz/2.22.24-black-history-blo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vents/1062132938308994/?ref=newsfeed" TargetMode="External"/><Relationship Id="rId5" Type="http://schemas.openxmlformats.org/officeDocument/2006/relationships/hyperlink" Target="https://vimeo.com/910205759?fbclid=IwAR1oQNjJD9bcLixlZjfdIBqT-s6c7csU_cGl16eEjaaX9JKyQnJGzs1TlgE" TargetMode="External"/><Relationship Id="rId4" Type="http://schemas.openxmlformats.org/officeDocument/2006/relationships/hyperlink" Target="http://www.succeedwithmore.com/photof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vcMAg8dLh3Trmk432IAL7Is5hcIan4yvAw5rKMfv9UM/viewform?edit_requested=true&amp;pli=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edwithmore.com/calendar/4.10.24-capitol-conference---dg-bu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4.10.24-capitol-conference---no-bus/" TargetMode="External"/><Relationship Id="rId5" Type="http://schemas.openxmlformats.org/officeDocument/2006/relationships/hyperlink" Target="https://www.succeedwithmore.com/calendar/4.10.24-capitol-conference-tp-bus/" TargetMode="External"/><Relationship Id="rId4" Type="http://schemas.openxmlformats.org/officeDocument/2006/relationships/hyperlink" Target="https://www.succeedwithmore.com/calendar/4.10.24-capitol-conference-rm-bu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3.11.24-marketing-strategies-for-the-senior-real-estate-specialist-sres/" TargetMode="External"/><Relationship Id="rId13" Type="http://schemas.openxmlformats.org/officeDocument/2006/relationships/hyperlink" Target="https://www.succeedwithmore.com/calendar/3.20.24-ypn-connect-community-collaboration-career-growth-network-open-meeting/" TargetMode="External"/><Relationship Id="rId3" Type="http://schemas.openxmlformats.org/officeDocument/2006/relationships/hyperlink" Target="https://www.succeedwithmore.com/calendar/3.5.24-csc-an-accessorizing-workshop-for-realtors/" TargetMode="External"/><Relationship Id="rId7" Type="http://schemas.openxmlformats.org/officeDocument/2006/relationships/hyperlink" Target="https://www.succeedwithmore.com/calendar/3.7.24-fh312-bias-override-overcoming-barriers-to-fair-housing/" TargetMode="External"/><Relationship Id="rId12" Type="http://schemas.openxmlformats.org/officeDocument/2006/relationships/hyperlink" Target="https://www.succeedwithmore.com/calendar/3.19.24-45-hour-broker-post-licensing-course/" TargetMode="External"/><Relationship Id="rId2" Type="http://schemas.openxmlformats.org/officeDocument/2006/relationships/hyperlink" Target="https://www.succeedwithmore.com/calendar/3.5.24-rb710-certified-staging-consult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3.6.24-protecting-your-practice-nar-lawsuits-and-strategies-for-resilient-realtors/" TargetMode="External"/><Relationship Id="rId11" Type="http://schemas.openxmlformats.org/officeDocument/2006/relationships/hyperlink" Target="https://www.succeedwithmore.com/calendar/3.14.24-commercial-boot-camp/" TargetMode="External"/><Relationship Id="rId5" Type="http://schemas.openxmlformats.org/officeDocument/2006/relationships/hyperlink" Target="https://www.succeedwithmore.com/calendar/3.6.24-essential-buyer-and-seller-conversations/" TargetMode="External"/><Relationship Id="rId15" Type="http://schemas.openxmlformats.org/officeDocument/2006/relationships/image" Target="../media/image10.jpg"/><Relationship Id="rId10" Type="http://schemas.openxmlformats.org/officeDocument/2006/relationships/hyperlink" Target="https://www.succeedwithmore.com/calendar/3.13.24-rebooting-buyer-strategies-and-conversations-afternoon/" TargetMode="External"/><Relationship Id="rId4" Type="http://schemas.openxmlformats.org/officeDocument/2006/relationships/hyperlink" Target="https://www.succeedwithmore.com/calendar/3.5.24-unlocking-success-in-buyer-agency-new-agent-boost-session-4/" TargetMode="External"/><Relationship Id="rId9" Type="http://schemas.openxmlformats.org/officeDocument/2006/relationships/hyperlink" Target="https://www.succeedwithmore.com/calendar/3.13.24-rebooting-seller-strategies-and-conversations/" TargetMode="External"/><Relationship Id="rId14" Type="http://schemas.openxmlformats.org/officeDocument/2006/relationships/hyperlink" Target="https://www.succeedwithmore.com/calendar/3.21.24-coffee--conversation-own-who-you-r-celebrating-women-in-real-esta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F2604-A72D-E3C1-39C1-38056E8B721F}"/>
              </a:ext>
            </a:extLst>
          </p:cNvPr>
          <p:cNvSpPr txBox="1"/>
          <p:nvPr/>
        </p:nvSpPr>
        <p:spPr>
          <a:xfrm>
            <a:off x="1329674" y="2687233"/>
            <a:ext cx="3037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February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09058F-D3BC-7E99-87BA-9855448BEC84}"/>
              </a:ext>
            </a:extLst>
          </p:cNvPr>
          <p:cNvSpPr txBox="1"/>
          <p:nvPr/>
        </p:nvSpPr>
        <p:spPr>
          <a:xfrm>
            <a:off x="239485" y="1351706"/>
            <a:ext cx="87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Celebrate Black History Month</a:t>
            </a:r>
          </a:p>
        </p:txBody>
      </p:sp>
      <p:pic>
        <p:nvPicPr>
          <p:cNvPr id="1030" name="Picture 6" descr="May be a graphic of text that says 'CELEBRATING BLACK HISTORY MONTH FEBRUARY 1-29 First/Last Name Brokerage Name M MAINSTRET NIZAT OFREA'">
            <a:extLst>
              <a:ext uri="{FF2B5EF4-FFF2-40B4-BE49-F238E27FC236}">
                <a16:creationId xmlns:a16="http://schemas.microsoft.com/office/drawing/2014/main" id="{D195D4CF-BAFD-AAC5-E01B-7B1B64C4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92" y="2203828"/>
            <a:ext cx="3470729" cy="34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➡️">
            <a:extLst>
              <a:ext uri="{FF2B5EF4-FFF2-40B4-BE49-F238E27FC236}">
                <a16:creationId xmlns:a16="http://schemas.microsoft.com/office/drawing/2014/main" id="{EF08AF41-F686-F223-A729-F9A48E4F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92075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F7E010-8318-6CDC-A819-904A58DCF621}"/>
              </a:ext>
            </a:extLst>
          </p:cNvPr>
          <p:cNvSpPr txBox="1"/>
          <p:nvPr/>
        </p:nvSpPr>
        <p:spPr>
          <a:xfrm>
            <a:off x="369778" y="2435056"/>
            <a:ext cx="6440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Succeedwithmore.com/photofy</a:t>
            </a:r>
            <a:r>
              <a:rPr lang="en-US" dirty="0">
                <a:solidFill>
                  <a:srgbClr val="FFC000"/>
                </a:solidFill>
                <a:latin typeface="Libre Franklin Light" pitchFamily="2" charset="77"/>
              </a:rPr>
              <a:t>  </a:t>
            </a:r>
          </a:p>
          <a:p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Representation Matters – Episode 1</a:t>
            </a:r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 Drive – Illinois Association of Black Real Estate Professionals </a:t>
            </a:r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 History Month Feature: What Black History Month (BHM) Means to Mainstreet? 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– Mainstreet Buzz Blog</a:t>
            </a:r>
          </a:p>
          <a:p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Download the </a:t>
            </a: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SHIBA report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, courtesy of the National Association of Real estate Brokers. Use this report to understand the issues that impact and impede Black families from realizing the dream of homeownership.</a:t>
            </a:r>
          </a:p>
        </p:txBody>
      </p:sp>
    </p:spTree>
    <p:extLst>
      <p:ext uri="{BB962C8B-B14F-4D97-AF65-F5344CB8AC3E}">
        <p14:creationId xmlns:p14="http://schemas.microsoft.com/office/powerpoint/2010/main" val="341619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y be an image of 1 person and text that says 'Congratulations 2024 National President-Elect Oralia Herrera nahrep Oralia Herrera Century 21 TK Realty Empower YOU MAINSTREET ORGA REALTOR'">
            <a:extLst>
              <a:ext uri="{FF2B5EF4-FFF2-40B4-BE49-F238E27FC236}">
                <a16:creationId xmlns:a16="http://schemas.microsoft.com/office/drawing/2014/main" id="{E0232C59-A3A1-3B87-DC32-953E1DD7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707571"/>
            <a:ext cx="4484914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0CC3F-9969-B230-4451-CFBCD0022961}"/>
              </a:ext>
            </a:extLst>
          </p:cNvPr>
          <p:cNvSpPr txBox="1"/>
          <p:nvPr/>
        </p:nvSpPr>
        <p:spPr>
          <a:xfrm>
            <a:off x="598715" y="2538443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Libre Franklin Light" pitchFamily="2" charset="77"/>
              </a:rPr>
              <a:t>Mainstreet Organization of REALTORS® is extremely proud to announce that Oralia Herrera — Century 21 TK Realty — has been selected as the next President-Elect of the National Association of Hispanic Real Estate Professionals (NAHREP.)</a:t>
            </a:r>
          </a:p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Libre Franklin Light" pitchFamily="2" charset="77"/>
              </a:rPr>
              <a:t>A Mainstreet Member for over 34 years, Oralia has been a shining star in the real estate industry and a trailblazer in her community. Her passion, commitment to service and professional expertise have left an incredible mark on the real </a:t>
            </a:r>
            <a:r>
              <a:rPr lang="en-US" sz="1600" b="0" i="0">
                <a:solidFill>
                  <a:schemeClr val="bg1"/>
                </a:solidFill>
                <a:effectLst/>
                <a:latin typeface="Libre Franklin Light" pitchFamily="2" charset="77"/>
              </a:rPr>
              <a:t>estate landscape.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Libre Franklin Light" pitchFamily="2" charset="77"/>
              </a:rPr>
              <a:t>She made history as the NAHREP DuPage Founding President, breaking barriers and paving the way for others. Now, she’s set to embark on an even greater journey as a NAHREP National Leader, advancing sustainable Hispanic homeownership.</a:t>
            </a:r>
          </a:p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Libre Franklin Light" pitchFamily="2" charset="77"/>
              </a:rPr>
              <a:t>Please join the Mainstreet Board of Directors in saluting Oralia’s inspirational leadership and our best wishes for continued success!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359229" y="1556657"/>
            <a:ext cx="4757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Congratulations</a:t>
            </a:r>
          </a:p>
        </p:txBody>
      </p:sp>
    </p:spTree>
    <p:extLst>
      <p:ext uri="{BB962C8B-B14F-4D97-AF65-F5344CB8AC3E}">
        <p14:creationId xmlns:p14="http://schemas.microsoft.com/office/powerpoint/2010/main" val="15596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4531-90E1-BF39-F7E8-D77C4C0E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76" y="2569436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50D4A8C-A461-2671-1674-5DB45B42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91" y="586444"/>
            <a:ext cx="8338457" cy="1606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35DD1-5511-23C6-94A1-6D4467256C9D}"/>
              </a:ext>
            </a:extLst>
          </p:cNvPr>
          <p:cNvSpPr txBox="1"/>
          <p:nvPr/>
        </p:nvSpPr>
        <p:spPr>
          <a:xfrm>
            <a:off x="968828" y="3067938"/>
            <a:ext cx="10254343" cy="226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ibre Franklin Light" pitchFamily="2" charset="77"/>
              </a:rPr>
              <a:t>Do you know someone under 40 who demonstrates excellence in their careers, community and real estate industry? Tell us more!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Must be a primary or secondary REALTOR® member of Mainstreet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Forty years or younger on June 1,  2024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C000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APPLICATION </a:t>
            </a:r>
            <a:endParaRPr lang="en-US" dirty="0">
              <a:solidFill>
                <a:srgbClr val="FFC000"/>
              </a:solidFill>
              <a:latin typeface="Libre Franklin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262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97922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200" dirty="0"/>
            </a:br>
            <a:endParaRPr lang="en-US" sz="1800" dirty="0"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07578-6DC8-4B2A-A59D-1B6E290D84D8}"/>
              </a:ext>
            </a:extLst>
          </p:cNvPr>
          <p:cNvSpPr txBox="1"/>
          <p:nvPr/>
        </p:nvSpPr>
        <p:spPr>
          <a:xfrm>
            <a:off x="198916" y="2731827"/>
            <a:ext cx="96180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FOREWARN enhancements that prioritize safety while enabling members to best serve their prospects and customers. New features include:</a:t>
            </a:r>
          </a:p>
          <a:p>
            <a:pPr algn="l"/>
            <a:endParaRPr lang="en-US" b="1" i="0" u="none" strike="noStrike" dirty="0">
              <a:solidFill>
                <a:schemeClr val="bg1"/>
              </a:solidFill>
              <a:effectLst/>
              <a:latin typeface="Libre Franklin Light" pitchFamily="2" charset="77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sng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Deceased Indicator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– Users can reference the deceased indicator to help assess whether a prospect may be misappropriating the identity of a deceased person.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bg1"/>
              </a:solidFill>
              <a:effectLst/>
              <a:latin typeface="Libre Franklin Light" pitchFamily="2" charset="77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sng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Emailed Prospect Report</a:t>
            </a:r>
            <a:r>
              <a:rPr lang="en-US" b="0" i="0" u="sng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– With one click users can now instantly email themselves a prospect report PDF to reference later.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bg1"/>
              </a:solidFill>
              <a:effectLst/>
              <a:latin typeface="Libre Franklin Light" pitchFamily="2" charset="77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sng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Foreclosures, Liens, and Judgments</a:t>
            </a:r>
            <a:r>
              <a:rPr lang="en-US" b="0" i="0" u="sng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ibre Franklin Light" pitchFamily="2" charset="77"/>
              </a:rPr>
              <a:t>– Users now have a broader history of customer details to help better understand and address their prospect's needs.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D0AFE-6ECB-717A-767D-B634DFB25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0430" b="1243"/>
          <a:stretch/>
        </p:blipFill>
        <p:spPr>
          <a:xfrm>
            <a:off x="9652791" y="1801246"/>
            <a:ext cx="2002836" cy="4069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98916" y="1399587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Member Benefit - FOREWARN</a:t>
            </a:r>
          </a:p>
        </p:txBody>
      </p:sp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production awards&#10;&#10;Description automatically generated">
            <a:extLst>
              <a:ext uri="{FF2B5EF4-FFF2-40B4-BE49-F238E27FC236}">
                <a16:creationId xmlns:a16="http://schemas.microsoft.com/office/drawing/2014/main" id="{A55D5164-7E64-E558-4C6C-6C30453FC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308" y="1197429"/>
            <a:ext cx="8268080" cy="4650795"/>
          </a:xfrm>
        </p:spPr>
      </p:pic>
    </p:spTree>
    <p:extLst>
      <p:ext uri="{BB962C8B-B14F-4D97-AF65-F5344CB8AC3E}">
        <p14:creationId xmlns:p14="http://schemas.microsoft.com/office/powerpoint/2010/main" val="258445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a building&#10;&#10;Description automatically generated">
            <a:extLst>
              <a:ext uri="{FF2B5EF4-FFF2-40B4-BE49-F238E27FC236}">
                <a16:creationId xmlns:a16="http://schemas.microsoft.com/office/drawing/2014/main" id="{A99796A7-C8E7-1FB4-7325-0D5EFFA0C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171" y="742215"/>
            <a:ext cx="5076179" cy="50761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9D518-93FA-07E0-C2A2-6C523A1D634C}"/>
              </a:ext>
            </a:extLst>
          </p:cNvPr>
          <p:cNvSpPr txBox="1"/>
          <p:nvPr/>
        </p:nvSpPr>
        <p:spPr>
          <a:xfrm>
            <a:off x="163285" y="153288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Capitol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F53E3-B0C7-9D4F-B59B-3B44950CEB52}"/>
              </a:ext>
            </a:extLst>
          </p:cNvPr>
          <p:cNvSpPr txBox="1"/>
          <p:nvPr/>
        </p:nvSpPr>
        <p:spPr>
          <a:xfrm>
            <a:off x="775512" y="3081363"/>
            <a:ext cx="47135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Downers Grove</a:t>
            </a:r>
            <a:endParaRPr lang="en-US" sz="2800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Rolling Meadows</a:t>
            </a:r>
            <a:endParaRPr lang="en-US" sz="2800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Tinley Park</a:t>
            </a:r>
            <a:endParaRPr lang="en-US" sz="2800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Bus</a:t>
            </a:r>
            <a:endParaRPr lang="en-US" sz="2800" dirty="0">
              <a:solidFill>
                <a:srgbClr val="FFC000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1E6B1-0412-0533-BACC-BB6A543877E1}"/>
              </a:ext>
            </a:extLst>
          </p:cNvPr>
          <p:cNvSpPr txBox="1"/>
          <p:nvPr/>
        </p:nvSpPr>
        <p:spPr>
          <a:xfrm>
            <a:off x="566057" y="2558143"/>
            <a:ext cx="3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Register: </a:t>
            </a:r>
          </a:p>
        </p:txBody>
      </p:sp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5146"/>
            <a:ext cx="9402417" cy="416767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Certified Staging Consultant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CSC+ an Accessorizing Workshop for REALTORS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Boost: Unlocking Success in Buyer Agency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Buyer and Seller Conversations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Protecting Your Practice: NAR Lawsuits and Strategies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 Override: Overcoming Barriers to Fair Housing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Strategies for the Senior Real Estate Specialist 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Seller Strategies and Conversations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Buyer Strategies and Conversations 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Boot Camp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 Hour Post Licensing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YPN Connect</a:t>
            </a: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FFC0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Own Who You R: Celebrating Women in Real Estate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629139" y="2078186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March</a:t>
            </a:r>
          </a:p>
        </p:txBody>
      </p:sp>
      <p:pic>
        <p:nvPicPr>
          <p:cNvPr id="6" name="Picture 5" descr="A blue and white card with a qr code&#10;&#10;Description automatically generated">
            <a:extLst>
              <a:ext uri="{FF2B5EF4-FFF2-40B4-BE49-F238E27FC236}">
                <a16:creationId xmlns:a16="http://schemas.microsoft.com/office/drawing/2014/main" id="{41BE0267-B1C3-E770-D786-B32F8B9D08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5917" y="2309019"/>
            <a:ext cx="4048511" cy="3128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E93EB-9512-3EFD-64CF-92274B140919}"/>
              </a:ext>
            </a:extLst>
          </p:cNvPr>
          <p:cNvSpPr txBox="1"/>
          <p:nvPr/>
        </p:nvSpPr>
        <p:spPr>
          <a:xfrm>
            <a:off x="108858" y="1458686"/>
            <a:ext cx="821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Upcoming Courses &amp; Events</a:t>
            </a:r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468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Libre Franklin</vt:lpstr>
      <vt:lpstr>Libre Franklin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23</cp:revision>
  <dcterms:created xsi:type="dcterms:W3CDTF">2023-04-03T13:57:02Z</dcterms:created>
  <dcterms:modified xsi:type="dcterms:W3CDTF">2024-02-23T21:07:05Z</dcterms:modified>
</cp:coreProperties>
</file>