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6"/>
    <p:restoredTop sz="94851"/>
  </p:normalViewPr>
  <p:slideViewPr>
    <p:cSldViewPr snapToGrid="0">
      <p:cViewPr varScale="1">
        <p:scale>
          <a:sx n="70" d="100"/>
          <a:sy n="70" d="100"/>
        </p:scale>
        <p:origin x="20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D31B-33A7-1C1C-8C2B-0FA3B7345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40" y="1122363"/>
            <a:ext cx="5257800" cy="1381125"/>
          </a:xfrm>
        </p:spPr>
        <p:txBody>
          <a:bodyPr anchor="b"/>
          <a:lstStyle>
            <a:lvl1pPr algn="ctr">
              <a:defRPr sz="6000"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F529-8F1F-8926-C809-362BC49E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40" y="2584173"/>
            <a:ext cx="8885582" cy="34190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53EF-2972-0947-AFCB-2420607A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7DBB3-DF3F-F868-F953-E540EB69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42CC3-F472-34D8-37EC-62EDFB71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3153-C4F2-18BC-9A1F-0521BDC3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18BF-59BA-8DBE-ED3F-48ECB3901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A19F-3BE1-FD25-D5AD-67506BF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76D-1EB5-0F6B-F44F-E9D0DC4C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B825-261F-0F3D-B74E-0AE64555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A166B-36BF-4637-AA4E-241CB2F7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C4590-59D9-32BC-604F-C84B90D36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10FC-2090-D06F-7BAC-A3206BF5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18F5-762C-BFA1-5C01-F4CDFA4F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CD18-9821-D508-8031-EBC906E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880A-C6A9-B15F-4993-3210A32A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8428383" cy="1325563"/>
          </a:xfrm>
        </p:spPr>
        <p:txBody>
          <a:bodyPr/>
          <a:lstStyle>
            <a:lvl1pPr>
              <a:defRPr b="1" i="0"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7114-DC2F-28B9-9B91-1E6FC2AC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4843"/>
            <a:ext cx="9402417" cy="3702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0AA2-2DFF-B67F-8C09-FA18CF6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6C4C0-F9BF-38E4-7E34-A273FC26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448DE-265B-384E-8265-D48AAA3F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B00E-0F15-F004-FF9B-ECC03F82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BE70-B9B7-5E99-E55C-9CD31FCD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062E1-C99D-F99E-6DB0-14F5E4BB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65714-5021-A7B5-435C-CA17DBA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EF81-5F17-84BD-D2C9-AEDE1ABB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2199-3258-BEBA-740A-091FF160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24588-4438-C0DF-BF34-1B0D302F0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49FB3-3FE2-362E-4697-716D2236C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FE7F6-B3B9-095B-3B46-C6EBDE08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9FF9-2B48-1EF1-4C5F-0F7E9728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CAF0-9E05-FE99-149A-EF14A5AE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5B4-74EB-ED46-6811-51F1E690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900ED-3C14-AD58-E05C-94B3020C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46831-AFFD-A4EF-46FD-7E2BEA51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921C6-1739-B95A-3DAA-2F49CE634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1263D-9417-B349-677B-215B0A056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0FA44-294E-1285-AB75-0781134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A075C-E771-4A07-4C6C-B344378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2CDD4-6596-60E9-6FCA-6D91577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9246-7BCC-D30B-CE30-7E52FB27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84EB2-D2B2-51DB-0D13-8FC0B4BC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0D10-69E3-EF5F-B5E3-655FEC3E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AB8D-B69B-C669-C248-5B6F4168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B2C7-31DB-B6D5-E2C5-AC736C1B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A0869-759E-9ABE-AD4E-A233A3E3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C34C2-F609-8F27-96D9-2521347D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2A35-63A6-94C5-6DF6-F5632FE0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F433-4AE3-770F-BF73-45218F9D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6D232-E8EA-640F-5143-A584BCAB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463A5-73C2-7C74-FA4E-F8090E5E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902D9-8B72-57D2-7307-288A0E65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4866-6186-DEF1-7ED9-BE759567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169F-72EE-0BB9-2EA0-942790F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0B9D0-3E66-8EFC-3A7D-2C6BF3EF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08CC3-E63F-C6E9-9E28-7F84D2131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4E43-995A-DB02-C003-EAE0902B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6C4C-29D0-4B46-1B54-FE6377C2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9573A-2F2D-0416-14E7-3E84911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B27B4B6-DCF8-C541-260B-ECE0CAE0D9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B01BF-1012-8041-962F-6AFB8A5A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EB9D-617D-8421-D6AD-E625F131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2554-24D1-7467-0471-71BA4B2F1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C401E-66AD-5840-8938-64897317BC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C3E9-FC5F-E47C-19B3-9B4C9C8C2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A6F36-5CD1-EBB6-76F8-FFF44BBF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D1CF-3689-CE4C-83EF-A0C411CB6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inoisrealtors.org/blog/video-explains-how-immigration-status-becomes-protected-class-in-2024/?_cldee=KDuEUeuJ7kkj8AHWQ1hwsuGDajlY5vCfXTWmj_ZFNJkLemuio6US_Y7CGxEKAWwU&amp;recipientid=contact-34d979dd9d9543ed80521f724caf6151-97e05c425ae14733924588efda4ee73c&amp;utm_source=ClickDimensions&amp;utm_medium=email&amp;utm_campaign=Weekly&amp;esid=23d2c3f8-ab88-ee11-9cc4-00155d23ed07" TargetMode="External"/><Relationship Id="rId2" Type="http://schemas.openxmlformats.org/officeDocument/2006/relationships/hyperlink" Target="chrome-extension://efaidnbmnnnibpcajpcglclefindmkaj/https:/www.iml.org/file.cfm?key=2336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cceedwithmore.com/Career-Resources/more-on-demand/hot-topic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llinoisrealtors.org/marketsta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cceedwithmore.com/calendar/2.15.24-rebooting-seller-strategies-and-conversations/" TargetMode="External"/><Relationship Id="rId13" Type="http://schemas.openxmlformats.org/officeDocument/2006/relationships/hyperlink" Target="https://www.succeedwithmore.com/calendar/2.22.24-leadership-academy/" TargetMode="External"/><Relationship Id="rId3" Type="http://schemas.openxmlformats.org/officeDocument/2006/relationships/hyperlink" Target="https://www.succeedwithmore.com/calendar/2.6.24-sellers-edge-working-with-home-sellers-boost-session-3/" TargetMode="External"/><Relationship Id="rId7" Type="http://schemas.openxmlformats.org/officeDocument/2006/relationships/hyperlink" Target="https://www.succeedwithmore.com/calendar/2.14.24-mainstreets-economic-outlook-2024/" TargetMode="External"/><Relationship Id="rId12" Type="http://schemas.openxmlformats.org/officeDocument/2006/relationships/hyperlink" Target="https://www.succeedwithmore.com/calendar/2.22.24-abr-accredited-buyers-representative/" TargetMode="External"/><Relationship Id="rId2" Type="http://schemas.openxmlformats.org/officeDocument/2006/relationships/hyperlink" Target="https://www.succeedwithmore.com/calendar/2.5.24-srs-seller-representative-specialis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cceedwithmore.com/calendar/2.13.24-brokerage-forum/" TargetMode="External"/><Relationship Id="rId11" Type="http://schemas.openxmlformats.org/officeDocument/2006/relationships/hyperlink" Target="https://www.succeedwithmore.com/calendar/2.21.24-spokesperson-training/" TargetMode="External"/><Relationship Id="rId5" Type="http://schemas.openxmlformats.org/officeDocument/2006/relationships/hyperlink" Target="https://www.succeedwithmore.com/calendar/2.9.24-psa-pricing-strategy-advisor---mastering-the-cma/" TargetMode="External"/><Relationship Id="rId10" Type="http://schemas.openxmlformats.org/officeDocument/2006/relationships/hyperlink" Target="https://www.succeedwithmore.com/calendar/2.17.24-45-hour-broker-post-licensing-course/" TargetMode="External"/><Relationship Id="rId4" Type="http://schemas.openxmlformats.org/officeDocument/2006/relationships/hyperlink" Target="https://www.succeedwithmore.com/calendar/2.8.24-fh312-bias-override-overcoming-barriers-to-fair-housing/" TargetMode="External"/><Relationship Id="rId9" Type="http://schemas.openxmlformats.org/officeDocument/2006/relationships/hyperlink" Target="https://www.succeedwithmore.com/calendar/2.15.24-rebooting-buyer-strategies-and-conversations-afterno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houses in a neighborhood&#10;&#10;Description automatically generated">
            <a:extLst>
              <a:ext uri="{FF2B5EF4-FFF2-40B4-BE49-F238E27FC236}">
                <a16:creationId xmlns:a16="http://schemas.microsoft.com/office/drawing/2014/main" id="{EA43DC9B-40FC-3FE0-6540-F07E5E42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E7701-F352-8A50-23F0-2F696CC90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92" y="1826698"/>
            <a:ext cx="5177481" cy="2387600"/>
          </a:xfrm>
        </p:spPr>
        <p:txBody>
          <a:bodyPr/>
          <a:lstStyle/>
          <a:p>
            <a:r>
              <a:rPr lang="en-US" b="1" dirty="0"/>
              <a:t>January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77938-77E9-CEAF-AE30-837CF3087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92" y="4306373"/>
            <a:ext cx="5177481" cy="1655762"/>
          </a:xfrm>
        </p:spPr>
        <p:txBody>
          <a:bodyPr/>
          <a:lstStyle/>
          <a:p>
            <a:r>
              <a:rPr lang="en-US" dirty="0"/>
              <a:t>Monthly Designated Managing Broker Slides</a:t>
            </a:r>
          </a:p>
        </p:txBody>
      </p:sp>
    </p:spTree>
    <p:extLst>
      <p:ext uri="{BB962C8B-B14F-4D97-AF65-F5344CB8AC3E}">
        <p14:creationId xmlns:p14="http://schemas.microsoft.com/office/powerpoint/2010/main" val="184725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B358-1169-2A93-2800-855E96F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83456"/>
            <a:ext cx="9898654" cy="1325563"/>
          </a:xfrm>
        </p:spPr>
        <p:txBody>
          <a:bodyPr>
            <a:normAutofit/>
          </a:bodyPr>
          <a:lstStyle/>
          <a:p>
            <a:r>
              <a:rPr lang="en-US" dirty="0"/>
              <a:t>New Laws in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779643"/>
            <a:ext cx="9402417" cy="3702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Renting and selling to migrants: Landlords will be required to rent or sell property to non-citizen migrants. The law also adds immigration status as a protected class (Effective 1.1.2024).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44BB8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list of new laws (2024)</a:t>
            </a:r>
            <a:endParaRPr lang="en-US" b="1" dirty="0">
              <a:solidFill>
                <a:srgbClr val="44BB8D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4BB8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Illinois REALTORS® Video</a:t>
            </a:r>
            <a:endParaRPr lang="en-US" b="1" dirty="0">
              <a:solidFill>
                <a:srgbClr val="44B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6BE8-C852-BA37-A403-A74950C5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3456"/>
            <a:ext cx="9071113" cy="1325563"/>
          </a:xfrm>
        </p:spPr>
        <p:txBody>
          <a:bodyPr/>
          <a:lstStyle/>
          <a:p>
            <a:r>
              <a:rPr lang="en-US" dirty="0"/>
              <a:t>Professional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4531-90E1-BF39-F7E8-D77C4C0E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76" y="2569436"/>
            <a:ext cx="9402417" cy="370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Missed the latest Coffee &amp; Conversation webinar? No worries we have you covered, watch the recording </a:t>
            </a:r>
            <a:r>
              <a:rPr lang="en-US" b="1" dirty="0">
                <a:solidFill>
                  <a:srgbClr val="44BB8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400" i="1" dirty="0"/>
              <a:t>This webinar showcases experts in the REALTOR® Code of Ethics, unveiling ‘did you know?’ facts, demystifying the intricacies of forms and contracts, and honing the skill of effective communication with agents and clients.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C4D5-F60E-7293-4FE7-36CB45CB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2" y="3253318"/>
            <a:ext cx="9402417" cy="3702120"/>
          </a:xfrm>
        </p:spPr>
        <p:txBody>
          <a:bodyPr/>
          <a:lstStyle/>
          <a:p>
            <a:r>
              <a:rPr lang="en-US" dirty="0"/>
              <a:t>Home prices in Illinois were higher amid lower sales and limited inventory in 2023. </a:t>
            </a:r>
          </a:p>
          <a:p>
            <a:r>
              <a:rPr lang="en-US" dirty="0"/>
              <a:t>Download and share the Illinois REALTORS® 2023 Annual Report and Infographic </a:t>
            </a:r>
            <a:r>
              <a:rPr lang="en-US" b="1" dirty="0">
                <a:solidFill>
                  <a:srgbClr val="44BB8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F532-7148-6244-2B5B-8A9535A8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002" y="1296067"/>
            <a:ext cx="3296351" cy="42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8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B358-1169-2A93-2800-855E96FE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83456"/>
            <a:ext cx="9601200" cy="1325563"/>
          </a:xfrm>
        </p:spPr>
        <p:txBody>
          <a:bodyPr>
            <a:normAutofit/>
          </a:bodyPr>
          <a:lstStyle/>
          <a:p>
            <a:r>
              <a:rPr lang="en-US" dirty="0"/>
              <a:t>Member Benefit – Tech Helpline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4002-9A09-32F6-037E-F303BEB9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697922"/>
            <a:ext cx="9402417" cy="370212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200" dirty="0"/>
            </a:br>
            <a:endParaRPr lang="en-US" sz="1800" dirty="0">
              <a:latin typeface="Libre Franklin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07578-6DC8-4B2A-A59D-1B6E290D84D8}"/>
              </a:ext>
            </a:extLst>
          </p:cNvPr>
          <p:cNvSpPr txBox="1"/>
          <p:nvPr/>
        </p:nvSpPr>
        <p:spPr>
          <a:xfrm>
            <a:off x="848395" y="2309019"/>
            <a:ext cx="96180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There's no need to sign up for anything, your account is attached to your active Mainstreet REALTORS® membership and is ready to be used when you need it. When you need assistance, the process is simple: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Libre Franklin Light" pitchFamily="2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Libre Franklin Light" pitchFamily="2" charset="77"/>
              </a:rPr>
              <a:t>Contact Tech Helpline via phone, live chat or email.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Libre Franklin Light" pitchFamily="2" charset="77"/>
              </a:rPr>
              <a:t>They’ll verify your active Mainstreet REALTOR® membership.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Libre Franklin Light" pitchFamily="2" charset="77"/>
              </a:rPr>
              <a:t>They’ll troubleshoot the problem or provide answers to your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DB288-F2E0-26D4-303C-FC8FEDB6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6" y="5333758"/>
            <a:ext cx="5045349" cy="13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E788-89B9-2B42-D46E-0B3BD1DB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Courses &amp;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17E1-92C1-727B-4A84-CBBA9FF40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7" y="2388028"/>
            <a:ext cx="9402417" cy="416767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44BB8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Seller Representative Specialist (SRS)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Boost Session 3 - Zoom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 Override: Overcoming Barriers to Fair Housing 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Pricing Strategy Advisor (PSA)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Brokerage Forum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b="1" dirty="0">
                <a:solidFill>
                  <a:srgbClr val="44BB8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Outlook </a:t>
            </a:r>
            <a:r>
              <a:rPr lang="en-US" sz="1800" b="1" dirty="0">
                <a:solidFill>
                  <a:srgbClr val="44BB8D"/>
                </a:solidFill>
              </a:rPr>
              <a:t>– </a:t>
            </a:r>
            <a:r>
              <a:rPr lang="en-US" sz="1800" dirty="0"/>
              <a:t>Signature Event </a:t>
            </a:r>
          </a:p>
          <a:p>
            <a:r>
              <a:rPr lang="en-US" sz="1800" dirty="0">
                <a:solidFill>
                  <a:srgbClr val="44BB8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Rebooting Seller Strategies and Conversations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Rebooting Buyer Strategies and Conversations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 Hour Post Licensing – Saturday Classes via Zoom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Spokesperson Training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dirty="0">
                <a:solidFill>
                  <a:srgbClr val="44BB8D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Accredited Buyers Representative ABR</a:t>
            </a:r>
            <a:endParaRPr lang="en-US" sz="1800" dirty="0">
              <a:solidFill>
                <a:srgbClr val="44BB8D"/>
              </a:solidFill>
            </a:endParaRPr>
          </a:p>
          <a:p>
            <a:r>
              <a:rPr lang="en-US" sz="1800" b="1" dirty="0">
                <a:solidFill>
                  <a:srgbClr val="44BB8D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Leadership Academy</a:t>
            </a:r>
            <a:r>
              <a:rPr lang="en-US" sz="1800" b="1" dirty="0">
                <a:solidFill>
                  <a:srgbClr val="44BB8D"/>
                </a:solidFill>
              </a:rPr>
              <a:t> </a:t>
            </a:r>
            <a:r>
              <a:rPr lang="en-US" sz="1800" b="1" dirty="0"/>
              <a:t>– </a:t>
            </a:r>
            <a:r>
              <a:rPr lang="en-US" sz="1800" dirty="0"/>
              <a:t>Signature Event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03357-F4EA-5687-9034-DD24C0E756E6}"/>
              </a:ext>
            </a:extLst>
          </p:cNvPr>
          <p:cNvSpPr txBox="1"/>
          <p:nvPr/>
        </p:nvSpPr>
        <p:spPr>
          <a:xfrm>
            <a:off x="5629139" y="2078186"/>
            <a:ext cx="28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255581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292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Libre Franklin</vt:lpstr>
      <vt:lpstr>Libre Franklin Light</vt:lpstr>
      <vt:lpstr>Office Theme</vt:lpstr>
      <vt:lpstr>January 2024</vt:lpstr>
      <vt:lpstr>New Laws in 2024</vt:lpstr>
      <vt:lpstr>Professional Standards</vt:lpstr>
      <vt:lpstr>PowerPoint Presentation</vt:lpstr>
      <vt:lpstr>Member Benefit – Tech Helpline</vt:lpstr>
      <vt:lpstr>Upcoming Courses &amp;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20</cp:revision>
  <dcterms:created xsi:type="dcterms:W3CDTF">2023-04-03T13:57:02Z</dcterms:created>
  <dcterms:modified xsi:type="dcterms:W3CDTF">2024-01-23T18:40:58Z</dcterms:modified>
</cp:coreProperties>
</file>