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2" r:id="rId4"/>
    <p:sldId id="263"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16"/>
    <p:restoredTop sz="94813"/>
  </p:normalViewPr>
  <p:slideViewPr>
    <p:cSldViewPr snapToGrid="0">
      <p:cViewPr varScale="1">
        <p:scale>
          <a:sx n="104" d="100"/>
          <a:sy n="104" d="100"/>
        </p:scale>
        <p:origin x="208"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FD31B-33A7-1C1C-8C2B-0FA3B73452B1}"/>
              </a:ext>
            </a:extLst>
          </p:cNvPr>
          <p:cNvSpPr>
            <a:spLocks noGrp="1"/>
          </p:cNvSpPr>
          <p:nvPr>
            <p:ph type="ctrTitle"/>
          </p:nvPr>
        </p:nvSpPr>
        <p:spPr>
          <a:xfrm>
            <a:off x="238540" y="1122363"/>
            <a:ext cx="5257800" cy="1381125"/>
          </a:xfrm>
        </p:spPr>
        <p:txBody>
          <a:bodyPr anchor="b"/>
          <a:lstStyle>
            <a:lvl1pPr algn="ctr">
              <a:defRPr sz="6000" b="1" i="0">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4BECF529-8F1F-8926-C809-362BC49E459C}"/>
              </a:ext>
            </a:extLst>
          </p:cNvPr>
          <p:cNvSpPr>
            <a:spLocks noGrp="1"/>
          </p:cNvSpPr>
          <p:nvPr>
            <p:ph type="subTitle" idx="1"/>
          </p:nvPr>
        </p:nvSpPr>
        <p:spPr>
          <a:xfrm>
            <a:off x="238540" y="2584173"/>
            <a:ext cx="8885582" cy="341906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C8753EF-2972-0947-AFCB-2420607A081F}"/>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5" name="Footer Placeholder 4">
            <a:extLst>
              <a:ext uri="{FF2B5EF4-FFF2-40B4-BE49-F238E27FC236}">
                <a16:creationId xmlns:a16="http://schemas.microsoft.com/office/drawing/2014/main" id="{26F7DBB3-DF3F-F868-F953-E540EB699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42CC3-F472-34D8-37EC-62EDFB719A06}"/>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877376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3153-C4F2-18BC-9A1F-0521BDC380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F318BF-59BA-8DBE-ED3F-48ECB39019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CA19F-3BE1-FD25-D5AD-67506BFB409E}"/>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5" name="Footer Placeholder 4">
            <a:extLst>
              <a:ext uri="{FF2B5EF4-FFF2-40B4-BE49-F238E27FC236}">
                <a16:creationId xmlns:a16="http://schemas.microsoft.com/office/drawing/2014/main" id="{74B7B76D-1EB5-0F6B-F44F-E9D0DC4CA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EB825-261F-0F3D-B74E-0AE645558F4E}"/>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56981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2A166B-36BF-4637-AA4E-241CB2F796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3C4590-59D9-32BC-604F-C84B90D361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110FC-2090-D06F-7BAC-A3206BF5CA07}"/>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5" name="Footer Placeholder 4">
            <a:extLst>
              <a:ext uri="{FF2B5EF4-FFF2-40B4-BE49-F238E27FC236}">
                <a16:creationId xmlns:a16="http://schemas.microsoft.com/office/drawing/2014/main" id="{5A1F18F5-762C-BFA1-5C01-F4CDFA4FE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7CD18-9821-D508-8031-EBC906ED2000}"/>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85233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880A-C6A9-B15F-4993-3210A32AF5FB}"/>
              </a:ext>
            </a:extLst>
          </p:cNvPr>
          <p:cNvSpPr>
            <a:spLocks noGrp="1"/>
          </p:cNvSpPr>
          <p:nvPr>
            <p:ph type="title"/>
          </p:nvPr>
        </p:nvSpPr>
        <p:spPr>
          <a:xfrm>
            <a:off x="457200" y="983456"/>
            <a:ext cx="8428383" cy="1325563"/>
          </a:xfrm>
        </p:spPr>
        <p:txBody>
          <a:bodyPr/>
          <a:lstStyle>
            <a:lvl1pPr>
              <a:defRPr b="1" i="0">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17967114-DC2F-28B9-9B91-1E6FC2AC7B9D}"/>
              </a:ext>
            </a:extLst>
          </p:cNvPr>
          <p:cNvSpPr>
            <a:spLocks noGrp="1"/>
          </p:cNvSpPr>
          <p:nvPr>
            <p:ph idx="1"/>
          </p:nvPr>
        </p:nvSpPr>
        <p:spPr>
          <a:xfrm>
            <a:off x="457200" y="2474843"/>
            <a:ext cx="9402417" cy="37021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6E0AA2-2DFF-B67F-8C09-FA18CF681CCA}"/>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5" name="Footer Placeholder 4">
            <a:extLst>
              <a:ext uri="{FF2B5EF4-FFF2-40B4-BE49-F238E27FC236}">
                <a16:creationId xmlns:a16="http://schemas.microsoft.com/office/drawing/2014/main" id="{14D6C4C0-F9BF-38E4-7E34-A273FC26B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448DE-265B-384E-8265-D48AAA3F12F3}"/>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1158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B00E-0F15-F004-FF9B-ECC03F82B3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8EBE70-B9B7-5E99-E55C-9CD31FCD7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062E1-C99D-F99E-6DB0-14F5E4BBFEE9}"/>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5" name="Footer Placeholder 4">
            <a:extLst>
              <a:ext uri="{FF2B5EF4-FFF2-40B4-BE49-F238E27FC236}">
                <a16:creationId xmlns:a16="http://schemas.microsoft.com/office/drawing/2014/main" id="{3A765714-5021-A7B5-435C-CA17DBA5F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4EF81-5F17-84BD-D2C9-AEDE1ABB5203}"/>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492542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82199-3258-BEBA-740A-091FF1603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24588-4438-C0DF-BF34-1B0D302F01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49FB3-3FE2-362E-4697-716D2236C5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BFE7F6-B3B9-095B-3B46-C6EBDE083A93}"/>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6" name="Footer Placeholder 5">
            <a:extLst>
              <a:ext uri="{FF2B5EF4-FFF2-40B4-BE49-F238E27FC236}">
                <a16:creationId xmlns:a16="http://schemas.microsoft.com/office/drawing/2014/main" id="{807E9FF9-2B48-1EF1-4C5F-0F7E97289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7CAF0-9E05-FE99-149A-EF14A5AECDD9}"/>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232217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65B4-74EB-ED46-6811-51F1E69023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D900ED-3C14-AD58-E05C-94B3020C4D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6831-AFFD-A4EF-46FD-7E2BEA5178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1921C6-1739-B95A-3DAA-2F49CE634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F1263D-9417-B349-677B-215B0A056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80FA44-294E-1285-AB75-0781134C75B0}"/>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8" name="Footer Placeholder 7">
            <a:extLst>
              <a:ext uri="{FF2B5EF4-FFF2-40B4-BE49-F238E27FC236}">
                <a16:creationId xmlns:a16="http://schemas.microsoft.com/office/drawing/2014/main" id="{147A075C-E771-4A07-4C6C-B344378DF0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E2CDD4-6596-60E9-6FCA-6D915770C3BF}"/>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71352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9246-7BCC-D30B-CE30-7E52FB270B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B84EB2-D2B2-51DB-0D13-8FC0B4BC3FC6}"/>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4" name="Footer Placeholder 3">
            <a:extLst>
              <a:ext uri="{FF2B5EF4-FFF2-40B4-BE49-F238E27FC236}">
                <a16:creationId xmlns:a16="http://schemas.microsoft.com/office/drawing/2014/main" id="{72110D10-69E3-EF5F-B5E3-655FEC3E7E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6EAB8D-B69B-C669-C248-5B6F4168D4C4}"/>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154460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DB2C7-31DB-B6D5-E2C5-AC736C1B5AF3}"/>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3" name="Footer Placeholder 2">
            <a:extLst>
              <a:ext uri="{FF2B5EF4-FFF2-40B4-BE49-F238E27FC236}">
                <a16:creationId xmlns:a16="http://schemas.microsoft.com/office/drawing/2014/main" id="{FA9A0869-759E-9ABE-AD4E-A233A3E3A6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C34C2-F609-8F27-96D9-2521347DA60E}"/>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336380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72A35-63A6-94C5-6DF6-F5632FE0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5AF433-4AE3-770F-BF73-45218F9DAA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F6D232-E8EA-640F-5143-A584BCAB8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463A5-73C2-7C74-FA4E-F8090E5E50B9}"/>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6" name="Footer Placeholder 5">
            <a:extLst>
              <a:ext uri="{FF2B5EF4-FFF2-40B4-BE49-F238E27FC236}">
                <a16:creationId xmlns:a16="http://schemas.microsoft.com/office/drawing/2014/main" id="{13F902D9-8B72-57D2-7307-288A0E657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04866-6186-DEF1-7ED9-BE75956798BB}"/>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135218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169F-72EE-0BB9-2EA0-942790F11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D0B9D0-3E66-8EFC-3A7D-2C6BF3EF53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F08CC3-E63F-C6E9-9E28-7F84D2131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AC4E43-995A-DB02-C003-EAE0902B0CE4}"/>
              </a:ext>
            </a:extLst>
          </p:cNvPr>
          <p:cNvSpPr>
            <a:spLocks noGrp="1"/>
          </p:cNvSpPr>
          <p:nvPr>
            <p:ph type="dt" sz="half" idx="10"/>
          </p:nvPr>
        </p:nvSpPr>
        <p:spPr/>
        <p:txBody>
          <a:bodyPr/>
          <a:lstStyle/>
          <a:p>
            <a:fld id="{3C8C401E-66AD-5840-8938-64897317BCD7}" type="datetimeFigureOut">
              <a:rPr lang="en-US" smtClean="0"/>
              <a:t>11/16/23</a:t>
            </a:fld>
            <a:endParaRPr lang="en-US"/>
          </a:p>
        </p:txBody>
      </p:sp>
      <p:sp>
        <p:nvSpPr>
          <p:cNvPr id="6" name="Footer Placeholder 5">
            <a:extLst>
              <a:ext uri="{FF2B5EF4-FFF2-40B4-BE49-F238E27FC236}">
                <a16:creationId xmlns:a16="http://schemas.microsoft.com/office/drawing/2014/main" id="{F74B6C4C-29D0-4B46-1B54-FE6377C28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9573A-2F2D-0416-14E7-3E849113DF00}"/>
              </a:ext>
            </a:extLst>
          </p:cNvPr>
          <p:cNvSpPr>
            <a:spLocks noGrp="1"/>
          </p:cNvSpPr>
          <p:nvPr>
            <p:ph type="sldNum" sz="quarter" idx="12"/>
          </p:nvPr>
        </p:nvSpPr>
        <p:spPr/>
        <p:txBody>
          <a:bodyPr/>
          <a:lstStyle/>
          <a:p>
            <a:fld id="{3814D1CF-3689-CE4C-83EF-A0C411CB647D}" type="slidenum">
              <a:rPr lang="en-US" smtClean="0"/>
              <a:t>‹#›</a:t>
            </a:fld>
            <a:endParaRPr lang="en-US"/>
          </a:p>
        </p:txBody>
      </p:sp>
    </p:spTree>
    <p:extLst>
      <p:ext uri="{BB962C8B-B14F-4D97-AF65-F5344CB8AC3E}">
        <p14:creationId xmlns:p14="http://schemas.microsoft.com/office/powerpoint/2010/main" val="24170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1B27B4B6-DCF8-C541-260B-ECE0CAE0D90D}"/>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F9B01BF-1012-8041-962F-6AFB8A5AA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C8EB9D-617D-8421-D6AD-E625F1312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82554-24D1-7467-0471-71BA4B2F11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C401E-66AD-5840-8938-64897317BCD7}" type="datetimeFigureOut">
              <a:rPr lang="en-US" smtClean="0"/>
              <a:t>11/16/23</a:t>
            </a:fld>
            <a:endParaRPr lang="en-US"/>
          </a:p>
        </p:txBody>
      </p:sp>
      <p:sp>
        <p:nvSpPr>
          <p:cNvPr id="5" name="Footer Placeholder 4">
            <a:extLst>
              <a:ext uri="{FF2B5EF4-FFF2-40B4-BE49-F238E27FC236}">
                <a16:creationId xmlns:a16="http://schemas.microsoft.com/office/drawing/2014/main" id="{4349C3E9-FC5F-E47C-19B3-9B4C9C8C23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DA6F36-5CD1-EBB6-76F8-FFF44BBFB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4D1CF-3689-CE4C-83EF-A0C411CB647D}" type="slidenum">
              <a:rPr lang="en-US" smtClean="0"/>
              <a:t>‹#›</a:t>
            </a:fld>
            <a:endParaRPr lang="en-US"/>
          </a:p>
        </p:txBody>
      </p:sp>
    </p:spTree>
    <p:extLst>
      <p:ext uri="{BB962C8B-B14F-4D97-AF65-F5344CB8AC3E}">
        <p14:creationId xmlns:p14="http://schemas.microsoft.com/office/powerpoint/2010/main" val="2749301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nar.realtor/magazine/broker-news/how-brokers-can-help-agents-communicate-their-valu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ucceedwithmore.com/Career-Resources/contracts/forms-for-selling-residential-proper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ilga.gov/legislation/billstatus.asp?DocNum=2217&amp;GAID=17&amp;GA=103&amp;DocTypeID=HB&amp;LegID=146435&amp;SessionID=11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ucceedwithmore.com/calendar/12.14.23-coffee-and-conversation-as-it-stamds-now/" TargetMode="External"/><Relationship Id="rId3" Type="http://schemas.openxmlformats.org/officeDocument/2006/relationships/hyperlink" Target="https://www.succeedwithmore.com/calendar/12.2.23-market-metrics-mastery-crafting-compelling-conversations-for-agents--new-agent-boost-session-6/" TargetMode="External"/><Relationship Id="rId7" Type="http://schemas.openxmlformats.org/officeDocument/2006/relationships/hyperlink" Target="https://www.succeedwithmore.com/calendar/12.12.23-do-you-need-a-paycheck-boost-session-1/" TargetMode="External"/><Relationship Id="rId2" Type="http://schemas.openxmlformats.org/officeDocument/2006/relationships/hyperlink" Target="https://www.succeedwithmore.com/calendar/11.2.23-future-of-commercial-real-estate-technology-commercial-proptech-and-who-are-the-players/" TargetMode="External"/><Relationship Id="rId1" Type="http://schemas.openxmlformats.org/officeDocument/2006/relationships/slideLayout" Target="../slideLayouts/slideLayout2.xml"/><Relationship Id="rId6" Type="http://schemas.openxmlformats.org/officeDocument/2006/relationships/hyperlink" Target="https://www.succeedwithmore.com/calendar/12.7.23-commercial-boot-camp/" TargetMode="External"/><Relationship Id="rId5" Type="http://schemas.openxmlformats.org/officeDocument/2006/relationships/hyperlink" Target="https://www.succeedwithmore.com/calendar/12.5.23-ugly-sweater-party-and-fundraiser/" TargetMode="External"/><Relationship Id="rId10" Type="http://schemas.openxmlformats.org/officeDocument/2006/relationships/hyperlink" Target="https://www.succeedwithmore.com/calendar/12.20.23-rb729-rethink-the-buyer-conversation/" TargetMode="External"/><Relationship Id="rId4" Type="http://schemas.openxmlformats.org/officeDocument/2006/relationships/hyperlink" Target="https://www.succeedwithmore.com/calendar/12.4.23-45-hour-broker-post-licensing-course/" TargetMode="External"/><Relationship Id="rId9" Type="http://schemas.openxmlformats.org/officeDocument/2006/relationships/hyperlink" Target="https://www.succeedwithmore.com/calendar/12.20.23-rb730-rethink-the-seller-conversation-deliver-value-build-trust-get-the-lis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houses in a neighborhood&#10;&#10;Description automatically generated">
            <a:extLst>
              <a:ext uri="{FF2B5EF4-FFF2-40B4-BE49-F238E27FC236}">
                <a16:creationId xmlns:a16="http://schemas.microsoft.com/office/drawing/2014/main" id="{EA43DC9B-40FC-3FE0-6540-F07E5E42A59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EE7701-F352-8A50-23F0-2F696CC90421}"/>
              </a:ext>
            </a:extLst>
          </p:cNvPr>
          <p:cNvSpPr>
            <a:spLocks noGrp="1"/>
          </p:cNvSpPr>
          <p:nvPr>
            <p:ph type="ctrTitle"/>
          </p:nvPr>
        </p:nvSpPr>
        <p:spPr>
          <a:xfrm>
            <a:off x="259492" y="1826698"/>
            <a:ext cx="5177481" cy="2387600"/>
          </a:xfrm>
        </p:spPr>
        <p:txBody>
          <a:bodyPr/>
          <a:lstStyle/>
          <a:p>
            <a:r>
              <a:rPr lang="en-US" b="1" dirty="0"/>
              <a:t>November 2023</a:t>
            </a:r>
          </a:p>
        </p:txBody>
      </p:sp>
      <p:sp>
        <p:nvSpPr>
          <p:cNvPr id="3" name="Subtitle 2">
            <a:extLst>
              <a:ext uri="{FF2B5EF4-FFF2-40B4-BE49-F238E27FC236}">
                <a16:creationId xmlns:a16="http://schemas.microsoft.com/office/drawing/2014/main" id="{5C777938-77E9-CEAF-AE30-837CF3087E08}"/>
              </a:ext>
            </a:extLst>
          </p:cNvPr>
          <p:cNvSpPr>
            <a:spLocks noGrp="1"/>
          </p:cNvSpPr>
          <p:nvPr>
            <p:ph type="subTitle" idx="1"/>
          </p:nvPr>
        </p:nvSpPr>
        <p:spPr>
          <a:xfrm>
            <a:off x="259492" y="4306373"/>
            <a:ext cx="5177481" cy="1655762"/>
          </a:xfrm>
        </p:spPr>
        <p:txBody>
          <a:bodyPr/>
          <a:lstStyle/>
          <a:p>
            <a:r>
              <a:rPr lang="en-US" dirty="0"/>
              <a:t>Monthly Broker Slides</a:t>
            </a:r>
          </a:p>
        </p:txBody>
      </p:sp>
    </p:spTree>
    <p:extLst>
      <p:ext uri="{BB962C8B-B14F-4D97-AF65-F5344CB8AC3E}">
        <p14:creationId xmlns:p14="http://schemas.microsoft.com/office/powerpoint/2010/main" val="184725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C7AE-06E9-7F0E-2B65-FD265566EEC6}"/>
              </a:ext>
            </a:extLst>
          </p:cNvPr>
          <p:cNvSpPr>
            <a:spLocks noGrp="1"/>
          </p:cNvSpPr>
          <p:nvPr>
            <p:ph type="title"/>
          </p:nvPr>
        </p:nvSpPr>
        <p:spPr>
          <a:xfrm>
            <a:off x="457200" y="983456"/>
            <a:ext cx="10846106" cy="1325563"/>
          </a:xfrm>
        </p:spPr>
        <p:txBody>
          <a:bodyPr>
            <a:normAutofit/>
          </a:bodyPr>
          <a:lstStyle/>
          <a:p>
            <a:r>
              <a:rPr lang="en-US" sz="4000" dirty="0"/>
              <a:t>Class Action Lawsuit – Missouri Update </a:t>
            </a:r>
          </a:p>
        </p:txBody>
      </p:sp>
      <p:sp>
        <p:nvSpPr>
          <p:cNvPr id="3" name="Content Placeholder 2">
            <a:extLst>
              <a:ext uri="{FF2B5EF4-FFF2-40B4-BE49-F238E27FC236}">
                <a16:creationId xmlns:a16="http://schemas.microsoft.com/office/drawing/2014/main" id="{0466196B-CE0E-7A69-D390-B3066BB4631A}"/>
              </a:ext>
            </a:extLst>
          </p:cNvPr>
          <p:cNvSpPr>
            <a:spLocks noGrp="1"/>
          </p:cNvSpPr>
          <p:nvPr>
            <p:ph idx="1"/>
          </p:nvPr>
        </p:nvSpPr>
        <p:spPr>
          <a:xfrm>
            <a:off x="457200" y="2474843"/>
            <a:ext cx="9402417" cy="3143759"/>
          </a:xfrm>
        </p:spPr>
        <p:txBody>
          <a:bodyPr>
            <a:normAutofit/>
          </a:bodyPr>
          <a:lstStyle/>
          <a:p>
            <a:pPr marL="0" indent="0">
              <a:buNone/>
            </a:pPr>
            <a:r>
              <a:rPr lang="en-US" dirty="0"/>
              <a:t>Sitzer / Burnett:</a:t>
            </a:r>
          </a:p>
          <a:p>
            <a:r>
              <a:rPr lang="en-US" dirty="0"/>
              <a:t>NAR did not prevail.</a:t>
            </a:r>
          </a:p>
          <a:p>
            <a:pPr lvl="1"/>
            <a:r>
              <a:rPr lang="en-US" sz="2000" dirty="0"/>
              <a:t>NAR filing post-trial motions to seek a complete reversal of verdict and request a new trial</a:t>
            </a:r>
          </a:p>
          <a:p>
            <a:pPr lvl="1"/>
            <a:r>
              <a:rPr lang="en-US" sz="2000" dirty="0"/>
              <a:t>If unsuccessful, NAR will advance its appeal to the Eighth Circuit Court of Appeals</a:t>
            </a:r>
          </a:p>
          <a:p>
            <a:pPr lvl="1"/>
            <a:r>
              <a:rPr lang="en-US" sz="2000" dirty="0"/>
              <a:t>NAR will ask for a reduction of the 1.7 billion</a:t>
            </a:r>
          </a:p>
          <a:p>
            <a:pPr lvl="1"/>
            <a:r>
              <a:rPr lang="en-US" sz="2000" dirty="0"/>
              <a:t>NAR has the funds to post bond to appeal</a:t>
            </a:r>
          </a:p>
          <a:p>
            <a:endParaRPr lang="en-US" dirty="0"/>
          </a:p>
        </p:txBody>
      </p:sp>
    </p:spTree>
    <p:extLst>
      <p:ext uri="{BB962C8B-B14F-4D97-AF65-F5344CB8AC3E}">
        <p14:creationId xmlns:p14="http://schemas.microsoft.com/office/powerpoint/2010/main" val="64884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8C7AE-06E9-7F0E-2B65-FD265566EEC6}"/>
              </a:ext>
            </a:extLst>
          </p:cNvPr>
          <p:cNvSpPr>
            <a:spLocks noGrp="1"/>
          </p:cNvSpPr>
          <p:nvPr>
            <p:ph type="title"/>
          </p:nvPr>
        </p:nvSpPr>
        <p:spPr>
          <a:xfrm>
            <a:off x="446313" y="983456"/>
            <a:ext cx="8047823" cy="1325563"/>
          </a:xfrm>
        </p:spPr>
        <p:txBody>
          <a:bodyPr>
            <a:normAutofit/>
          </a:bodyPr>
          <a:lstStyle/>
          <a:p>
            <a:r>
              <a:rPr lang="en-US" sz="4000" dirty="0"/>
              <a:t>Buyer Representation</a:t>
            </a:r>
            <a:br>
              <a:rPr lang="en-US" sz="4000" dirty="0"/>
            </a:br>
            <a:r>
              <a:rPr lang="en-US" sz="1600" dirty="0"/>
              <a:t>Click this link - </a:t>
            </a:r>
            <a:r>
              <a:rPr lang="en-US" sz="1800" dirty="0">
                <a:hlinkClick r:id="rId2"/>
              </a:rPr>
              <a:t>How brokers can help agents communicate their value </a:t>
            </a:r>
            <a:endParaRPr lang="en-US" sz="4000" dirty="0"/>
          </a:p>
        </p:txBody>
      </p:sp>
      <p:sp>
        <p:nvSpPr>
          <p:cNvPr id="3" name="Content Placeholder 2">
            <a:extLst>
              <a:ext uri="{FF2B5EF4-FFF2-40B4-BE49-F238E27FC236}">
                <a16:creationId xmlns:a16="http://schemas.microsoft.com/office/drawing/2014/main" id="{0466196B-CE0E-7A69-D390-B3066BB4631A}"/>
              </a:ext>
            </a:extLst>
          </p:cNvPr>
          <p:cNvSpPr>
            <a:spLocks noGrp="1"/>
          </p:cNvSpPr>
          <p:nvPr>
            <p:ph idx="1"/>
          </p:nvPr>
        </p:nvSpPr>
        <p:spPr/>
        <p:txBody>
          <a:bodyPr>
            <a:noAutofit/>
          </a:bodyPr>
          <a:lstStyle/>
          <a:p>
            <a:r>
              <a:rPr lang="en-US" sz="1600" dirty="0"/>
              <a:t>The Sitzer verdict does not prohibit the practice of making offers of cooperating compensation.</a:t>
            </a:r>
          </a:p>
          <a:p>
            <a:r>
              <a:rPr lang="en-US" sz="1600" dirty="0"/>
              <a:t>Buyer Agreements are highly encouraged and provide an opportunity to have these important conversations with consumers about your value, the services you provide and how you will work in the client’s best interests.</a:t>
            </a:r>
          </a:p>
          <a:p>
            <a:r>
              <a:rPr lang="en-US" sz="1600" dirty="0"/>
              <a:t>Important to stress the negotiability of your compensation in every single transaction</a:t>
            </a:r>
          </a:p>
          <a:p>
            <a:r>
              <a:rPr lang="en-US" sz="1600" dirty="0"/>
              <a:t>Compensation may be paid through an offer of compensation from the listing agent, by the buyer or by the seller, or a combination of these options.</a:t>
            </a:r>
          </a:p>
          <a:p>
            <a:r>
              <a:rPr lang="en-US" sz="1600" dirty="0"/>
              <a:t>Tips to keep in mind when approaching these conversations:</a:t>
            </a:r>
          </a:p>
          <a:p>
            <a:pPr lvl="1"/>
            <a:r>
              <a:rPr lang="en-US" sz="1600" dirty="0"/>
              <a:t>Choice – Ensure the buyer understands their choices when it comes to compensation.</a:t>
            </a:r>
          </a:p>
          <a:p>
            <a:pPr lvl="1"/>
            <a:r>
              <a:rPr lang="en-US" sz="1600" dirty="0"/>
              <a:t>Clarity – Make sure all communication is crystal clear about the services you will provide and what a buyer can expect by working with you</a:t>
            </a:r>
          </a:p>
          <a:p>
            <a:pPr lvl="1"/>
            <a:r>
              <a:rPr lang="en-US" sz="1600" dirty="0"/>
              <a:t>Opportunity – Use this moment to differentiate yourself in your market, improve your real estate practices and think creatively about solutions.</a:t>
            </a:r>
          </a:p>
        </p:txBody>
      </p:sp>
    </p:spTree>
    <p:extLst>
      <p:ext uri="{BB962C8B-B14F-4D97-AF65-F5344CB8AC3E}">
        <p14:creationId xmlns:p14="http://schemas.microsoft.com/office/powerpoint/2010/main" val="153828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B358-1169-2A93-2800-855E96FEBF5D}"/>
              </a:ext>
            </a:extLst>
          </p:cNvPr>
          <p:cNvSpPr>
            <a:spLocks noGrp="1"/>
          </p:cNvSpPr>
          <p:nvPr>
            <p:ph type="title"/>
          </p:nvPr>
        </p:nvSpPr>
        <p:spPr>
          <a:xfrm>
            <a:off x="457201" y="983456"/>
            <a:ext cx="9601200" cy="1325563"/>
          </a:xfrm>
        </p:spPr>
        <p:txBody>
          <a:bodyPr>
            <a:normAutofit/>
          </a:bodyPr>
          <a:lstStyle/>
          <a:p>
            <a:r>
              <a:rPr lang="en-US" dirty="0"/>
              <a:t>Just Released!</a:t>
            </a:r>
            <a:br>
              <a:rPr lang="en-US" dirty="0"/>
            </a:br>
            <a:r>
              <a:rPr lang="en-US" sz="3100" dirty="0"/>
              <a:t>Non-Exclusive Buyer Representation Agreement</a:t>
            </a:r>
            <a:endParaRPr lang="en-US" dirty="0"/>
          </a:p>
        </p:txBody>
      </p:sp>
      <p:sp>
        <p:nvSpPr>
          <p:cNvPr id="3" name="Content Placeholder 2">
            <a:extLst>
              <a:ext uri="{FF2B5EF4-FFF2-40B4-BE49-F238E27FC236}">
                <a16:creationId xmlns:a16="http://schemas.microsoft.com/office/drawing/2014/main" id="{4E6B4002-9A09-32F6-037E-F303BEB95F72}"/>
              </a:ext>
            </a:extLst>
          </p:cNvPr>
          <p:cNvSpPr>
            <a:spLocks noGrp="1"/>
          </p:cNvSpPr>
          <p:nvPr>
            <p:ph idx="1"/>
          </p:nvPr>
        </p:nvSpPr>
        <p:spPr>
          <a:xfrm>
            <a:off x="457200" y="2614390"/>
            <a:ext cx="9402417" cy="3702120"/>
          </a:xfrm>
        </p:spPr>
        <p:txBody>
          <a:bodyPr/>
          <a:lstStyle/>
          <a:p>
            <a:r>
              <a:rPr lang="en-US" dirty="0">
                <a:hlinkClick r:id="rId2"/>
              </a:rPr>
              <a:t>Non-Exclusive Buyer Representation Agreement</a:t>
            </a:r>
            <a:endParaRPr lang="en-US" dirty="0"/>
          </a:p>
          <a:p>
            <a:r>
              <a:rPr lang="en-US"/>
              <a:t>Form </a:t>
            </a:r>
            <a:r>
              <a:rPr lang="en-US" dirty="0"/>
              <a:t>has been sent to MRED and Mainstreet’s third-party form providers.  </a:t>
            </a:r>
          </a:p>
          <a:p>
            <a:pPr marL="0" indent="0">
              <a:buNone/>
            </a:pPr>
            <a:endParaRPr lang="en-US" b="1" dirty="0"/>
          </a:p>
        </p:txBody>
      </p:sp>
    </p:spTree>
    <p:extLst>
      <p:ext uri="{BB962C8B-B14F-4D97-AF65-F5344CB8AC3E}">
        <p14:creationId xmlns:p14="http://schemas.microsoft.com/office/powerpoint/2010/main" val="258445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6BE8-C852-BA37-A403-A74950C5CD40}"/>
              </a:ext>
            </a:extLst>
          </p:cNvPr>
          <p:cNvSpPr>
            <a:spLocks noGrp="1"/>
          </p:cNvSpPr>
          <p:nvPr>
            <p:ph type="title"/>
          </p:nvPr>
        </p:nvSpPr>
        <p:spPr/>
        <p:txBody>
          <a:bodyPr/>
          <a:lstStyle/>
          <a:p>
            <a:r>
              <a:rPr lang="en-US" dirty="0"/>
              <a:t>Radon Awareness Act Update</a:t>
            </a:r>
          </a:p>
        </p:txBody>
      </p:sp>
      <p:sp>
        <p:nvSpPr>
          <p:cNvPr id="3" name="Content Placeholder 2">
            <a:extLst>
              <a:ext uri="{FF2B5EF4-FFF2-40B4-BE49-F238E27FC236}">
                <a16:creationId xmlns:a16="http://schemas.microsoft.com/office/drawing/2014/main" id="{36324531-90E1-BF39-F7E8-D77C4C0EFFF2}"/>
              </a:ext>
            </a:extLst>
          </p:cNvPr>
          <p:cNvSpPr>
            <a:spLocks noGrp="1"/>
          </p:cNvSpPr>
          <p:nvPr>
            <p:ph idx="1"/>
          </p:nvPr>
        </p:nvSpPr>
        <p:spPr/>
        <p:txBody>
          <a:bodyPr>
            <a:normAutofit fontScale="92500" lnSpcReduction="10000"/>
          </a:bodyPr>
          <a:lstStyle/>
          <a:p>
            <a:r>
              <a:rPr lang="en-US" dirty="0"/>
              <a:t>Effective January 1, 2024</a:t>
            </a:r>
          </a:p>
          <a:p>
            <a:r>
              <a:rPr lang="en-US" dirty="0"/>
              <a:t>New amendment will allow a prospective tenant to request a landlord to provide copies of any records or reports pertaining to radon in the dwelling </a:t>
            </a:r>
            <a:r>
              <a:rPr lang="en-US" u="sng" dirty="0"/>
              <a:t>at any time prior</a:t>
            </a:r>
            <a:r>
              <a:rPr lang="en-US" dirty="0"/>
              <a:t> to entering into a lease or </a:t>
            </a:r>
            <a:r>
              <a:rPr lang="en-US" u="sng" dirty="0"/>
              <a:t>during</a:t>
            </a:r>
            <a:r>
              <a:rPr lang="en-US" dirty="0"/>
              <a:t> their lease. </a:t>
            </a:r>
          </a:p>
          <a:p>
            <a:r>
              <a:rPr lang="en-US" dirty="0"/>
              <a:t>Additionally, the tenant may conduct their own radon test within 90 days of the execution of the lease. Any mitigation performed or unit installed by tenant must be approved by landlord.</a:t>
            </a:r>
          </a:p>
          <a:p>
            <a:r>
              <a:rPr lang="en-US" dirty="0">
                <a:hlinkClick r:id="rId2"/>
              </a:rPr>
              <a:t>Synopsis </a:t>
            </a:r>
            <a:endParaRPr lang="en-US" dirty="0"/>
          </a:p>
        </p:txBody>
      </p:sp>
    </p:spTree>
    <p:extLst>
      <p:ext uri="{BB962C8B-B14F-4D97-AF65-F5344CB8AC3E}">
        <p14:creationId xmlns:p14="http://schemas.microsoft.com/office/powerpoint/2010/main" val="813322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B358-1169-2A93-2800-855E96FEBF5D}"/>
              </a:ext>
            </a:extLst>
          </p:cNvPr>
          <p:cNvSpPr>
            <a:spLocks noGrp="1"/>
          </p:cNvSpPr>
          <p:nvPr>
            <p:ph type="title"/>
          </p:nvPr>
        </p:nvSpPr>
        <p:spPr>
          <a:xfrm>
            <a:off x="457201" y="983456"/>
            <a:ext cx="9601200" cy="1325563"/>
          </a:xfrm>
        </p:spPr>
        <p:txBody>
          <a:bodyPr>
            <a:normAutofit/>
          </a:bodyPr>
          <a:lstStyle/>
          <a:p>
            <a:r>
              <a:rPr lang="en-US" dirty="0"/>
              <a:t>Set Yourself Apart</a:t>
            </a:r>
            <a:br>
              <a:rPr lang="en-US" dirty="0"/>
            </a:br>
            <a:r>
              <a:rPr lang="en-US" sz="3600" dirty="0"/>
              <a:t>C2EX Goes Mobile in December</a:t>
            </a:r>
            <a:endParaRPr lang="en-US" dirty="0"/>
          </a:p>
        </p:txBody>
      </p:sp>
      <p:sp>
        <p:nvSpPr>
          <p:cNvPr id="3" name="Content Placeholder 2">
            <a:extLst>
              <a:ext uri="{FF2B5EF4-FFF2-40B4-BE49-F238E27FC236}">
                <a16:creationId xmlns:a16="http://schemas.microsoft.com/office/drawing/2014/main" id="{4E6B4002-9A09-32F6-037E-F303BEB95F72}"/>
              </a:ext>
            </a:extLst>
          </p:cNvPr>
          <p:cNvSpPr>
            <a:spLocks noGrp="1"/>
          </p:cNvSpPr>
          <p:nvPr>
            <p:ph idx="1"/>
          </p:nvPr>
        </p:nvSpPr>
        <p:spPr>
          <a:xfrm>
            <a:off x="457200" y="2614390"/>
            <a:ext cx="9402417" cy="3702120"/>
          </a:xfrm>
        </p:spPr>
        <p:txBody>
          <a:bodyPr/>
          <a:lstStyle/>
          <a:p>
            <a:pPr marL="0" indent="0">
              <a:buNone/>
            </a:pPr>
            <a:r>
              <a:rPr lang="en-US" dirty="0"/>
              <a:t>Soon you’ll be able to access your Commitment to Excellence journey on the go with the new C2EX mobile app. Similar to interactive lifestyle apps like </a:t>
            </a:r>
            <a:r>
              <a:rPr lang="en-US" dirty="0" err="1"/>
              <a:t>Noom</a:t>
            </a:r>
            <a:r>
              <a:rPr lang="en-US" dirty="0"/>
              <a:t>, the C2EX app features an artificial intelligence “coach” to guide you through the curriculum. You can now choose the pace at which you want to learn and track your progress. </a:t>
            </a:r>
          </a:p>
          <a:p>
            <a:pPr marL="0" indent="0">
              <a:buNone/>
            </a:pPr>
            <a:r>
              <a:rPr lang="en-US" b="1" dirty="0"/>
              <a:t>*Complete any in-process modules prior to Nov. 20 to receive credit in the new 2.0 version.   </a:t>
            </a:r>
          </a:p>
        </p:txBody>
      </p:sp>
    </p:spTree>
    <p:extLst>
      <p:ext uri="{BB962C8B-B14F-4D97-AF65-F5344CB8AC3E}">
        <p14:creationId xmlns:p14="http://schemas.microsoft.com/office/powerpoint/2010/main" val="4018868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E788-89B9-2B42-D46E-0B3BD1DBA6C5}"/>
              </a:ext>
            </a:extLst>
          </p:cNvPr>
          <p:cNvSpPr>
            <a:spLocks noGrp="1"/>
          </p:cNvSpPr>
          <p:nvPr>
            <p:ph type="title"/>
          </p:nvPr>
        </p:nvSpPr>
        <p:spPr/>
        <p:txBody>
          <a:bodyPr/>
          <a:lstStyle/>
          <a:p>
            <a:r>
              <a:rPr lang="en-US" dirty="0"/>
              <a:t>Upcoming Courses &amp; Events</a:t>
            </a:r>
          </a:p>
        </p:txBody>
      </p:sp>
      <p:sp>
        <p:nvSpPr>
          <p:cNvPr id="3" name="Content Placeholder 2">
            <a:extLst>
              <a:ext uri="{FF2B5EF4-FFF2-40B4-BE49-F238E27FC236}">
                <a16:creationId xmlns:a16="http://schemas.microsoft.com/office/drawing/2014/main" id="{916017E1-92C1-727B-4A84-CBBA9FF40BA1}"/>
              </a:ext>
            </a:extLst>
          </p:cNvPr>
          <p:cNvSpPr>
            <a:spLocks noGrp="1"/>
          </p:cNvSpPr>
          <p:nvPr>
            <p:ph idx="1"/>
          </p:nvPr>
        </p:nvSpPr>
        <p:spPr>
          <a:xfrm>
            <a:off x="457200" y="2420415"/>
            <a:ext cx="9402417" cy="3702120"/>
          </a:xfrm>
        </p:spPr>
        <p:txBody>
          <a:bodyPr>
            <a:normAutofit/>
          </a:bodyPr>
          <a:lstStyle/>
          <a:p>
            <a:pPr marL="0" indent="0">
              <a:buNone/>
            </a:pPr>
            <a:r>
              <a:rPr lang="en-US" dirty="0"/>
              <a:t>December</a:t>
            </a:r>
            <a:endParaRPr lang="en-US" sz="2000" dirty="0">
              <a:solidFill>
                <a:srgbClr val="0563C1"/>
              </a:solidFill>
              <a:hlinkClick r:id="rId2">
                <a:extLst>
                  <a:ext uri="{A12FA001-AC4F-418D-AE19-62706E023703}">
                    <ahyp:hlinkClr xmlns:ahyp="http://schemas.microsoft.com/office/drawing/2018/hyperlinkcolor" val="tx"/>
                  </a:ext>
                </a:extLst>
              </a:hlinkClick>
            </a:endParaRPr>
          </a:p>
          <a:p>
            <a:r>
              <a:rPr lang="en-US" sz="2000" dirty="0">
                <a:hlinkClick r:id="rId3"/>
              </a:rPr>
              <a:t> </a:t>
            </a:r>
            <a:r>
              <a:rPr lang="en-US" sz="2000" dirty="0">
                <a:solidFill>
                  <a:srgbClr val="0563C1"/>
                </a:solidFill>
                <a:hlinkClick r:id="rId3"/>
              </a:rPr>
              <a:t>New Member Boost Session – Market Metrics Mastery</a:t>
            </a:r>
            <a:endParaRPr lang="en-US" sz="2000" dirty="0"/>
          </a:p>
          <a:p>
            <a:r>
              <a:rPr lang="en-US" sz="2000" dirty="0">
                <a:hlinkClick r:id="rId4"/>
              </a:rPr>
              <a:t>45 HR Post Licensing </a:t>
            </a:r>
            <a:r>
              <a:rPr lang="en-US" sz="2000" dirty="0">
                <a:hlinkClick r:id="rId4"/>
              </a:rPr>
              <a:t>-</a:t>
            </a:r>
            <a:r>
              <a:rPr lang="en-US" sz="2000" dirty="0">
                <a:hlinkClick r:id="rId4"/>
              </a:rPr>
              <a:t> Hybrid</a:t>
            </a:r>
            <a:endParaRPr lang="en-US" sz="2000" dirty="0"/>
          </a:p>
          <a:p>
            <a:r>
              <a:rPr lang="en-US" sz="2000" b="1" dirty="0">
                <a:hlinkClick r:id="rId5"/>
              </a:rPr>
              <a:t>10</a:t>
            </a:r>
            <a:r>
              <a:rPr lang="en-US" sz="2000" b="1" baseline="30000" dirty="0">
                <a:hlinkClick r:id="rId5"/>
              </a:rPr>
              <a:t>th</a:t>
            </a:r>
            <a:r>
              <a:rPr lang="en-US" sz="2000" b="1" dirty="0">
                <a:hlinkClick r:id="rId5"/>
              </a:rPr>
              <a:t> Annual Ugly Sweater Party and Fundraiser</a:t>
            </a:r>
            <a:endParaRPr lang="en-US" sz="2000" b="1" dirty="0"/>
          </a:p>
          <a:p>
            <a:r>
              <a:rPr lang="en-US" sz="2000" dirty="0">
                <a:hlinkClick r:id="rId6"/>
              </a:rPr>
              <a:t>Commercial Boot Camp</a:t>
            </a:r>
            <a:endParaRPr lang="en-US" sz="2000" dirty="0"/>
          </a:p>
          <a:p>
            <a:r>
              <a:rPr lang="en-US" sz="2000" dirty="0">
                <a:hlinkClick r:id="rId7"/>
              </a:rPr>
              <a:t>New Member Boost Session – Create Your 2024 Success Plan</a:t>
            </a:r>
            <a:endParaRPr lang="en-US" sz="2000" dirty="0"/>
          </a:p>
          <a:p>
            <a:r>
              <a:rPr lang="en-US" sz="2000" dirty="0">
                <a:hlinkClick r:id="rId8"/>
              </a:rPr>
              <a:t>Coffee &amp; Conversation: How it Stands Now</a:t>
            </a:r>
            <a:endParaRPr lang="en-US" sz="2000" dirty="0"/>
          </a:p>
          <a:p>
            <a:r>
              <a:rPr lang="en-US" sz="2000" dirty="0">
                <a:hlinkClick r:id="rId9"/>
              </a:rPr>
              <a:t>ReThink the Seller Conversation</a:t>
            </a:r>
            <a:endParaRPr lang="en-US" sz="2000" dirty="0"/>
          </a:p>
          <a:p>
            <a:r>
              <a:rPr lang="en-US" sz="2000" dirty="0">
                <a:hlinkClick r:id="rId10"/>
              </a:rPr>
              <a:t>ReThink the Buyer Conversation</a:t>
            </a:r>
            <a:endParaRPr lang="en-US" sz="2000" dirty="0"/>
          </a:p>
        </p:txBody>
      </p:sp>
    </p:spTree>
    <p:extLst>
      <p:ext uri="{BB962C8B-B14F-4D97-AF65-F5344CB8AC3E}">
        <p14:creationId xmlns:p14="http://schemas.microsoft.com/office/powerpoint/2010/main" val="2555817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502</Words>
  <Application>Microsoft Macintosh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Libre Franklin</vt:lpstr>
      <vt:lpstr>Office Theme</vt:lpstr>
      <vt:lpstr>November 2023</vt:lpstr>
      <vt:lpstr>Class Action Lawsuit – Missouri Update </vt:lpstr>
      <vt:lpstr>Buyer Representation Click this link - How brokers can help agents communicate their value </vt:lpstr>
      <vt:lpstr>Just Released! Non-Exclusive Buyer Representation Agreement</vt:lpstr>
      <vt:lpstr>Radon Awareness Act Update</vt:lpstr>
      <vt:lpstr>Set Yourself Apart C2EX Goes Mobile in December</vt:lpstr>
      <vt:lpstr>Upcoming Courses &amp;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David Pollina</cp:lastModifiedBy>
  <cp:revision>14</cp:revision>
  <dcterms:created xsi:type="dcterms:W3CDTF">2023-04-03T13:57:02Z</dcterms:created>
  <dcterms:modified xsi:type="dcterms:W3CDTF">2023-11-16T22:33:39Z</dcterms:modified>
</cp:coreProperties>
</file>