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embeddedFontLst>
    <p:embeddedFont>
      <p:font typeface="Noto Sans Symbols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c58e30754_0_5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6c58e30754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c58e30754_0_6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26c58e30754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c58e30754_0_6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26c58e30754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c58e30754_0_6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26c58e30754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6c58e30754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Reception &amp; Placement support services w/a Refugee Agency (90 days)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They get a green card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They have a Social Security card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Green Card after one year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Can be granted citizenship in 5 yea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9" name="Google Shape;319;g26c58e30754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c58e30754_0_7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26c58e30754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6c58e30754_0_7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26c58e30754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6c58e30754_0_7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26c58e30754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c58e30754_0_7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g26c58e30754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6c58e30754_0_7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26c58e30754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6c58e30754_0_8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g26c58e30754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6c58e3075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26c58e30754_0_5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26c58e30754_0_5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6c58e30754_0_8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26c58e30754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6c58e30754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0" name="Google Shape;400;g26c58e30754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6c58e30754_0_5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26c58e30754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c58e30754_0_5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26c58e30754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c58e30754_0_5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26c58e30754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6c58e30754_0_5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26c58e30754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c58e30754_0_5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26c58e30754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c58e30754_0_6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26c58e30754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c58e30754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26c58e30754_0_6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g26c58e30754_0_6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753359" y="0"/>
            <a:ext cx="77793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8532996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1958856" y="606042"/>
            <a:ext cx="59688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2080199" y="1539087"/>
            <a:ext cx="5847300" cy="29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7pPr>
            <a:lvl8pPr marL="365760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8pPr>
            <a:lvl9pPr marL="411480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▪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1646207" y="480919"/>
            <a:ext cx="311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753359" y="0"/>
            <a:ext cx="77793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8532996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/>
          <p:nvPr/>
        </p:nvSpPr>
        <p:spPr>
          <a:xfrm>
            <a:off x="755650" y="0"/>
            <a:ext cx="59508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/>
          <p:nvPr/>
        </p:nvSpPr>
        <p:spPr>
          <a:xfrm>
            <a:off x="6706411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8"/>
          <p:cNvSpPr txBox="1">
            <a:spLocks noGrp="1"/>
          </p:cNvSpPr>
          <p:nvPr>
            <p:ph type="ctrTitle"/>
          </p:nvPr>
        </p:nvSpPr>
        <p:spPr>
          <a:xfrm>
            <a:off x="1958856" y="2571749"/>
            <a:ext cx="4138800" cy="1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1"/>
          </p:nvPr>
        </p:nvSpPr>
        <p:spPr>
          <a:xfrm>
            <a:off x="2079206" y="1701590"/>
            <a:ext cx="40182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b" anchorCtr="0">
            <a:normAutofit/>
          </a:bodyPr>
          <a:lstStyle>
            <a:lvl1pPr lvl="0" algn="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1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8"/>
          <p:cNvSpPr txBox="1"/>
          <p:nvPr/>
        </p:nvSpPr>
        <p:spPr>
          <a:xfrm>
            <a:off x="1643462" y="2447139"/>
            <a:ext cx="311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>
            <a:off x="753359" y="0"/>
            <a:ext cx="77793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8532996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1645238" y="477318"/>
            <a:ext cx="311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1957405" y="604364"/>
            <a:ext cx="59676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1956964" y="1539086"/>
            <a:ext cx="29223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700" b="0" cap="none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100"/>
              <a:buNone/>
              <a:defRPr sz="1200" b="1"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2"/>
          </p:nvPr>
        </p:nvSpPr>
        <p:spPr>
          <a:xfrm>
            <a:off x="1956964" y="2138498"/>
            <a:ext cx="2920200" cy="23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7pPr>
            <a:lvl8pPr marL="365760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8pPr>
            <a:lvl9pPr marL="411480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▪"/>
              <a:defRPr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3"/>
          </p:nvPr>
        </p:nvSpPr>
        <p:spPr>
          <a:xfrm>
            <a:off x="4999975" y="1539086"/>
            <a:ext cx="2924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700" b="0" cap="none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100"/>
              <a:buNone/>
              <a:defRPr sz="1200" b="1"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4"/>
          </p:nvPr>
        </p:nvSpPr>
        <p:spPr>
          <a:xfrm>
            <a:off x="4999976" y="2138498"/>
            <a:ext cx="2924700" cy="23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7pPr>
            <a:lvl8pPr marL="365760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8pPr>
            <a:lvl9pPr marL="411480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▪"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753359" y="0"/>
            <a:ext cx="77793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/>
          <p:nvPr/>
        </p:nvSpPr>
        <p:spPr>
          <a:xfrm>
            <a:off x="8532996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1957405" y="604363"/>
            <a:ext cx="59631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1954031" y="1539087"/>
            <a:ext cx="2919000" cy="29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7pPr>
            <a:lvl8pPr marL="365760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8pPr>
            <a:lvl9pPr marL="411480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▪"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2"/>
          </p:nvPr>
        </p:nvSpPr>
        <p:spPr>
          <a:xfrm>
            <a:off x="4999977" y="1539086"/>
            <a:ext cx="2920800" cy="29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7pPr>
            <a:lvl8pPr marL="365760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8pPr>
            <a:lvl9pPr marL="411480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▪"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30"/>
          <p:cNvSpPr txBox="1"/>
          <p:nvPr/>
        </p:nvSpPr>
        <p:spPr>
          <a:xfrm>
            <a:off x="1647129" y="480917"/>
            <a:ext cx="311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753359" y="0"/>
            <a:ext cx="77793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/>
          <p:nvPr/>
        </p:nvSpPr>
        <p:spPr>
          <a:xfrm>
            <a:off x="8532996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1643882" y="2221940"/>
            <a:ext cx="311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1957405" y="2360441"/>
            <a:ext cx="59676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2080476" y="1701590"/>
            <a:ext cx="58440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b" anchorCtr="0">
            <a:norm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1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/>
          <p:nvPr/>
        </p:nvSpPr>
        <p:spPr>
          <a:xfrm>
            <a:off x="753359" y="0"/>
            <a:ext cx="77793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8532996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1958856" y="606042"/>
            <a:ext cx="59688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1647129" y="480920"/>
            <a:ext cx="311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/>
          <p:nvPr/>
        </p:nvSpPr>
        <p:spPr>
          <a:xfrm>
            <a:off x="753359" y="0"/>
            <a:ext cx="77793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8532996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1165616" y="845663"/>
            <a:ext cx="311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1477742" y="961838"/>
            <a:ext cx="19983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1"/>
          </p:nvPr>
        </p:nvSpPr>
        <p:spPr>
          <a:xfrm>
            <a:off x="3840116" y="604364"/>
            <a:ext cx="4084500" cy="3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7pPr>
            <a:lvl8pPr marL="365760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8pPr>
            <a:lvl9pPr marL="411480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▪"/>
              <a:defRPr/>
            </a:lvl9pPr>
          </a:lstStyle>
          <a:p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2"/>
          </p:nvPr>
        </p:nvSpPr>
        <p:spPr>
          <a:xfrm>
            <a:off x="1477742" y="2389616"/>
            <a:ext cx="1998300" cy="17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700"/>
              <a:buNone/>
              <a:defRPr sz="800"/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/>
          <p:nvPr/>
        </p:nvSpPr>
        <p:spPr>
          <a:xfrm>
            <a:off x="753359" y="0"/>
            <a:ext cx="77793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8532996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4"/>
          <p:cNvSpPr>
            <a:spLocks noGrp="1"/>
          </p:cNvSpPr>
          <p:nvPr>
            <p:ph type="pic" idx="2"/>
          </p:nvPr>
        </p:nvSpPr>
        <p:spPr>
          <a:xfrm>
            <a:off x="5060297" y="2422"/>
            <a:ext cx="3472200" cy="5143500"/>
          </a:xfrm>
          <a:prstGeom prst="rect">
            <a:avLst/>
          </a:prstGeom>
          <a:solidFill>
            <a:schemeClr val="lt1">
              <a:alpha val="9410"/>
            </a:schemeClr>
          </a:solidFill>
          <a:ln>
            <a:noFill/>
          </a:ln>
        </p:spPr>
      </p:sp>
      <p:sp>
        <p:nvSpPr>
          <p:cNvPr id="212" name="Google Shape;212;p34"/>
          <p:cNvSpPr txBox="1"/>
          <p:nvPr/>
        </p:nvSpPr>
        <p:spPr>
          <a:xfrm>
            <a:off x="1166015" y="845663"/>
            <a:ext cx="311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1478431" y="961839"/>
            <a:ext cx="29784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477742" y="2387196"/>
            <a:ext cx="2979000" cy="17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5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700"/>
              <a:buNone/>
              <a:defRPr sz="8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/>
          <p:nvPr/>
        </p:nvSpPr>
        <p:spPr>
          <a:xfrm>
            <a:off x="753359" y="0"/>
            <a:ext cx="77793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5"/>
          <p:cNvSpPr/>
          <p:nvPr/>
        </p:nvSpPr>
        <p:spPr>
          <a:xfrm>
            <a:off x="8532996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1645677" y="480919"/>
            <a:ext cx="311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1958856" y="606042"/>
            <a:ext cx="59658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 rot="5400000">
            <a:off x="3504704" y="114687"/>
            <a:ext cx="2998500" cy="58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7pPr>
            <a:lvl8pPr marL="365760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8pPr>
            <a:lvl9pPr marL="411480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▪"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/>
          <p:nvPr/>
        </p:nvSpPr>
        <p:spPr>
          <a:xfrm>
            <a:off x="753359" y="0"/>
            <a:ext cx="7779300" cy="5143500"/>
          </a:xfrm>
          <a:prstGeom prst="rect">
            <a:avLst/>
          </a:prstGeom>
          <a:solidFill>
            <a:schemeClr val="dk2">
              <a:alpha val="9137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8532996" y="0"/>
            <a:ext cx="2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6"/>
          <p:cNvSpPr txBox="1"/>
          <p:nvPr/>
        </p:nvSpPr>
        <p:spPr>
          <a:xfrm rot="5400000">
            <a:off x="7749019" y="308182"/>
            <a:ext cx="311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 rot="5400000">
            <a:off x="5460525" y="2073463"/>
            <a:ext cx="39330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 rot="5400000">
            <a:off x="2476841" y="207607"/>
            <a:ext cx="3809700" cy="48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7pPr>
            <a:lvl8pPr marL="365760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/>
            </a:lvl8pPr>
            <a:lvl9pPr marL="411480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▪"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23846" y="1578902"/>
            <a:ext cx="7020153" cy="35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2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/>
          <p:nvPr/>
        </p:nvSpPr>
        <p:spPr>
          <a:xfrm>
            <a:off x="0" y="0"/>
            <a:ext cx="723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1958856" y="606042"/>
            <a:ext cx="59688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2080199" y="1539087"/>
            <a:ext cx="5847300" cy="29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Noto Sans Symbols"/>
              <a:buChar char="▪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Noto Sans Symbols"/>
              <a:buChar char="▪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Noto Sans Symbols"/>
              <a:buChar char="▪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Noto Sans Symbols"/>
              <a:buChar char="▪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Noto Sans Symbols"/>
              <a:buChar char="▪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ts val="800"/>
              <a:buFont typeface="Noto Sans Symbols"/>
              <a:buChar char="▪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dt" idx="10"/>
          </p:nvPr>
        </p:nvSpPr>
        <p:spPr>
          <a:xfrm rot="5400000">
            <a:off x="-607545" y="3953010"/>
            <a:ext cx="19971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00" rIns="68575" bIns="342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 rot="5400000">
            <a:off x="-1677949" y="2745942"/>
            <a:ext cx="44142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13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118805" y="123444"/>
            <a:ext cx="47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5"/>
          <p:cNvSpPr/>
          <p:nvPr/>
        </p:nvSpPr>
        <p:spPr>
          <a:xfrm>
            <a:off x="721532" y="0"/>
            <a:ext cx="342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1007104" y="958517"/>
            <a:ext cx="5847300" cy="29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800" b="1">
                <a:solidFill>
                  <a:srgbClr val="8ACEFF"/>
                </a:solidFill>
              </a:rPr>
              <a:t>Addressing Housing Challenges Experienced by Refugees</a:t>
            </a:r>
            <a:endParaRPr/>
          </a:p>
        </p:txBody>
      </p:sp>
      <p:pic>
        <p:nvPicPr>
          <p:cNvPr id="241" name="Google Shape;241;p37" descr="Screen Shot 2022-10-07 at 5.25.0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5079" y="0"/>
            <a:ext cx="2201877" cy="154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7" descr="Screen Shot 2022-10-07 at 5.21.49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442" y="3564878"/>
            <a:ext cx="1987245" cy="56594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 txBox="1"/>
          <p:nvPr/>
        </p:nvSpPr>
        <p:spPr>
          <a:xfrm>
            <a:off x="6337843" y="4104117"/>
            <a:ext cx="2163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David Zverow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 Consultant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Chair, RAN Housing Committee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152" y="1814065"/>
            <a:ext cx="7870624" cy="211365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6"/>
          <p:cNvSpPr txBox="1"/>
          <p:nvPr/>
        </p:nvSpPr>
        <p:spPr>
          <a:xfrm>
            <a:off x="750094" y="1067097"/>
            <a:ext cx="7764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1st Country            2nd Country               3rd Country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/>
          <p:nvPr/>
        </p:nvSpPr>
        <p:spPr>
          <a:xfrm>
            <a:off x="719368" y="835323"/>
            <a:ext cx="24522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 1: LEGAL RECOGNITION AS A REFUGEE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7"/>
          <p:cNvSpPr txBox="1"/>
          <p:nvPr/>
        </p:nvSpPr>
        <p:spPr>
          <a:xfrm>
            <a:off x="3302876" y="835323"/>
            <a:ext cx="51453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A REFUGEE IS SOMEONE WHO “OWING TO A WELL-FOUNDED FEAR OF BEING</a:t>
            </a:r>
            <a:r>
              <a:rPr lang="en" sz="14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 PERSECUTED </a:t>
            </a:r>
            <a:r>
              <a:rPr lang="en" sz="1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FOR REASONS OF RACE, RELIGION, NATIONALITY, MEMBERSHIP OF A PARTICULAR SOCIAL GROUP, OR POLITICAL OPINION, IS </a:t>
            </a:r>
            <a:r>
              <a:rPr lang="en" sz="14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OUTSIDE THE COUNTRY OF HIS NATIONALITY</a:t>
            </a:r>
            <a:r>
              <a:rPr lang="en" sz="1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, AND IS </a:t>
            </a:r>
            <a:r>
              <a:rPr lang="en" sz="14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UNABLE</a:t>
            </a:r>
            <a:r>
              <a:rPr lang="en" sz="1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 TO OR, </a:t>
            </a:r>
            <a:r>
              <a:rPr lang="en" sz="14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OWING TO SUCH FEAR</a:t>
            </a:r>
            <a:r>
              <a:rPr lang="en" sz="1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, IS UNWILLING TO AVAIL HIMSELF OF THE PROTECTION OF THAT COUNTRY...”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</a:pPr>
            <a:endParaRPr sz="1400" b="0" i="0" u="none" strike="noStrike" cap="non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5071311" y="3528260"/>
            <a:ext cx="32562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1951 Convention relating to the Status of Refugees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8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644" y="337926"/>
            <a:ext cx="4354102" cy="2468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48"/>
          <p:cNvGrpSpPr/>
          <p:nvPr/>
        </p:nvGrpSpPr>
        <p:grpSpPr>
          <a:xfrm>
            <a:off x="840930" y="2264570"/>
            <a:ext cx="1922850" cy="2880541"/>
            <a:chOff x="1121240" y="3019427"/>
            <a:chExt cx="2563800" cy="3840721"/>
          </a:xfrm>
        </p:grpSpPr>
        <p:sp>
          <p:nvSpPr>
            <p:cNvPr id="310" name="Google Shape;310;p48"/>
            <p:cNvSpPr txBox="1"/>
            <p:nvPr/>
          </p:nvSpPr>
          <p:spPr>
            <a:xfrm>
              <a:off x="1121240" y="4756548"/>
              <a:ext cx="2563800" cy="210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215900" marR="0" lvl="0" indent="-215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City Locations- go to local UNHCR offices and apply for status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5900" marR="0" lvl="0" indent="-215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Refugee Camps- register for status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5900" marR="0" lvl="0" indent="-215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UNHCR ID Card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1" name="Google Shape;311;p48"/>
            <p:cNvCxnSpPr/>
            <p:nvPr/>
          </p:nvCxnSpPr>
          <p:spPr>
            <a:xfrm flipH="1">
              <a:off x="2135962" y="3019427"/>
              <a:ext cx="2400" cy="16527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312" name="Google Shape;312;p48"/>
          <p:cNvGrpSpPr/>
          <p:nvPr/>
        </p:nvGrpSpPr>
        <p:grpSpPr>
          <a:xfrm>
            <a:off x="3764657" y="549175"/>
            <a:ext cx="4723852" cy="3855825"/>
            <a:chOff x="5019675" y="732234"/>
            <a:chExt cx="6958097" cy="5141100"/>
          </a:xfrm>
        </p:grpSpPr>
        <p:sp>
          <p:nvSpPr>
            <p:cNvPr id="313" name="Google Shape;313;p48"/>
            <p:cNvSpPr txBox="1"/>
            <p:nvPr/>
          </p:nvSpPr>
          <p:spPr>
            <a:xfrm>
              <a:off x="6899672" y="732234"/>
              <a:ext cx="5078100" cy="514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215900" marR="0" lvl="0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 not choose country they would like to live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58800" marR="0" lvl="1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 Ties can increase odds of going to particular country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5900" marR="0" lvl="0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UNHCR identifies most vulnerable refugees for resettlement and makes recommendations to countries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58800" marR="0" lvl="1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Urgent protection cases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58800" marR="0" lvl="1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Single parent households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58800" marR="0" lvl="1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Women head of households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58800" marR="0" lvl="1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Chronic illness/significant medical needs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58800" marR="0" lvl="1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58800" marR="0" lvl="1" indent="-76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endPara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4" name="Google Shape;314;p48"/>
            <p:cNvCxnSpPr/>
            <p:nvPr/>
          </p:nvCxnSpPr>
          <p:spPr>
            <a:xfrm rot="10800000" flipH="1">
              <a:off x="5019675" y="3374214"/>
              <a:ext cx="2069400" cy="24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pic>
        <p:nvPicPr>
          <p:cNvPr id="315" name="Google Shape;31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3724" y="3603935"/>
            <a:ext cx="2057400" cy="12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8"/>
          <p:cNvSpPr txBox="1"/>
          <p:nvPr/>
        </p:nvSpPr>
        <p:spPr>
          <a:xfrm>
            <a:off x="5386601" y="3787253"/>
            <a:ext cx="34590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Less than 1% of the world's refugees are resettled into a 3rd country</a:t>
            </a:r>
            <a:endParaRPr sz="21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 txBox="1">
            <a:spLocks noGrp="1"/>
          </p:cNvSpPr>
          <p:nvPr>
            <p:ph type="sldNum" idx="12"/>
          </p:nvPr>
        </p:nvSpPr>
        <p:spPr>
          <a:xfrm>
            <a:off x="6057900" y="4767263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9"/>
          <p:cNvSpPr txBox="1"/>
          <p:nvPr/>
        </p:nvSpPr>
        <p:spPr>
          <a:xfrm>
            <a:off x="1580323" y="278297"/>
            <a:ext cx="6491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does Refugee and Asylum Status provide?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5869013" y="1082882"/>
            <a:ext cx="1977900" cy="438600"/>
          </a:xfrm>
          <a:prstGeom prst="rect">
            <a:avLst/>
          </a:prstGeom>
          <a:noFill/>
          <a:ln w="57150" cap="flat" cmpd="sng">
            <a:solidFill>
              <a:srgbClr val="510F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Resettled Refugees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/>
          <p:nvPr/>
        </p:nvSpPr>
        <p:spPr>
          <a:xfrm>
            <a:off x="1636763" y="1103244"/>
            <a:ext cx="1719600" cy="438600"/>
          </a:xfrm>
          <a:prstGeom prst="rect">
            <a:avLst/>
          </a:prstGeom>
          <a:noFill/>
          <a:ln w="57150" cap="flat" cmpd="sng">
            <a:solidFill>
              <a:srgbClr val="510F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Asylum Seeker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3737550" y="1082882"/>
            <a:ext cx="1818900" cy="438600"/>
          </a:xfrm>
          <a:prstGeom prst="rect">
            <a:avLst/>
          </a:prstGeom>
          <a:noFill/>
          <a:ln w="57150" cap="flat" cmpd="sng">
            <a:solidFill>
              <a:srgbClr val="510F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Asylee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9"/>
          <p:cNvSpPr/>
          <p:nvPr/>
        </p:nvSpPr>
        <p:spPr>
          <a:xfrm>
            <a:off x="1636763" y="1704469"/>
            <a:ext cx="1719600" cy="7068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permit after 180 days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their case has not been heard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/>
          <p:nvPr/>
        </p:nvSpPr>
        <p:spPr>
          <a:xfrm>
            <a:off x="1636763" y="2510569"/>
            <a:ext cx="1719600" cy="706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formal status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limbo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9"/>
          <p:cNvSpPr/>
          <p:nvPr/>
        </p:nvSpPr>
        <p:spPr>
          <a:xfrm>
            <a:off x="1636763" y="3316669"/>
            <a:ext cx="1719600" cy="706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support 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(EU countries there is support)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9"/>
          <p:cNvSpPr/>
          <p:nvPr/>
        </p:nvSpPr>
        <p:spPr>
          <a:xfrm>
            <a:off x="1636763" y="4122769"/>
            <a:ext cx="1719600" cy="515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be a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2-10 year</a:t>
            </a: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process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9"/>
          <p:cNvSpPr/>
          <p:nvPr/>
        </p:nvSpPr>
        <p:spPr>
          <a:xfrm>
            <a:off x="3787275" y="1704469"/>
            <a:ext cx="1719600" cy="7068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Immediate access to </a:t>
            </a: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 card and Work Permit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9"/>
          <p:cNvSpPr/>
          <p:nvPr/>
        </p:nvSpPr>
        <p:spPr>
          <a:xfrm>
            <a:off x="3817519" y="2492048"/>
            <a:ext cx="1719600" cy="5157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Asylum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individual and family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9"/>
          <p:cNvSpPr/>
          <p:nvPr/>
        </p:nvSpPr>
        <p:spPr>
          <a:xfrm>
            <a:off x="3817519" y="4035544"/>
            <a:ext cx="1719600" cy="706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eligible to receive help from </a:t>
            </a: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ORR refugee agency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49"/>
          <p:cNvCxnSpPr>
            <a:stCxn id="326" idx="3"/>
            <a:endCxn id="330" idx="1"/>
          </p:cNvCxnSpPr>
          <p:nvPr/>
        </p:nvCxnSpPr>
        <p:spPr>
          <a:xfrm>
            <a:off x="3356363" y="2057869"/>
            <a:ext cx="43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4" name="Google Shape;334;p49"/>
          <p:cNvCxnSpPr>
            <a:stCxn id="327" idx="3"/>
            <a:endCxn id="331" idx="1"/>
          </p:cNvCxnSpPr>
          <p:nvPr/>
        </p:nvCxnSpPr>
        <p:spPr>
          <a:xfrm rot="10800000" flipH="1">
            <a:off x="3356363" y="2749969"/>
            <a:ext cx="461100" cy="11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5" name="Google Shape;335;p49"/>
          <p:cNvCxnSpPr>
            <a:stCxn id="328" idx="3"/>
            <a:endCxn id="332" idx="1"/>
          </p:cNvCxnSpPr>
          <p:nvPr/>
        </p:nvCxnSpPr>
        <p:spPr>
          <a:xfrm>
            <a:off x="3356363" y="3670069"/>
            <a:ext cx="461100" cy="71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6" name="Google Shape;336;p49"/>
          <p:cNvSpPr/>
          <p:nvPr/>
        </p:nvSpPr>
        <p:spPr>
          <a:xfrm>
            <a:off x="5998275" y="1704469"/>
            <a:ext cx="1719600" cy="7068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Immediate access to </a:t>
            </a: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 card and Work Permit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9"/>
          <p:cNvSpPr/>
          <p:nvPr/>
        </p:nvSpPr>
        <p:spPr>
          <a:xfrm>
            <a:off x="5998275" y="2765925"/>
            <a:ext cx="1719600" cy="706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Card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after 1 year, May be granted </a:t>
            </a: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citizenship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5 years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9"/>
          <p:cNvSpPr/>
          <p:nvPr/>
        </p:nvSpPr>
        <p:spPr>
          <a:xfrm>
            <a:off x="5998275" y="3770231"/>
            <a:ext cx="1719600" cy="9771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Reception &amp; Placement support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services w/ a Refugee Agency </a:t>
            </a: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(90 days)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9"/>
          <p:cNvSpPr/>
          <p:nvPr/>
        </p:nvSpPr>
        <p:spPr>
          <a:xfrm>
            <a:off x="3817519" y="3082444"/>
            <a:ext cx="1719600" cy="706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Card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after 1 year, May be granted </a:t>
            </a: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citizenship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5 years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49"/>
          <p:cNvCxnSpPr>
            <a:stCxn id="327" idx="3"/>
            <a:endCxn id="339" idx="1"/>
          </p:cNvCxnSpPr>
          <p:nvPr/>
        </p:nvCxnSpPr>
        <p:spPr>
          <a:xfrm>
            <a:off x="3356363" y="2863969"/>
            <a:ext cx="461100" cy="57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>
            <a:spLocks noGrp="1"/>
          </p:cNvSpPr>
          <p:nvPr>
            <p:ph type="title"/>
          </p:nvPr>
        </p:nvSpPr>
        <p:spPr>
          <a:xfrm>
            <a:off x="1958856" y="606042"/>
            <a:ext cx="59688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"/>
              <a:t>Reception and Placement (R&amp;P) Period</a:t>
            </a:r>
            <a:endParaRPr/>
          </a:p>
        </p:txBody>
      </p:sp>
      <p:grpSp>
        <p:nvGrpSpPr>
          <p:cNvPr id="346" name="Google Shape;346;p50"/>
          <p:cNvGrpSpPr/>
          <p:nvPr/>
        </p:nvGrpSpPr>
        <p:grpSpPr>
          <a:xfrm>
            <a:off x="764627" y="1620796"/>
            <a:ext cx="6191100" cy="2910433"/>
            <a:chOff x="0" y="473"/>
            <a:chExt cx="8254800" cy="3880578"/>
          </a:xfrm>
        </p:grpSpPr>
        <p:sp>
          <p:nvSpPr>
            <p:cNvPr id="347" name="Google Shape;347;p50"/>
            <p:cNvSpPr/>
            <p:nvPr/>
          </p:nvSpPr>
          <p:spPr>
            <a:xfrm>
              <a:off x="0" y="10507"/>
              <a:ext cx="8254800" cy="1108800"/>
            </a:xfrm>
            <a:prstGeom prst="roundRect">
              <a:avLst>
                <a:gd name="adj" fmla="val 10000"/>
              </a:avLst>
            </a:prstGeom>
            <a:solidFill>
              <a:srgbClr val="CDDBF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0"/>
            <p:cNvSpPr/>
            <p:nvPr/>
          </p:nvSpPr>
          <p:spPr>
            <a:xfrm>
              <a:off x="335385" y="249933"/>
              <a:ext cx="609900" cy="609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0"/>
            <p:cNvSpPr/>
            <p:nvPr/>
          </p:nvSpPr>
          <p:spPr>
            <a:xfrm>
              <a:off x="1280561" y="473"/>
              <a:ext cx="6974100" cy="11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0"/>
            <p:cNvSpPr txBox="1"/>
            <p:nvPr/>
          </p:nvSpPr>
          <p:spPr>
            <a:xfrm>
              <a:off x="1280561" y="473"/>
              <a:ext cx="6974100" cy="11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000" tIns="88000" rIns="88000" bIns="88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30 to 90 days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0"/>
            <p:cNvSpPr/>
            <p:nvPr/>
          </p:nvSpPr>
          <p:spPr>
            <a:xfrm>
              <a:off x="0" y="1386362"/>
              <a:ext cx="8254800" cy="1108800"/>
            </a:xfrm>
            <a:prstGeom prst="roundRect">
              <a:avLst>
                <a:gd name="adj" fmla="val 10000"/>
              </a:avLst>
            </a:prstGeom>
            <a:solidFill>
              <a:srgbClr val="CDDBF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0"/>
            <p:cNvSpPr/>
            <p:nvPr/>
          </p:nvSpPr>
          <p:spPr>
            <a:xfrm>
              <a:off x="335385" y="1635822"/>
              <a:ext cx="609900" cy="609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0"/>
            <p:cNvSpPr/>
            <p:nvPr/>
          </p:nvSpPr>
          <p:spPr>
            <a:xfrm>
              <a:off x="1280561" y="1386362"/>
              <a:ext cx="6974100" cy="11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0"/>
            <p:cNvSpPr txBox="1"/>
            <p:nvPr/>
          </p:nvSpPr>
          <p:spPr>
            <a:xfrm>
              <a:off x="1280561" y="1386362"/>
              <a:ext cx="6974100" cy="11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000" tIns="88000" rIns="88000" bIns="88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Core services with specific timelines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0"/>
            <p:cNvSpPr/>
            <p:nvPr/>
          </p:nvSpPr>
          <p:spPr>
            <a:xfrm>
              <a:off x="0" y="2772251"/>
              <a:ext cx="8254800" cy="1108800"/>
            </a:xfrm>
            <a:prstGeom prst="roundRect">
              <a:avLst>
                <a:gd name="adj" fmla="val 10000"/>
              </a:avLst>
            </a:prstGeom>
            <a:solidFill>
              <a:srgbClr val="CDDBF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0"/>
            <p:cNvSpPr/>
            <p:nvPr/>
          </p:nvSpPr>
          <p:spPr>
            <a:xfrm>
              <a:off x="335385" y="3021711"/>
              <a:ext cx="609900" cy="6099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0"/>
            <p:cNvSpPr/>
            <p:nvPr/>
          </p:nvSpPr>
          <p:spPr>
            <a:xfrm>
              <a:off x="1280561" y="2772251"/>
              <a:ext cx="6974100" cy="11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0"/>
            <p:cNvSpPr txBox="1"/>
            <p:nvPr/>
          </p:nvSpPr>
          <p:spPr>
            <a:xfrm>
              <a:off x="1280561" y="2772251"/>
              <a:ext cx="6974100" cy="11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000" tIns="88000" rIns="88000" bIns="88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Designed to help with integration and obtaining self-sufficency </a:t>
              </a:r>
              <a:endPara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>
            <a:spLocks noGrp="1"/>
          </p:cNvSpPr>
          <p:nvPr>
            <p:ph type="title"/>
          </p:nvPr>
        </p:nvSpPr>
        <p:spPr>
          <a:xfrm>
            <a:off x="1957405" y="604364"/>
            <a:ext cx="59676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Preparing for Arrival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1317238" y="1187885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b="1"/>
              <a:t>Agency</a:t>
            </a:r>
            <a:endParaRPr/>
          </a:p>
        </p:txBody>
      </p:sp>
      <p:sp>
        <p:nvSpPr>
          <p:cNvPr id="365" name="Google Shape;365;p51"/>
          <p:cNvSpPr txBox="1">
            <a:spLocks noGrp="1"/>
          </p:cNvSpPr>
          <p:nvPr>
            <p:ph type="body" idx="2"/>
          </p:nvPr>
        </p:nvSpPr>
        <p:spPr>
          <a:xfrm>
            <a:off x="1158766" y="1724585"/>
            <a:ext cx="2822100" cy="27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77500" lnSpcReduction="20000"/>
          </a:bodyPr>
          <a:lstStyle/>
          <a:p>
            <a:pPr marL="254000" lvl="0" indent="-24669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3333"/>
              <a:buChar char="▪"/>
            </a:pPr>
            <a:r>
              <a:rPr lang="en"/>
              <a:t>Receive Case Manager</a:t>
            </a:r>
            <a:endParaRPr/>
          </a:p>
          <a:p>
            <a:pPr marL="254000" lvl="0" indent="-246697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93333"/>
              <a:buChar char="▪"/>
            </a:pPr>
            <a:r>
              <a:rPr lang="en"/>
              <a:t>Housing</a:t>
            </a:r>
            <a:endParaRPr/>
          </a:p>
          <a:p>
            <a:pPr marL="596900" lvl="1" indent="-249555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5714"/>
              <a:buChar char="▪"/>
            </a:pPr>
            <a:r>
              <a:rPr lang="en"/>
              <a:t>Furniture, kitchen utensils, etc.</a:t>
            </a:r>
            <a:endParaRPr/>
          </a:p>
          <a:p>
            <a:pPr marL="254000" lvl="0" indent="-246697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93333"/>
              <a:buChar char="▪"/>
            </a:pPr>
            <a:r>
              <a:rPr lang="en"/>
              <a:t>Food</a:t>
            </a:r>
            <a:endParaRPr/>
          </a:p>
          <a:p>
            <a:pPr marL="596900" lvl="1" indent="-249555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5714"/>
              <a:buChar char="▪"/>
            </a:pPr>
            <a:r>
              <a:rPr lang="en"/>
              <a:t>Welcome meal- hot culturally relevant food</a:t>
            </a:r>
            <a:endParaRPr/>
          </a:p>
          <a:p>
            <a:pPr marL="596900" lvl="1" indent="-249555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5714"/>
              <a:buChar char="▪"/>
            </a:pPr>
            <a:r>
              <a:rPr lang="en"/>
              <a:t>Culturally Relevant groceries</a:t>
            </a:r>
            <a:endParaRPr/>
          </a:p>
          <a:p>
            <a:pPr marL="254000" lvl="0" indent="-246697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93333"/>
              <a:buChar char="▪"/>
            </a:pPr>
            <a:r>
              <a:rPr lang="en"/>
              <a:t>Spending Money</a:t>
            </a:r>
            <a:endParaRPr/>
          </a:p>
          <a:p>
            <a:pPr marL="596900" lvl="1" indent="-249555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5714"/>
              <a:buChar char="▪"/>
            </a:pPr>
            <a:r>
              <a:rPr lang="en"/>
              <a:t>$200 per person</a:t>
            </a:r>
            <a:endParaRPr/>
          </a:p>
          <a:p>
            <a:pPr marL="254000" lvl="0" indent="-246697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93333"/>
              <a:buChar char="▪"/>
            </a:pPr>
            <a:r>
              <a:rPr lang="en"/>
              <a:t>Planning Airport Reception</a:t>
            </a:r>
            <a:endParaRPr/>
          </a:p>
        </p:txBody>
      </p:sp>
      <p:sp>
        <p:nvSpPr>
          <p:cNvPr id="366" name="Google Shape;366;p51"/>
          <p:cNvSpPr txBox="1">
            <a:spLocks noGrp="1"/>
          </p:cNvSpPr>
          <p:nvPr>
            <p:ph type="body" idx="3"/>
          </p:nvPr>
        </p:nvSpPr>
        <p:spPr>
          <a:xfrm>
            <a:off x="4571999" y="1108946"/>
            <a:ext cx="2383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b="1"/>
              <a:t>Participant</a:t>
            </a:r>
            <a:endParaRPr/>
          </a:p>
        </p:txBody>
      </p:sp>
      <p:sp>
        <p:nvSpPr>
          <p:cNvPr id="367" name="Google Shape;367;p51"/>
          <p:cNvSpPr txBox="1">
            <a:spLocks noGrp="1"/>
          </p:cNvSpPr>
          <p:nvPr>
            <p:ph type="body" idx="4"/>
          </p:nvPr>
        </p:nvSpPr>
        <p:spPr>
          <a:xfrm>
            <a:off x="4563470" y="1724585"/>
            <a:ext cx="2383500" cy="23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Cultural Orientation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Final Medical Screening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</a:pPr>
            <a:r>
              <a:rPr lang="en"/>
              <a:t>COVID-19 Test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>
            <a:spLocks noGrp="1"/>
          </p:cNvSpPr>
          <p:nvPr>
            <p:ph type="title"/>
          </p:nvPr>
        </p:nvSpPr>
        <p:spPr>
          <a:xfrm>
            <a:off x="677917" y="740979"/>
            <a:ext cx="1608000" cy="28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sz="2400"/>
              <a:t>Core Services Include...</a:t>
            </a:r>
            <a:endParaRPr sz="2400"/>
          </a:p>
        </p:txBody>
      </p:sp>
      <p:sp>
        <p:nvSpPr>
          <p:cNvPr id="373" name="Google Shape;373;p52"/>
          <p:cNvSpPr txBox="1">
            <a:spLocks noGrp="1"/>
          </p:cNvSpPr>
          <p:nvPr>
            <p:ph type="body" idx="1"/>
          </p:nvPr>
        </p:nvSpPr>
        <p:spPr>
          <a:xfrm>
            <a:off x="2202350" y="550375"/>
            <a:ext cx="2924700" cy="4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Housing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Furnishings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Public Benefits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 b="1"/>
              <a:t>Health Screening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English Class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K-12 school enrollment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Employment Services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Social Security Card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State ID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Transportation</a:t>
            </a:r>
            <a:endParaRPr/>
          </a:p>
        </p:txBody>
      </p:sp>
      <p:sp>
        <p:nvSpPr>
          <p:cNvPr id="374" name="Google Shape;374;p52"/>
          <p:cNvSpPr txBox="1">
            <a:spLocks noGrp="1"/>
          </p:cNvSpPr>
          <p:nvPr>
            <p:ph type="body" idx="2"/>
          </p:nvPr>
        </p:nvSpPr>
        <p:spPr>
          <a:xfrm>
            <a:off x="5360276" y="550375"/>
            <a:ext cx="2924700" cy="3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800" b="1"/>
              <a:t>Home Visits (24 hr and 30 day)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 b="1"/>
              <a:t>Intake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Reception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Service Plan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Pocket Money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Selective Service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AR-11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/>
              <a:t>Budget</a:t>
            </a:r>
            <a:endParaRPr/>
          </a:p>
          <a:p>
            <a:pPr marL="254000" lvl="0" indent="-254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</a:pPr>
            <a:r>
              <a:rPr lang="en" sz="1800" b="1"/>
              <a:t>Cultural Orientation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 txBox="1">
            <a:spLocks noGrp="1"/>
          </p:cNvSpPr>
          <p:nvPr>
            <p:ph type="title"/>
          </p:nvPr>
        </p:nvSpPr>
        <p:spPr>
          <a:xfrm>
            <a:off x="1958856" y="606042"/>
            <a:ext cx="59688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" b="1"/>
              <a:t>Refugee Agencies Overwhelmed with Housing Placement</a:t>
            </a:r>
            <a:endParaRPr/>
          </a:p>
        </p:txBody>
      </p:sp>
      <p:sp>
        <p:nvSpPr>
          <p:cNvPr id="380" name="Google Shape;380;p53"/>
          <p:cNvSpPr txBox="1">
            <a:spLocks noGrp="1"/>
          </p:cNvSpPr>
          <p:nvPr>
            <p:ph type="body" idx="1"/>
          </p:nvPr>
        </p:nvSpPr>
        <p:spPr>
          <a:xfrm>
            <a:off x="1958857" y="2002221"/>
            <a:ext cx="5968800" cy="25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85000"/>
          </a:bodyPr>
          <a:lstStyle/>
          <a:p>
            <a:pPr marL="254000" lvl="0" indent="-2438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8888"/>
              <a:buChar char="▪"/>
            </a:pPr>
            <a:r>
              <a:rPr lang="en" sz="2700"/>
              <a:t>Federal funds for other services have been diverted for pressing need of housing</a:t>
            </a:r>
            <a:endParaRPr/>
          </a:p>
          <a:p>
            <a:pPr marL="254000" lvl="0" indent="-24384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8888"/>
              <a:buChar char="▪"/>
            </a:pPr>
            <a:r>
              <a:rPr lang="en" sz="2700"/>
              <a:t>Scrambling to house new arrivals</a:t>
            </a:r>
            <a:endParaRPr/>
          </a:p>
          <a:p>
            <a:pPr marL="596900" lvl="1" indent="-25654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8888"/>
              <a:buChar char="▪"/>
            </a:pPr>
            <a:r>
              <a:rPr lang="en" sz="2700"/>
              <a:t>Hotels</a:t>
            </a:r>
            <a:endParaRPr/>
          </a:p>
          <a:p>
            <a:pPr marL="596900" lvl="1" indent="-25654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8888"/>
              <a:buChar char="▪"/>
            </a:pPr>
            <a:r>
              <a:rPr lang="en" sz="2700"/>
              <a:t>Airbnb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>
            <a:spLocks noGrp="1"/>
          </p:cNvSpPr>
          <p:nvPr>
            <p:ph type="title" idx="4294967295"/>
          </p:nvPr>
        </p:nvSpPr>
        <p:spPr>
          <a:xfrm>
            <a:off x="1135117" y="354724"/>
            <a:ext cx="65901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"/>
              <a:t>Beyond Reception &amp; Placement – Mutual Assistance/Aid Associations (MAA)</a:t>
            </a:r>
            <a:endParaRPr/>
          </a:p>
        </p:txBody>
      </p:sp>
      <p:sp>
        <p:nvSpPr>
          <p:cNvPr id="386" name="Google Shape;386;p54"/>
          <p:cNvSpPr txBox="1"/>
          <p:nvPr/>
        </p:nvSpPr>
        <p:spPr>
          <a:xfrm>
            <a:off x="1954925" y="1789386"/>
            <a:ext cx="5770200" cy="2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Historically ethnically based organizations to provide longer term support for refugee newcomers (Chinese Mutual Aid, Cambodian Mutual Aid, Iraqi Mutual Aid, Syrian Community Network)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a range of services such as ESL, career training, citizenship preparation, child afterschool programs, legal aid, food pantry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5" descr="Chart, treemap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457" y="7539"/>
            <a:ext cx="5310313" cy="52041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5"/>
          <p:cNvSpPr txBox="1"/>
          <p:nvPr/>
        </p:nvSpPr>
        <p:spPr>
          <a:xfrm>
            <a:off x="709448" y="260131"/>
            <a:ext cx="18129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Chicago – </a:t>
            </a:r>
            <a:b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15,574 Refugees Resettled between 2002-2019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/>
        </p:nvSpPr>
        <p:spPr>
          <a:xfrm>
            <a:off x="810030" y="1210760"/>
            <a:ext cx="7281600" cy="3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Mission: </a:t>
            </a:r>
            <a:r>
              <a:rPr lang="en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Refugee Action Network is a statewide advocacy group supporting the inclusive integration of refugees in Illinois through public policy and community education.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About us:</a:t>
            </a: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We are a coalition of refugees, resettlement agencies, mutual aid societies, community organizations, and other advocates working together to advocate for refugees, asylees, asylum-seekers, and those with similar status.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Formerly named </a:t>
            </a: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Golden Door Coalition,</a:t>
            </a: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we’ve advocated for refugees in Chicago and throughout Illinois for more than a decade. We are committed to creating welcoming communities that value refugees and empower them to lead fulfilling lives of safety and dignity.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Refugee Action Network’s work focuses on: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Creating an inclusive network that uplifts the voices of refugees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Educating communities, civic leaders, and the media about refugees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Mobilizing individuals and organizations to advocate for refugees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8" descr="Screen Shot 2022-10-07 at 5.25.0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4428" y="79959"/>
            <a:ext cx="189547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9" descr="Screen Shot 2022-10-07 at 5.43.5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3525" y="657225"/>
            <a:ext cx="6076950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/>
          <p:nvPr/>
        </p:nvSpPr>
        <p:spPr>
          <a:xfrm>
            <a:off x="1388624" y="1106597"/>
            <a:ext cx="6097500" cy="3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 Housing Committee Activity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Refugee Action Network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Origin and activity of Housing Committee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Partnership with Housing Action Illinois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 advocacy: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2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HB 2775-Source of Income discrimination prevention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2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$150M in American Rescue Plan Act funds for affordable housing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Federal advocacy: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2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Legislator visits for Build Back Better Act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Municipal advocacy: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2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 with mayors and/or housing officials in designated suburbs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40" descr="Screen Shot 2022-10-07 at 5.25.0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5218" y="0"/>
            <a:ext cx="1587841" cy="111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/>
          <p:nvPr/>
        </p:nvSpPr>
        <p:spPr>
          <a:xfrm>
            <a:off x="979157" y="290391"/>
            <a:ext cx="7174500" cy="47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Refugee Resettlement Flow Chart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Oversees United Nations and U.S. vetting of refugee family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Families often wait years for resettlement from refugee camps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Afghan and Ukrainian families come in as parolees, not refugees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romanLcPeriod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Parolees are not guaranteed benefits by the U.S., just emergency placement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romanLcPeriod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Afghans, Ukrainians are granted most refugee benefits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Asylees proceed through a different process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Resettlement agencies in placement city⇆Government agencies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Three months of government services are mandated. Sometimes service period is extended.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Chicago area resettlement agencies: Refugee One, Ethiopian Community Association, World Relief, Heartland Alliance, Catholic Charities, JCFS (HIAS Chicago), Muslim Women’s Center, Arab-American Family Services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Resettlement agencies are responsible for finding families housing, jobs, and applying for benefits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Mutual aid societies/local independent agencies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ICNA Relief, Building Peaceful Bridges, Compass in this category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wide variety of case management and other services in languages of most common refugee groups.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1" descr="Screen Shot 2022-10-07 at 5.25.0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3006" y="151345"/>
            <a:ext cx="1331300" cy="936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2" descr="Screen Shot 2022-10-07 at 6.53.47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9225" y="0"/>
            <a:ext cx="63001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/>
          <p:nvPr/>
        </p:nvSpPr>
        <p:spPr>
          <a:xfrm>
            <a:off x="1299610" y="1638081"/>
            <a:ext cx="64446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Refugee Action Network Housing Poll Results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Survey of housing data from 120 refugees from: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ICNA Relief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Refugee One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Arab American Action Network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World Relief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family rental cost 					$1,105      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family income/mo 				$1,521      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Percentage of family income spent on rent	73%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3" descr="Screen Shot 2022-10-07 at 5.25.0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181" y="133375"/>
            <a:ext cx="189547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4" descr="Screen Shot 2022-10-07 at 6.59.5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50" y="314325"/>
            <a:ext cx="7953375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649734"/>
            <a:ext cx="8178802" cy="3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5"/>
          <p:cNvSpPr txBox="1"/>
          <p:nvPr/>
        </p:nvSpPr>
        <p:spPr>
          <a:xfrm>
            <a:off x="4268204" y="4493765"/>
            <a:ext cx="458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https://www.unhcr.org/ph/figures-at-a-glance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dison">
  <a:themeElements>
    <a:clrScheme name="Madison">
      <a:dk1>
        <a:srgbClr val="000000"/>
      </a:dk1>
      <a:lt1>
        <a:srgbClr val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Macintosh PowerPoint</Application>
  <PresentationFormat>On-screen Show (16:9)</PresentationFormat>
  <Paragraphs>148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Noto Sans Symbols</vt:lpstr>
      <vt:lpstr>Calibri</vt:lpstr>
      <vt:lpstr>Arial</vt:lpstr>
      <vt:lpstr>Arial</vt:lpstr>
      <vt:lpstr>Simple Light</vt:lpstr>
      <vt:lpstr>Office Theme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Reception and Placement (R&amp;P) Period</vt:lpstr>
      <vt:lpstr>Preparing for Arrival</vt:lpstr>
      <vt:lpstr>Core Services Include...</vt:lpstr>
      <vt:lpstr>Refugee Agencies Overwhelmed with Housing Placement</vt:lpstr>
      <vt:lpstr>Beyond Reception &amp; Placement – Mutual Assistance/Aid Associations (MAA)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Lynnette Mock</cp:lastModifiedBy>
  <cp:revision>1</cp:revision>
  <dcterms:modified xsi:type="dcterms:W3CDTF">2024-03-26T12:39:37Z</dcterms:modified>
</cp:coreProperties>
</file>