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5"/>
    <p:sldMasterId id="2147483675" r:id="rId6"/>
  </p:sldMasterIdLst>
  <p:notesMasterIdLst>
    <p:notesMasterId r:id="rId47"/>
  </p:notesMasterIdLst>
  <p:sldIdLst>
    <p:sldId id="2730" r:id="rId7"/>
    <p:sldId id="2852" r:id="rId8"/>
    <p:sldId id="2873" r:id="rId9"/>
    <p:sldId id="2853" r:id="rId10"/>
    <p:sldId id="2854" r:id="rId11"/>
    <p:sldId id="2860" r:id="rId12"/>
    <p:sldId id="2881" r:id="rId13"/>
    <p:sldId id="2856" r:id="rId14"/>
    <p:sldId id="2857" r:id="rId15"/>
    <p:sldId id="2862" r:id="rId16"/>
    <p:sldId id="2874" r:id="rId17"/>
    <p:sldId id="2875" r:id="rId18"/>
    <p:sldId id="2866" r:id="rId19"/>
    <p:sldId id="2876" r:id="rId20"/>
    <p:sldId id="2877" r:id="rId21"/>
    <p:sldId id="2865" r:id="rId22"/>
    <p:sldId id="2867" r:id="rId23"/>
    <p:sldId id="2872" r:id="rId24"/>
    <p:sldId id="2861" r:id="rId25"/>
    <p:sldId id="2824" r:id="rId26"/>
    <p:sldId id="2728" r:id="rId27"/>
    <p:sldId id="2828" r:id="rId28"/>
    <p:sldId id="2793" r:id="rId29"/>
    <p:sldId id="2786" r:id="rId30"/>
    <p:sldId id="2863" r:id="rId31"/>
    <p:sldId id="2864" r:id="rId32"/>
    <p:sldId id="2869" r:id="rId33"/>
    <p:sldId id="2870" r:id="rId34"/>
    <p:sldId id="2871" r:id="rId35"/>
    <p:sldId id="2879" r:id="rId36"/>
    <p:sldId id="2835" r:id="rId37"/>
    <p:sldId id="2878" r:id="rId38"/>
    <p:sldId id="2844" r:id="rId39"/>
    <p:sldId id="2882" r:id="rId40"/>
    <p:sldId id="2850" r:id="rId41"/>
    <p:sldId id="2849" r:id="rId42"/>
    <p:sldId id="2789" r:id="rId43"/>
    <p:sldId id="2843" r:id="rId44"/>
    <p:sldId id="2880" r:id="rId45"/>
    <p:sldId id="2811" r:id="rId46"/>
  </p:sldIdLst>
  <p:sldSz cx="12192000" cy="6858000"/>
  <p:notesSz cx="6858000" cy="9144000"/>
  <p:embeddedFontLst>
    <p:embeddedFont>
      <p:font typeface="Acumin Pro Condensed Ult Black" panose="020B0604020202020204" charset="0"/>
      <p:bold r:id="rId48"/>
    </p:embeddedFont>
    <p:embeddedFont>
      <p:font typeface="Brothers OT" panose="02000803040000020003" charset="0"/>
      <p:bold r:id="rId49"/>
    </p:embeddedFont>
    <p:embeddedFont>
      <p:font typeface="Calibri" panose="020F0502020204030204" pitchFamily="34" charset="0"/>
      <p:regular r:id="rId50"/>
      <p:bold r:id="rId51"/>
      <p:italic r:id="rId52"/>
      <p:boldItalic r:id="rId53"/>
    </p:embeddedFont>
    <p:embeddedFont>
      <p:font typeface="Georgia Pro Black" panose="020B0604020202020204" charset="0"/>
      <p:bold r:id="rId54"/>
      <p:boldItalic r:id="rId55"/>
    </p:embeddedFont>
    <p:embeddedFont>
      <p:font typeface="Montserrat" panose="020B0604020202020204" charset="0"/>
      <p:regular r:id="rId56"/>
      <p:bold r:id="rId57"/>
    </p:embeddedFont>
    <p:embeddedFont>
      <p:font typeface="Old Computer Manual Monospaced" panose="020B0604020202020204" charset="0"/>
      <p:regular r:id="rId58"/>
    </p:embeddedFont>
    <p:embeddedFont>
      <p:font typeface="Trajan Pro 3" panose="020B0604020202020204" charset="0"/>
      <p:regular r:id="rId59"/>
      <p:bold r:id="rId6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506B"/>
    <a:srgbClr val="175D81"/>
    <a:srgbClr val="397979"/>
    <a:srgbClr val="367186"/>
    <a:srgbClr val="00405C"/>
    <a:srgbClr val="E92403"/>
    <a:srgbClr val="506680"/>
    <a:srgbClr val="444960"/>
    <a:srgbClr val="737071"/>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54016F-B3F2-418B-8844-2E2D34A60C3D}" v="29" dt="2021-07-26T20:49:06.17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font" Target="fonts/font8.fntdata"/><Relationship Id="rId63"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font" Target="fonts/font6.fntdata"/><Relationship Id="rId58" Type="http://schemas.openxmlformats.org/officeDocument/2006/relationships/font" Target="fonts/font11.fntdata"/><Relationship Id="rId66" Type="http://schemas.microsoft.com/office/2015/10/relationships/revisionInfo" Target="revisionInfo.xml"/><Relationship Id="rId5" Type="http://schemas.openxmlformats.org/officeDocument/2006/relationships/slideMaster" Target="slideMasters/slideMaster1.xml"/><Relationship Id="rId61" Type="http://schemas.openxmlformats.org/officeDocument/2006/relationships/presProps" Target="presProp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font" Target="fonts/font4.fntdata"/><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font" Target="fonts/font12.fntdata"/><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font" Target="fonts/font7.fntdata"/><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font" Target="fonts/font5.fntdata"/><Relationship Id="rId60" Type="http://schemas.openxmlformats.org/officeDocument/2006/relationships/font" Target="fonts/font13.fntdata"/><Relationship Id="rId65"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urtney Bonstrom" userId="36bcb22e-f3ac-455a-9c31-704b7781259d" providerId="ADAL" clId="{5C09BAB9-8CE0-4DBD-B170-D46CFFB667D2}"/>
    <pc:docChg chg="modSld">
      <pc:chgData name="Courtney Bonstrom" userId="36bcb22e-f3ac-455a-9c31-704b7781259d" providerId="ADAL" clId="{5C09BAB9-8CE0-4DBD-B170-D46CFFB667D2}" dt="2021-07-26T20:47:09.702" v="3" actId="20577"/>
      <pc:docMkLst>
        <pc:docMk/>
      </pc:docMkLst>
      <pc:sldChg chg="modSp mod">
        <pc:chgData name="Courtney Bonstrom" userId="36bcb22e-f3ac-455a-9c31-704b7781259d" providerId="ADAL" clId="{5C09BAB9-8CE0-4DBD-B170-D46CFFB667D2}" dt="2021-07-26T20:47:09.702" v="3" actId="20577"/>
        <pc:sldMkLst>
          <pc:docMk/>
          <pc:sldMk cId="2464265479" sldId="2850"/>
        </pc:sldMkLst>
        <pc:spChg chg="mod">
          <ac:chgData name="Courtney Bonstrom" userId="36bcb22e-f3ac-455a-9c31-704b7781259d" providerId="ADAL" clId="{5C09BAB9-8CE0-4DBD-B170-D46CFFB667D2}" dt="2021-07-26T20:47:09.702" v="3" actId="20577"/>
          <ac:spMkLst>
            <pc:docMk/>
            <pc:sldMk cId="2464265479" sldId="2850"/>
            <ac:spMk id="29" creationId="{97BE87DE-841A-41F6-BEFF-F5FE06C3D292}"/>
          </ac:spMkLst>
        </pc:spChg>
      </pc:sldChg>
    </pc:docChg>
  </pc:docChgLst>
  <pc:docChgLst>
    <pc:chgData name="Jennifer Eseed" userId="6ca91b85-f75b-4188-8327-9192ecd67dc4" providerId="ADAL" clId="{1A54016F-B3F2-418B-8844-2E2D34A60C3D}"/>
    <pc:docChg chg="custSel addSld delSld modSld">
      <pc:chgData name="Jennifer Eseed" userId="6ca91b85-f75b-4188-8327-9192ecd67dc4" providerId="ADAL" clId="{1A54016F-B3F2-418B-8844-2E2D34A60C3D}" dt="2021-07-26T20:49:06.171" v="41" actId="478"/>
      <pc:docMkLst>
        <pc:docMk/>
      </pc:docMkLst>
      <pc:sldChg chg="modSp mod">
        <pc:chgData name="Jennifer Eseed" userId="6ca91b85-f75b-4188-8327-9192ecd67dc4" providerId="ADAL" clId="{1A54016F-B3F2-418B-8844-2E2D34A60C3D}" dt="2021-07-26T20:31:21.934" v="2" actId="20577"/>
        <pc:sldMkLst>
          <pc:docMk/>
          <pc:sldMk cId="2637441506" sldId="2849"/>
        </pc:sldMkLst>
        <pc:spChg chg="mod">
          <ac:chgData name="Jennifer Eseed" userId="6ca91b85-f75b-4188-8327-9192ecd67dc4" providerId="ADAL" clId="{1A54016F-B3F2-418B-8844-2E2D34A60C3D}" dt="2021-07-26T20:31:21.934" v="2" actId="20577"/>
          <ac:spMkLst>
            <pc:docMk/>
            <pc:sldMk cId="2637441506" sldId="2849"/>
            <ac:spMk id="19" creationId="{3B7AFF82-B193-41A0-8B6D-3DCB54BCE060}"/>
          </ac:spMkLst>
        </pc:spChg>
        <pc:spChg chg="mod">
          <ac:chgData name="Jennifer Eseed" userId="6ca91b85-f75b-4188-8327-9192ecd67dc4" providerId="ADAL" clId="{1A54016F-B3F2-418B-8844-2E2D34A60C3D}" dt="2021-07-26T20:31:20.696" v="1" actId="20577"/>
          <ac:spMkLst>
            <pc:docMk/>
            <pc:sldMk cId="2637441506" sldId="2849"/>
            <ac:spMk id="21" creationId="{50A065D7-1AB0-4661-B2CB-147D1337F636}"/>
          </ac:spMkLst>
        </pc:spChg>
      </pc:sldChg>
      <pc:sldChg chg="modSp mod">
        <pc:chgData name="Jennifer Eseed" userId="6ca91b85-f75b-4188-8327-9192ecd67dc4" providerId="ADAL" clId="{1A54016F-B3F2-418B-8844-2E2D34A60C3D}" dt="2021-07-26T20:31:15.079" v="0" actId="6549"/>
        <pc:sldMkLst>
          <pc:docMk/>
          <pc:sldMk cId="2464265479" sldId="2850"/>
        </pc:sldMkLst>
        <pc:spChg chg="mod">
          <ac:chgData name="Jennifer Eseed" userId="6ca91b85-f75b-4188-8327-9192ecd67dc4" providerId="ADAL" clId="{1A54016F-B3F2-418B-8844-2E2D34A60C3D}" dt="2021-07-26T20:31:15.079" v="0" actId="6549"/>
          <ac:spMkLst>
            <pc:docMk/>
            <pc:sldMk cId="2464265479" sldId="2850"/>
            <ac:spMk id="12" creationId="{CDB31EBF-C422-4A86-BA20-5BE77C29F40F}"/>
          </ac:spMkLst>
        </pc:spChg>
      </pc:sldChg>
      <pc:sldChg chg="delSp modSp add mod delAnim">
        <pc:chgData name="Jennifer Eseed" userId="6ca91b85-f75b-4188-8327-9192ecd67dc4" providerId="ADAL" clId="{1A54016F-B3F2-418B-8844-2E2D34A60C3D}" dt="2021-07-26T20:41:13.235" v="15"/>
        <pc:sldMkLst>
          <pc:docMk/>
          <pc:sldMk cId="2602468920" sldId="2881"/>
        </pc:sldMkLst>
        <pc:spChg chg="del mod">
          <ac:chgData name="Jennifer Eseed" userId="6ca91b85-f75b-4188-8327-9192ecd67dc4" providerId="ADAL" clId="{1A54016F-B3F2-418B-8844-2E2D34A60C3D}" dt="2021-07-26T20:41:13.235" v="15"/>
          <ac:spMkLst>
            <pc:docMk/>
            <pc:sldMk cId="2602468920" sldId="2881"/>
            <ac:spMk id="6" creationId="{457255F5-D062-4AC2-A2CA-D3812723A3E2}"/>
          </ac:spMkLst>
        </pc:spChg>
        <pc:spChg chg="del mod">
          <ac:chgData name="Jennifer Eseed" userId="6ca91b85-f75b-4188-8327-9192ecd67dc4" providerId="ADAL" clId="{1A54016F-B3F2-418B-8844-2E2D34A60C3D}" dt="2021-07-26T20:41:13.233" v="11"/>
          <ac:spMkLst>
            <pc:docMk/>
            <pc:sldMk cId="2602468920" sldId="2881"/>
            <ac:spMk id="7" creationId="{21808CEC-ACBB-4439-B69B-DC3FDCC67974}"/>
          </ac:spMkLst>
        </pc:spChg>
        <pc:spChg chg="del mod">
          <ac:chgData name="Jennifer Eseed" userId="6ca91b85-f75b-4188-8327-9192ecd67dc4" providerId="ADAL" clId="{1A54016F-B3F2-418B-8844-2E2D34A60C3D}" dt="2021-07-26T20:41:13.235" v="13"/>
          <ac:spMkLst>
            <pc:docMk/>
            <pc:sldMk cId="2602468920" sldId="2881"/>
            <ac:spMk id="8" creationId="{240D622E-FD1B-47F9-8121-17E68B8A267B}"/>
          </ac:spMkLst>
        </pc:spChg>
        <pc:spChg chg="mod topLvl">
          <ac:chgData name="Jennifer Eseed" userId="6ca91b85-f75b-4188-8327-9192ecd67dc4" providerId="ADAL" clId="{1A54016F-B3F2-418B-8844-2E2D34A60C3D}" dt="2021-07-26T20:41:07.848" v="5" actId="478"/>
          <ac:spMkLst>
            <pc:docMk/>
            <pc:sldMk cId="2602468920" sldId="2881"/>
            <ac:spMk id="18" creationId="{6E29D3C2-3F71-44F1-9E16-EEC01D428717}"/>
          </ac:spMkLst>
        </pc:spChg>
        <pc:grpChg chg="del">
          <ac:chgData name="Jennifer Eseed" userId="6ca91b85-f75b-4188-8327-9192ecd67dc4" providerId="ADAL" clId="{1A54016F-B3F2-418B-8844-2E2D34A60C3D}" dt="2021-07-26T20:41:07.848" v="5" actId="478"/>
          <ac:grpSpMkLst>
            <pc:docMk/>
            <pc:sldMk cId="2602468920" sldId="2881"/>
            <ac:grpSpMk id="16" creationId="{A9CF73E1-BCF2-47DF-9B91-6421E4F1214B}"/>
          </ac:grpSpMkLst>
        </pc:grpChg>
        <pc:picChg chg="del">
          <ac:chgData name="Jennifer Eseed" userId="6ca91b85-f75b-4188-8327-9192ecd67dc4" providerId="ADAL" clId="{1A54016F-B3F2-418B-8844-2E2D34A60C3D}" dt="2021-07-26T20:41:13.216" v="9" actId="478"/>
          <ac:picMkLst>
            <pc:docMk/>
            <pc:sldMk cId="2602468920" sldId="2881"/>
            <ac:picMk id="14" creationId="{BC2C55BE-B070-4609-B1E0-8C22B162EFCE}"/>
          </ac:picMkLst>
        </pc:picChg>
        <pc:picChg chg="del topLvl">
          <ac:chgData name="Jennifer Eseed" userId="6ca91b85-f75b-4188-8327-9192ecd67dc4" providerId="ADAL" clId="{1A54016F-B3F2-418B-8844-2E2D34A60C3D}" dt="2021-07-26T20:41:07.848" v="5" actId="478"/>
          <ac:picMkLst>
            <pc:docMk/>
            <pc:sldMk cId="2602468920" sldId="2881"/>
            <ac:picMk id="17" creationId="{F674E26B-37FB-4773-A659-B647AFE5D7F2}"/>
          </ac:picMkLst>
        </pc:picChg>
      </pc:sldChg>
      <pc:sldChg chg="delSp modSp add del mod setBg">
        <pc:chgData name="Jennifer Eseed" userId="6ca91b85-f75b-4188-8327-9192ecd67dc4" providerId="ADAL" clId="{1A54016F-B3F2-418B-8844-2E2D34A60C3D}" dt="2021-07-26T20:48:45.998" v="28" actId="47"/>
        <pc:sldMkLst>
          <pc:docMk/>
          <pc:sldMk cId="2684648274" sldId="2882"/>
        </pc:sldMkLst>
        <pc:spChg chg="del mod">
          <ac:chgData name="Jennifer Eseed" userId="6ca91b85-f75b-4188-8327-9192ecd67dc4" providerId="ADAL" clId="{1A54016F-B3F2-418B-8844-2E2D34A60C3D}" dt="2021-07-26T20:48:45.572" v="27"/>
          <ac:spMkLst>
            <pc:docMk/>
            <pc:sldMk cId="2684648274" sldId="2882"/>
            <ac:spMk id="14" creationId="{C939AD2E-15AB-4CB9-B0D3-85416887E962}"/>
          </ac:spMkLst>
        </pc:spChg>
        <pc:spChg chg="del mod">
          <ac:chgData name="Jennifer Eseed" userId="6ca91b85-f75b-4188-8327-9192ecd67dc4" providerId="ADAL" clId="{1A54016F-B3F2-418B-8844-2E2D34A60C3D}" dt="2021-07-26T20:48:45.571" v="25"/>
          <ac:spMkLst>
            <pc:docMk/>
            <pc:sldMk cId="2684648274" sldId="2882"/>
            <ac:spMk id="15" creationId="{A72797A6-6664-4B4F-A9A9-530C03D5DBE2}"/>
          </ac:spMkLst>
        </pc:spChg>
        <pc:spChg chg="mod">
          <ac:chgData name="Jennifer Eseed" userId="6ca91b85-f75b-4188-8327-9192ecd67dc4" providerId="ADAL" clId="{1A54016F-B3F2-418B-8844-2E2D34A60C3D}" dt="2021-07-26T20:48:40.514" v="19" actId="20577"/>
          <ac:spMkLst>
            <pc:docMk/>
            <pc:sldMk cId="2684648274" sldId="2882"/>
            <ac:spMk id="29" creationId="{97BE87DE-841A-41F6-BEFF-F5FE06C3D292}"/>
          </ac:spMkLst>
        </pc:spChg>
      </pc:sldChg>
      <pc:sldChg chg="delSp modSp add mod">
        <pc:chgData name="Jennifer Eseed" userId="6ca91b85-f75b-4188-8327-9192ecd67dc4" providerId="ADAL" clId="{1A54016F-B3F2-418B-8844-2E2D34A60C3D}" dt="2021-07-26T20:49:06.171" v="41" actId="478"/>
        <pc:sldMkLst>
          <pc:docMk/>
          <pc:sldMk cId="4130625504" sldId="2882"/>
        </pc:sldMkLst>
        <pc:spChg chg="del mod">
          <ac:chgData name="Jennifer Eseed" userId="6ca91b85-f75b-4188-8327-9192ecd67dc4" providerId="ADAL" clId="{1A54016F-B3F2-418B-8844-2E2D34A60C3D}" dt="2021-07-26T20:49:04.574" v="40"/>
          <ac:spMkLst>
            <pc:docMk/>
            <pc:sldMk cId="4130625504" sldId="2882"/>
            <ac:spMk id="10" creationId="{F49CB812-22BF-40DE-B04E-968EF1DE0599}"/>
          </ac:spMkLst>
        </pc:spChg>
        <pc:spChg chg="del mod">
          <ac:chgData name="Jennifer Eseed" userId="6ca91b85-f75b-4188-8327-9192ecd67dc4" providerId="ADAL" clId="{1A54016F-B3F2-418B-8844-2E2D34A60C3D}" dt="2021-07-26T20:49:04.572" v="36"/>
          <ac:spMkLst>
            <pc:docMk/>
            <pc:sldMk cId="4130625504" sldId="2882"/>
            <ac:spMk id="19" creationId="{664EEC21-21CF-4F9D-B021-F21432EB0A1C}"/>
          </ac:spMkLst>
        </pc:spChg>
        <pc:spChg chg="del mod">
          <ac:chgData name="Jennifer Eseed" userId="6ca91b85-f75b-4188-8327-9192ecd67dc4" providerId="ADAL" clId="{1A54016F-B3F2-418B-8844-2E2D34A60C3D}" dt="2021-07-26T20:49:04.573" v="38"/>
          <ac:spMkLst>
            <pc:docMk/>
            <pc:sldMk cId="4130625504" sldId="2882"/>
            <ac:spMk id="20" creationId="{CC43E73F-A4C2-49D5-A6E3-F8DD14C6768F}"/>
          </ac:spMkLst>
        </pc:spChg>
        <pc:picChg chg="del">
          <ac:chgData name="Jennifer Eseed" userId="6ca91b85-f75b-4188-8327-9192ecd67dc4" providerId="ADAL" clId="{1A54016F-B3F2-418B-8844-2E2D34A60C3D}" dt="2021-07-26T20:49:06.171" v="41" actId="478"/>
          <ac:picMkLst>
            <pc:docMk/>
            <pc:sldMk cId="4130625504" sldId="2882"/>
            <ac:picMk id="14" creationId="{F9709496-A21B-48F9-BD24-8F52B3F5CD8F}"/>
          </ac:picMkLst>
        </pc:picChg>
        <pc:picChg chg="del">
          <ac:chgData name="Jennifer Eseed" userId="6ca91b85-f75b-4188-8327-9192ecd67dc4" providerId="ADAL" clId="{1A54016F-B3F2-418B-8844-2E2D34A60C3D}" dt="2021-07-26T20:49:04.571" v="34" actId="478"/>
          <ac:picMkLst>
            <pc:docMk/>
            <pc:sldMk cId="4130625504" sldId="2882"/>
            <ac:picMk id="18" creationId="{2F28D7B9-ABF1-4708-BF73-357FD793AF0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6A715E-85F6-495A-868A-5A82773A1C58}" type="datetimeFigureOut">
              <a:rPr lang="en-US" smtClean="0"/>
              <a:t>7/26/2021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E49463-5468-4D06-8D2A-F20F7A441930}" type="slidenum">
              <a:rPr lang="en-US" smtClean="0"/>
              <a:t>‹#›</a:t>
            </a:fld>
            <a:endParaRPr lang="en-US"/>
          </a:p>
        </p:txBody>
      </p:sp>
    </p:spTree>
    <p:extLst>
      <p:ext uri="{BB962C8B-B14F-4D97-AF65-F5344CB8AC3E}">
        <p14:creationId xmlns:p14="http://schemas.microsoft.com/office/powerpoint/2010/main" val="42349200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800" b="1"/>
              <a:t>JENNIFER: SLIDES 1- 8</a:t>
            </a:r>
          </a:p>
          <a:p>
            <a:pPr marL="0" marR="0">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A majority of adult Americans believe having an estate plan is a good idea, but they don’t have one.  </a:t>
            </a:r>
          </a:p>
          <a:p>
            <a:pPr marL="0" marR="0">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They’re most likely not in a hurry to act because they probably don’t understand fully what an estate plan can do for them and their family. </a:t>
            </a:r>
          </a:p>
          <a:p>
            <a:pPr marL="0" marR="0">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C9E49463-5468-4D06-8D2A-F20F7A441930}" type="slidenum">
              <a:rPr lang="en-US" smtClean="0"/>
              <a:t>1</a:t>
            </a:fld>
            <a:endParaRPr lang="en-US"/>
          </a:p>
        </p:txBody>
      </p:sp>
    </p:spTree>
    <p:extLst>
      <p:ext uri="{BB962C8B-B14F-4D97-AF65-F5344CB8AC3E}">
        <p14:creationId xmlns:p14="http://schemas.microsoft.com/office/powerpoint/2010/main" val="20967480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COURTNEY: SLIDES 9-17</a:t>
            </a:r>
          </a:p>
          <a:p>
            <a:pPr marL="0" marR="0">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People may be in the situation where they can approach their estate plan fairly straight forward: equal division among their children </a:t>
            </a:r>
          </a:p>
          <a:p>
            <a:pPr marL="0" marR="0">
              <a:spcBef>
                <a:spcPts val="0"/>
              </a:spcBef>
              <a:spcAft>
                <a:spcPts val="0"/>
              </a:spcAft>
            </a:pP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However, not every situation is cut and dry. You may need a plan that addresses the needs of specific beneficiaries by setting up measures for protection in these following situations . . .  </a:t>
            </a:r>
          </a:p>
          <a:p>
            <a:endParaRPr lang="en-US"/>
          </a:p>
        </p:txBody>
      </p:sp>
      <p:sp>
        <p:nvSpPr>
          <p:cNvPr id="4" name="Slide Number Placeholder 3"/>
          <p:cNvSpPr>
            <a:spLocks noGrp="1"/>
          </p:cNvSpPr>
          <p:nvPr>
            <p:ph type="sldNum" sz="quarter" idx="5"/>
          </p:nvPr>
        </p:nvSpPr>
        <p:spPr/>
        <p:txBody>
          <a:bodyPr/>
          <a:lstStyle/>
          <a:p>
            <a:fld id="{C9E49463-5468-4D06-8D2A-F20F7A441930}" type="slidenum">
              <a:rPr lang="en-US" smtClean="0"/>
              <a:t>10</a:t>
            </a:fld>
            <a:endParaRPr lang="en-US"/>
          </a:p>
        </p:txBody>
      </p:sp>
    </p:spTree>
    <p:extLst>
      <p:ext uri="{BB962C8B-B14F-4D97-AF65-F5344CB8AC3E}">
        <p14:creationId xmlns:p14="http://schemas.microsoft.com/office/powerpoint/2010/main" val="13973753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effectLst/>
                <a:latin typeface="Calibri" panose="020F0502020204030204" pitchFamily="34" charset="0"/>
                <a:ea typeface="Calibri" panose="020F0502020204030204" pitchFamily="34" charset="0"/>
                <a:cs typeface="Times New Roman" panose="02020603050405020304" pitchFamily="18" charset="0"/>
              </a:rPr>
              <a:t>COURTNEY</a:t>
            </a:r>
          </a:p>
          <a:p>
            <a:pPr marL="0" marR="0" indent="0">
              <a:spcBef>
                <a:spcPts val="0"/>
              </a:spcBef>
              <a:spcAft>
                <a:spcPts val="0"/>
              </a:spcAft>
              <a:buNone/>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9E49463-5468-4D06-8D2A-F20F7A441930}" type="slidenum">
              <a:rPr lang="en-US" smtClean="0"/>
              <a:t>11</a:t>
            </a:fld>
            <a:endParaRPr lang="en-US"/>
          </a:p>
        </p:txBody>
      </p:sp>
    </p:spTree>
    <p:extLst>
      <p:ext uri="{BB962C8B-B14F-4D97-AF65-F5344CB8AC3E}">
        <p14:creationId xmlns:p14="http://schemas.microsoft.com/office/powerpoint/2010/main" val="38106594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effectLst/>
                <a:latin typeface="Calibri" panose="020F0502020204030204" pitchFamily="34" charset="0"/>
                <a:ea typeface="Calibri" panose="020F0502020204030204" pitchFamily="34" charset="0"/>
                <a:cs typeface="Times New Roman" panose="02020603050405020304" pitchFamily="18" charset="0"/>
              </a:rPr>
              <a:t>COURTNEY</a:t>
            </a:r>
          </a:p>
          <a:p>
            <a:pPr marL="0" marR="0">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9E49463-5468-4D06-8D2A-F20F7A441930}" type="slidenum">
              <a:rPr lang="en-US" smtClean="0"/>
              <a:t>12</a:t>
            </a:fld>
            <a:endParaRPr lang="en-US"/>
          </a:p>
        </p:txBody>
      </p:sp>
    </p:spTree>
    <p:extLst>
      <p:ext uri="{BB962C8B-B14F-4D97-AF65-F5344CB8AC3E}">
        <p14:creationId xmlns:p14="http://schemas.microsoft.com/office/powerpoint/2010/main" val="33368466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effectLst/>
                <a:latin typeface="Calibri" panose="020F0502020204030204" pitchFamily="34" charset="0"/>
                <a:ea typeface="Calibri" panose="020F0502020204030204" pitchFamily="34" charset="0"/>
                <a:cs typeface="Times New Roman" panose="02020603050405020304" pitchFamily="18" charset="0"/>
              </a:rPr>
              <a:t>COURTNEY</a:t>
            </a:r>
          </a:p>
          <a:p>
            <a:pPr marL="0" marR="0">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9E49463-5468-4D06-8D2A-F20F7A441930}" type="slidenum">
              <a:rPr lang="en-US" smtClean="0"/>
              <a:t>13</a:t>
            </a:fld>
            <a:endParaRPr lang="en-US"/>
          </a:p>
        </p:txBody>
      </p:sp>
    </p:spTree>
    <p:extLst>
      <p:ext uri="{BB962C8B-B14F-4D97-AF65-F5344CB8AC3E}">
        <p14:creationId xmlns:p14="http://schemas.microsoft.com/office/powerpoint/2010/main" val="24610586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effectLst/>
                <a:latin typeface="Calibri" panose="020F0502020204030204" pitchFamily="34" charset="0"/>
                <a:ea typeface="Calibri" panose="020F0502020204030204" pitchFamily="34" charset="0"/>
                <a:cs typeface="Times New Roman" panose="02020603050405020304" pitchFamily="18" charset="0"/>
              </a:rPr>
              <a:t>COURTNEY</a:t>
            </a:r>
          </a:p>
          <a:p>
            <a:pPr marL="0" marR="0">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9E49463-5468-4D06-8D2A-F20F7A441930}" type="slidenum">
              <a:rPr lang="en-US" smtClean="0"/>
              <a:t>14</a:t>
            </a:fld>
            <a:endParaRPr lang="en-US"/>
          </a:p>
        </p:txBody>
      </p:sp>
    </p:spTree>
    <p:extLst>
      <p:ext uri="{BB962C8B-B14F-4D97-AF65-F5344CB8AC3E}">
        <p14:creationId xmlns:p14="http://schemas.microsoft.com/office/powerpoint/2010/main" val="1671444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effectLst/>
                <a:latin typeface="Calibri" panose="020F0502020204030204" pitchFamily="34" charset="0"/>
                <a:ea typeface="Calibri" panose="020F0502020204030204" pitchFamily="34" charset="0"/>
                <a:cs typeface="Times New Roman" panose="02020603050405020304" pitchFamily="18" charset="0"/>
              </a:rPr>
              <a:t>COURTNEY</a:t>
            </a:r>
          </a:p>
          <a:p>
            <a:pPr marL="0" marR="0" indent="0">
              <a:spcBef>
                <a:spcPts val="0"/>
              </a:spcBef>
              <a:spcAft>
                <a:spcPts val="0"/>
              </a:spcAft>
              <a:buNone/>
            </a:pPr>
            <a:r>
              <a:rPr lang="en-US" sz="1800" b="1">
                <a:effectLst/>
                <a:latin typeface="Calibri" panose="020F0502020204030204" pitchFamily="34" charset="0"/>
                <a:ea typeface="Calibri" panose="020F0502020204030204" pitchFamily="34" charset="0"/>
                <a:cs typeface="Times New Roman" panose="02020603050405020304" pitchFamily="18" charset="0"/>
              </a:rPr>
              <a:t>Solution: a properly prepared estate plan will address and provide for all these beneficiary concerns</a:t>
            </a:r>
          </a:p>
        </p:txBody>
      </p:sp>
      <p:sp>
        <p:nvSpPr>
          <p:cNvPr id="4" name="Slide Number Placeholder 3"/>
          <p:cNvSpPr>
            <a:spLocks noGrp="1"/>
          </p:cNvSpPr>
          <p:nvPr>
            <p:ph type="sldNum" sz="quarter" idx="5"/>
          </p:nvPr>
        </p:nvSpPr>
        <p:spPr/>
        <p:txBody>
          <a:bodyPr/>
          <a:lstStyle/>
          <a:p>
            <a:fld id="{C9E49463-5468-4D06-8D2A-F20F7A441930}" type="slidenum">
              <a:rPr lang="en-US" smtClean="0"/>
              <a:t>15</a:t>
            </a:fld>
            <a:endParaRPr lang="en-US"/>
          </a:p>
        </p:txBody>
      </p:sp>
    </p:spTree>
    <p:extLst>
      <p:ext uri="{BB962C8B-B14F-4D97-AF65-F5344CB8AC3E}">
        <p14:creationId xmlns:p14="http://schemas.microsoft.com/office/powerpoint/2010/main" val="32863424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effectLst/>
                <a:latin typeface="Calibri" panose="020F0502020204030204" pitchFamily="34" charset="0"/>
                <a:ea typeface="Calibri" panose="020F0502020204030204" pitchFamily="34" charset="0"/>
                <a:cs typeface="Times New Roman" panose="02020603050405020304" pitchFamily="18" charset="0"/>
              </a:rPr>
              <a:t>COURTNEY</a:t>
            </a:r>
          </a:p>
          <a:p>
            <a:endParaRPr lang="en-US"/>
          </a:p>
        </p:txBody>
      </p:sp>
      <p:sp>
        <p:nvSpPr>
          <p:cNvPr id="4" name="Slide Number Placeholder 3"/>
          <p:cNvSpPr>
            <a:spLocks noGrp="1"/>
          </p:cNvSpPr>
          <p:nvPr>
            <p:ph type="sldNum" sz="quarter" idx="5"/>
          </p:nvPr>
        </p:nvSpPr>
        <p:spPr/>
        <p:txBody>
          <a:bodyPr/>
          <a:lstStyle/>
          <a:p>
            <a:fld id="{C9E49463-5468-4D06-8D2A-F20F7A441930}" type="slidenum">
              <a:rPr lang="en-US" smtClean="0"/>
              <a:t>16</a:t>
            </a:fld>
            <a:endParaRPr lang="en-US"/>
          </a:p>
        </p:txBody>
      </p:sp>
    </p:spTree>
    <p:extLst>
      <p:ext uri="{BB962C8B-B14F-4D97-AF65-F5344CB8AC3E}">
        <p14:creationId xmlns:p14="http://schemas.microsoft.com/office/powerpoint/2010/main" val="22289101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effectLst/>
                <a:latin typeface="Calibri" panose="020F0502020204030204" pitchFamily="34" charset="0"/>
                <a:ea typeface="Calibri" panose="020F0502020204030204" pitchFamily="34" charset="0"/>
                <a:cs typeface="Times New Roman" panose="02020603050405020304" pitchFamily="18" charset="0"/>
              </a:rPr>
              <a:t>COURTNEY</a:t>
            </a:r>
          </a:p>
          <a:p>
            <a:pPr marL="0" marR="0">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What happens to you if you don’t have estate planning documents in place, and you end up in ICU on ventilators or life-support equipment, unable to make medical decisions for yourself or take care of your finances. Who will make your medical decisions for you? Who will take care of your bills while you’re hospitalized? In fact, due to advances in medicine/technology, more people go through incapacitation before they die.</a:t>
            </a:r>
          </a:p>
          <a:p>
            <a:pPr marL="0" marR="0">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If you don’t have necessary documents in place, your family will have to pursue an emergency guardianship through the courts, and this process can be expensive – especially if they have to go through an attorney.</a:t>
            </a:r>
          </a:p>
          <a:p>
            <a:pPr marL="0" marR="0">
              <a:spcBef>
                <a:spcPts val="0"/>
              </a:spcBef>
              <a:spcAft>
                <a:spcPts val="0"/>
              </a:spcAft>
            </a:pP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C9E49463-5468-4D06-8D2A-F20F7A441930}" type="slidenum">
              <a:rPr lang="en-US" smtClean="0"/>
              <a:t>17</a:t>
            </a:fld>
            <a:endParaRPr lang="en-US"/>
          </a:p>
        </p:txBody>
      </p:sp>
    </p:spTree>
    <p:extLst>
      <p:ext uri="{BB962C8B-B14F-4D97-AF65-F5344CB8AC3E}">
        <p14:creationId xmlns:p14="http://schemas.microsoft.com/office/powerpoint/2010/main" val="28670588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a:effectLst/>
                <a:latin typeface="Calibri" panose="020F0502020204030204" pitchFamily="34" charset="0"/>
                <a:ea typeface="Calibri" panose="020F0502020204030204" pitchFamily="34" charset="0"/>
                <a:cs typeface="Times New Roman" panose="02020603050405020304" pitchFamily="18" charset="0"/>
              </a:rPr>
              <a:t>COURTNEY</a:t>
            </a:r>
          </a:p>
          <a:p>
            <a:pPr marL="0" marR="0">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If you don’t have necessary documents in place, your family will have to pursue guardianship proceedings through the courts. As our population is aging, mental incapacitation is growing due to Alzheimer’s/dementia</a:t>
            </a:r>
          </a:p>
          <a:p>
            <a:pPr marL="0" marR="0">
              <a:spcBef>
                <a:spcPts val="0"/>
              </a:spcBef>
              <a:spcAft>
                <a:spcPts val="0"/>
              </a:spcAft>
            </a:pP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a:effectLst/>
                <a:latin typeface="Calibri" panose="020F0502020204030204" pitchFamily="34" charset="0"/>
                <a:ea typeface="Calibri" panose="020F0502020204030204" pitchFamily="34" charset="0"/>
                <a:cs typeface="Times New Roman" panose="02020603050405020304" pitchFamily="18" charset="0"/>
              </a:rPr>
              <a:t>Solution:</a:t>
            </a:r>
            <a:r>
              <a:rPr lang="en-US" sz="1800">
                <a:effectLst/>
                <a:latin typeface="Calibri" panose="020F0502020204030204" pitchFamily="34" charset="0"/>
                <a:ea typeface="Calibri" panose="020F0502020204030204" pitchFamily="34" charset="0"/>
                <a:cs typeface="Times New Roman" panose="02020603050405020304" pitchFamily="18" charset="0"/>
              </a:rPr>
              <a:t> </a:t>
            </a:r>
            <a:r>
              <a:rPr lang="en-US" sz="1800" b="1">
                <a:effectLst/>
                <a:latin typeface="Calibri" panose="020F0502020204030204" pitchFamily="34" charset="0"/>
                <a:ea typeface="Calibri" panose="020F0502020204030204" pitchFamily="34" charset="0"/>
                <a:cs typeface="Times New Roman" panose="02020603050405020304" pitchFamily="18" charset="0"/>
              </a:rPr>
              <a:t>A comprehensive estate plan allows you to decide who will make your medical decisions for you exactly how you want them to, and you will decide who will handle your financial affairs when you finally need them to. </a:t>
            </a:r>
          </a:p>
          <a:p>
            <a:endParaRPr lang="en-US"/>
          </a:p>
        </p:txBody>
      </p:sp>
      <p:sp>
        <p:nvSpPr>
          <p:cNvPr id="4" name="Slide Number Placeholder 3"/>
          <p:cNvSpPr>
            <a:spLocks noGrp="1"/>
          </p:cNvSpPr>
          <p:nvPr>
            <p:ph type="sldNum" sz="quarter" idx="5"/>
          </p:nvPr>
        </p:nvSpPr>
        <p:spPr/>
        <p:txBody>
          <a:bodyPr/>
          <a:lstStyle/>
          <a:p>
            <a:fld id="{C9E49463-5468-4D06-8D2A-F20F7A441930}" type="slidenum">
              <a:rPr lang="en-US" smtClean="0"/>
              <a:t>18</a:t>
            </a:fld>
            <a:endParaRPr lang="en-US"/>
          </a:p>
        </p:txBody>
      </p:sp>
    </p:spTree>
    <p:extLst>
      <p:ext uri="{BB962C8B-B14F-4D97-AF65-F5344CB8AC3E}">
        <p14:creationId xmlns:p14="http://schemas.microsoft.com/office/powerpoint/2010/main" val="14534001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a:t>JENNIFER</a:t>
            </a:r>
          </a:p>
          <a:p>
            <a:r>
              <a:rPr lang="en-US"/>
              <a:t>We’ve only hit some of the potential issues that could occur without a proper estate plan, but now we’re going to talk about the solutions.</a:t>
            </a:r>
          </a:p>
        </p:txBody>
      </p:sp>
      <p:sp>
        <p:nvSpPr>
          <p:cNvPr id="4" name="Slide Number Placeholder 3"/>
          <p:cNvSpPr>
            <a:spLocks noGrp="1"/>
          </p:cNvSpPr>
          <p:nvPr>
            <p:ph type="sldNum" sz="quarter" idx="5"/>
          </p:nvPr>
        </p:nvSpPr>
        <p:spPr/>
        <p:txBody>
          <a:bodyPr/>
          <a:lstStyle/>
          <a:p>
            <a:fld id="{C9E49463-5468-4D06-8D2A-F20F7A441930}" type="slidenum">
              <a:rPr lang="en-US" smtClean="0"/>
              <a:t>19</a:t>
            </a:fld>
            <a:endParaRPr lang="en-US"/>
          </a:p>
        </p:txBody>
      </p:sp>
    </p:spTree>
    <p:extLst>
      <p:ext uri="{BB962C8B-B14F-4D97-AF65-F5344CB8AC3E}">
        <p14:creationId xmlns:p14="http://schemas.microsoft.com/office/powerpoint/2010/main" val="22587729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JENNIFER</a:t>
            </a:r>
          </a:p>
          <a:p>
            <a:r>
              <a:rPr lang="en-US" b="1"/>
              <a:t>ANIMATION ON AUTOMATIC PLAY</a:t>
            </a:r>
          </a:p>
          <a:p>
            <a:r>
              <a:rPr lang="en-US"/>
              <a:t>In fact, when most people think about creating their estate plan, they probably start it like this… Give what I have, to whom I want, how I want it…</a:t>
            </a:r>
          </a:p>
          <a:p>
            <a:endParaRPr lang="en-US"/>
          </a:p>
          <a:p>
            <a:r>
              <a:rPr lang="en-US"/>
              <a:t>And although these points are true, an estate plan is so much more than this. It can provide exponentially more than most people realize. </a:t>
            </a:r>
          </a:p>
          <a:p>
            <a:endParaRPr lang="en-US"/>
          </a:p>
        </p:txBody>
      </p:sp>
      <p:sp>
        <p:nvSpPr>
          <p:cNvPr id="4" name="Slide Number Placeholder 3"/>
          <p:cNvSpPr>
            <a:spLocks noGrp="1"/>
          </p:cNvSpPr>
          <p:nvPr>
            <p:ph type="sldNum" sz="quarter" idx="5"/>
          </p:nvPr>
        </p:nvSpPr>
        <p:spPr/>
        <p:txBody>
          <a:bodyPr/>
          <a:lstStyle/>
          <a:p>
            <a:fld id="{C9E49463-5468-4D06-8D2A-F20F7A441930}" type="slidenum">
              <a:rPr lang="en-US" smtClean="0"/>
              <a:t>2</a:t>
            </a:fld>
            <a:endParaRPr lang="en-US"/>
          </a:p>
        </p:txBody>
      </p:sp>
    </p:spTree>
    <p:extLst>
      <p:ext uri="{BB962C8B-B14F-4D97-AF65-F5344CB8AC3E}">
        <p14:creationId xmlns:p14="http://schemas.microsoft.com/office/powerpoint/2010/main" val="25989366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JENNIFER</a:t>
            </a:r>
          </a:p>
          <a:p>
            <a:endParaRPr lang="en-US"/>
          </a:p>
        </p:txBody>
      </p:sp>
      <p:sp>
        <p:nvSpPr>
          <p:cNvPr id="4" name="Slide Number Placeholder 3"/>
          <p:cNvSpPr>
            <a:spLocks noGrp="1"/>
          </p:cNvSpPr>
          <p:nvPr>
            <p:ph type="sldNum" sz="quarter" idx="5"/>
          </p:nvPr>
        </p:nvSpPr>
        <p:spPr/>
        <p:txBody>
          <a:bodyPr/>
          <a:lstStyle/>
          <a:p>
            <a:fld id="{C9E49463-5468-4D06-8D2A-F20F7A441930}" type="slidenum">
              <a:rPr lang="en-US" smtClean="0"/>
              <a:t>20</a:t>
            </a:fld>
            <a:endParaRPr lang="en-US"/>
          </a:p>
        </p:txBody>
      </p:sp>
    </p:spTree>
    <p:extLst>
      <p:ext uri="{BB962C8B-B14F-4D97-AF65-F5344CB8AC3E}">
        <p14:creationId xmlns:p14="http://schemas.microsoft.com/office/powerpoint/2010/main" val="10271553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JENNIFER</a:t>
            </a:r>
          </a:p>
          <a:p>
            <a:endParaRPr lang="en-US"/>
          </a:p>
        </p:txBody>
      </p:sp>
      <p:sp>
        <p:nvSpPr>
          <p:cNvPr id="4" name="Slide Number Placeholder 3"/>
          <p:cNvSpPr>
            <a:spLocks noGrp="1"/>
          </p:cNvSpPr>
          <p:nvPr>
            <p:ph type="sldNum" sz="quarter" idx="5"/>
          </p:nvPr>
        </p:nvSpPr>
        <p:spPr/>
        <p:txBody>
          <a:bodyPr/>
          <a:lstStyle/>
          <a:p>
            <a:fld id="{C9E49463-5468-4D06-8D2A-F20F7A441930}" type="slidenum">
              <a:rPr lang="en-US" smtClean="0"/>
              <a:t>21</a:t>
            </a:fld>
            <a:endParaRPr lang="en-US"/>
          </a:p>
        </p:txBody>
      </p:sp>
    </p:spTree>
    <p:extLst>
      <p:ext uri="{BB962C8B-B14F-4D97-AF65-F5344CB8AC3E}">
        <p14:creationId xmlns:p14="http://schemas.microsoft.com/office/powerpoint/2010/main" val="24708603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JENNIFER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solidFill>
                  <a:schemeClr val="bg1"/>
                </a:solidFill>
                <a:latin typeface="Calibri" panose="020F0502020204030204" pitchFamily="34" charset="0"/>
                <a:cs typeface="Calibri" panose="020F0502020204030204" pitchFamily="34" charset="0"/>
              </a:rPr>
              <a:t>Can set up to avoid probate with beneficiary designations, Transfer on Death Deeds, joint ownership – we’ll discuss these later</a:t>
            </a:r>
          </a:p>
          <a:p>
            <a:endParaRPr lang="en-US"/>
          </a:p>
        </p:txBody>
      </p:sp>
      <p:sp>
        <p:nvSpPr>
          <p:cNvPr id="4" name="Slide Number Placeholder 3"/>
          <p:cNvSpPr>
            <a:spLocks noGrp="1"/>
          </p:cNvSpPr>
          <p:nvPr>
            <p:ph type="sldNum" sz="quarter" idx="5"/>
          </p:nvPr>
        </p:nvSpPr>
        <p:spPr/>
        <p:txBody>
          <a:bodyPr/>
          <a:lstStyle/>
          <a:p>
            <a:fld id="{C9E49463-5468-4D06-8D2A-F20F7A441930}" type="slidenum">
              <a:rPr lang="en-US" smtClean="0"/>
              <a:t>22</a:t>
            </a:fld>
            <a:endParaRPr lang="en-US"/>
          </a:p>
        </p:txBody>
      </p:sp>
    </p:spTree>
    <p:extLst>
      <p:ext uri="{BB962C8B-B14F-4D97-AF65-F5344CB8AC3E}">
        <p14:creationId xmlns:p14="http://schemas.microsoft.com/office/powerpoint/2010/main" val="5675484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JENNIFER</a:t>
            </a:r>
          </a:p>
          <a:p>
            <a:r>
              <a:rPr lang="en-US"/>
              <a:t>Probate: We spoke earlier about the issues you will face with probate</a:t>
            </a:r>
          </a:p>
        </p:txBody>
      </p:sp>
      <p:sp>
        <p:nvSpPr>
          <p:cNvPr id="4" name="Slide Number Placeholder 3"/>
          <p:cNvSpPr>
            <a:spLocks noGrp="1"/>
          </p:cNvSpPr>
          <p:nvPr>
            <p:ph type="sldNum" sz="quarter" idx="5"/>
          </p:nvPr>
        </p:nvSpPr>
        <p:spPr/>
        <p:txBody>
          <a:bodyPr/>
          <a:lstStyle/>
          <a:p>
            <a:fld id="{C9E49463-5468-4D06-8D2A-F20F7A441930}" type="slidenum">
              <a:rPr lang="en-US" smtClean="0"/>
              <a:t>23</a:t>
            </a:fld>
            <a:endParaRPr lang="en-US"/>
          </a:p>
        </p:txBody>
      </p:sp>
    </p:spTree>
    <p:extLst>
      <p:ext uri="{BB962C8B-B14F-4D97-AF65-F5344CB8AC3E}">
        <p14:creationId xmlns:p14="http://schemas.microsoft.com/office/powerpoint/2010/main" val="15981878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JENNIFER</a:t>
            </a:r>
          </a:p>
          <a:p>
            <a:endParaRPr lang="en-US"/>
          </a:p>
        </p:txBody>
      </p:sp>
      <p:sp>
        <p:nvSpPr>
          <p:cNvPr id="4" name="Slide Number Placeholder 3"/>
          <p:cNvSpPr>
            <a:spLocks noGrp="1"/>
          </p:cNvSpPr>
          <p:nvPr>
            <p:ph type="sldNum" sz="quarter" idx="5"/>
          </p:nvPr>
        </p:nvSpPr>
        <p:spPr/>
        <p:txBody>
          <a:bodyPr/>
          <a:lstStyle/>
          <a:p>
            <a:fld id="{C9E49463-5468-4D06-8D2A-F20F7A441930}" type="slidenum">
              <a:rPr lang="en-US" smtClean="0"/>
              <a:t>24</a:t>
            </a:fld>
            <a:endParaRPr lang="en-US"/>
          </a:p>
        </p:txBody>
      </p:sp>
    </p:spTree>
    <p:extLst>
      <p:ext uri="{BB962C8B-B14F-4D97-AF65-F5344CB8AC3E}">
        <p14:creationId xmlns:p14="http://schemas.microsoft.com/office/powerpoint/2010/main" val="25932312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JENNIFER</a:t>
            </a:r>
          </a:p>
          <a:p>
            <a:pPr marL="228600" indent="-228600">
              <a:buAutoNum type="arabicPeriod"/>
            </a:pPr>
            <a:r>
              <a:rPr lang="en-US"/>
              <a:t>A Living Trust is created while you are living – unlike a will, it operates while you’re alive and after you pass; you can amend or revoke it at any time while you’re alive, once you pass it becomes irrevocable – can’t be changed</a:t>
            </a:r>
          </a:p>
          <a:p>
            <a:pPr marL="228600" indent="-228600">
              <a:buAutoNum type="arabicPeriod"/>
            </a:pPr>
            <a:r>
              <a:rPr lang="en-US"/>
              <a:t>Title to assets are transferred to the name of the trust “John Smith Living Trust”</a:t>
            </a:r>
          </a:p>
          <a:p>
            <a:pPr marL="228600" indent="-228600">
              <a:buAutoNum type="arabicPeriod"/>
            </a:pPr>
            <a:r>
              <a:rPr lang="en-US"/>
              <a:t>Based on what you put in trust</a:t>
            </a:r>
          </a:p>
          <a:p>
            <a:pPr marL="228600" indent="-228600">
              <a:buAutoNum type="arabicPeriod"/>
            </a:pPr>
            <a:r>
              <a:rPr lang="en-US"/>
              <a:t>It’s a separate legal entity. When you fund the trust, it owns the assets, not you</a:t>
            </a:r>
          </a:p>
          <a:p>
            <a:endParaRPr lang="en-US"/>
          </a:p>
        </p:txBody>
      </p:sp>
      <p:sp>
        <p:nvSpPr>
          <p:cNvPr id="4" name="Slide Number Placeholder 3"/>
          <p:cNvSpPr>
            <a:spLocks noGrp="1"/>
          </p:cNvSpPr>
          <p:nvPr>
            <p:ph type="sldNum" sz="quarter" idx="5"/>
          </p:nvPr>
        </p:nvSpPr>
        <p:spPr/>
        <p:txBody>
          <a:bodyPr/>
          <a:lstStyle/>
          <a:p>
            <a:fld id="{C9E49463-5468-4D06-8D2A-F20F7A441930}" type="slidenum">
              <a:rPr lang="en-US" smtClean="0"/>
              <a:t>25</a:t>
            </a:fld>
            <a:endParaRPr lang="en-US"/>
          </a:p>
        </p:txBody>
      </p:sp>
    </p:spTree>
    <p:extLst>
      <p:ext uri="{BB962C8B-B14F-4D97-AF65-F5344CB8AC3E}">
        <p14:creationId xmlns:p14="http://schemas.microsoft.com/office/powerpoint/2010/main" val="35241112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JENNIFER</a:t>
            </a:r>
          </a:p>
          <a:p>
            <a:endParaRPr lang="en-US"/>
          </a:p>
        </p:txBody>
      </p:sp>
      <p:sp>
        <p:nvSpPr>
          <p:cNvPr id="4" name="Slide Number Placeholder 3"/>
          <p:cNvSpPr>
            <a:spLocks noGrp="1"/>
          </p:cNvSpPr>
          <p:nvPr>
            <p:ph type="sldNum" sz="quarter" idx="5"/>
          </p:nvPr>
        </p:nvSpPr>
        <p:spPr/>
        <p:txBody>
          <a:bodyPr/>
          <a:lstStyle/>
          <a:p>
            <a:fld id="{C9E49463-5468-4D06-8D2A-F20F7A441930}" type="slidenum">
              <a:rPr lang="en-US" smtClean="0"/>
              <a:t>26</a:t>
            </a:fld>
            <a:endParaRPr lang="en-US"/>
          </a:p>
        </p:txBody>
      </p:sp>
    </p:spTree>
    <p:extLst>
      <p:ext uri="{BB962C8B-B14F-4D97-AF65-F5344CB8AC3E}">
        <p14:creationId xmlns:p14="http://schemas.microsoft.com/office/powerpoint/2010/main" val="16340182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JENNIFER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ANIMATION – CLICK FOR NEXT ONE</a:t>
            </a:r>
          </a:p>
          <a:p>
            <a:endParaRPr lang="en-US"/>
          </a:p>
          <a:p>
            <a:r>
              <a:rPr lang="en-US"/>
              <a:t>“Now Courtney is going to discuss how you should approach a living trust based on whether you’re single or married”</a:t>
            </a:r>
          </a:p>
        </p:txBody>
      </p:sp>
      <p:sp>
        <p:nvSpPr>
          <p:cNvPr id="4" name="Slide Number Placeholder 3"/>
          <p:cNvSpPr>
            <a:spLocks noGrp="1"/>
          </p:cNvSpPr>
          <p:nvPr>
            <p:ph type="sldNum" sz="quarter" idx="5"/>
          </p:nvPr>
        </p:nvSpPr>
        <p:spPr/>
        <p:txBody>
          <a:bodyPr/>
          <a:lstStyle/>
          <a:p>
            <a:fld id="{C9E49463-5468-4D06-8D2A-F20F7A441930}" type="slidenum">
              <a:rPr lang="en-US" smtClean="0"/>
              <a:t>27</a:t>
            </a:fld>
            <a:endParaRPr lang="en-US"/>
          </a:p>
        </p:txBody>
      </p:sp>
    </p:spTree>
    <p:extLst>
      <p:ext uri="{BB962C8B-B14F-4D97-AF65-F5344CB8AC3E}">
        <p14:creationId xmlns:p14="http://schemas.microsoft.com/office/powerpoint/2010/main" val="24261301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COURTNEY</a:t>
            </a:r>
          </a:p>
          <a:p>
            <a:r>
              <a:rPr lang="en-US"/>
              <a:t>Single individuals have special estate planning needs</a:t>
            </a:r>
          </a:p>
        </p:txBody>
      </p:sp>
      <p:sp>
        <p:nvSpPr>
          <p:cNvPr id="4" name="Slide Number Placeholder 3"/>
          <p:cNvSpPr>
            <a:spLocks noGrp="1"/>
          </p:cNvSpPr>
          <p:nvPr>
            <p:ph type="sldNum" sz="quarter" idx="5"/>
          </p:nvPr>
        </p:nvSpPr>
        <p:spPr/>
        <p:txBody>
          <a:bodyPr/>
          <a:lstStyle/>
          <a:p>
            <a:fld id="{C9E49463-5468-4D06-8D2A-F20F7A441930}" type="slidenum">
              <a:rPr lang="en-US" smtClean="0"/>
              <a:t>28</a:t>
            </a:fld>
            <a:endParaRPr lang="en-US"/>
          </a:p>
        </p:txBody>
      </p:sp>
    </p:spTree>
    <p:extLst>
      <p:ext uri="{BB962C8B-B14F-4D97-AF65-F5344CB8AC3E}">
        <p14:creationId xmlns:p14="http://schemas.microsoft.com/office/powerpoint/2010/main" val="18899526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COURTNEY</a:t>
            </a:r>
          </a:p>
          <a:p>
            <a:endParaRPr lang="en-US"/>
          </a:p>
        </p:txBody>
      </p:sp>
      <p:sp>
        <p:nvSpPr>
          <p:cNvPr id="4" name="Slide Number Placeholder 3"/>
          <p:cNvSpPr>
            <a:spLocks noGrp="1"/>
          </p:cNvSpPr>
          <p:nvPr>
            <p:ph type="sldNum" sz="quarter" idx="5"/>
          </p:nvPr>
        </p:nvSpPr>
        <p:spPr/>
        <p:txBody>
          <a:bodyPr/>
          <a:lstStyle/>
          <a:p>
            <a:fld id="{C9E49463-5468-4D06-8D2A-F20F7A441930}" type="slidenum">
              <a:rPr lang="en-US" smtClean="0"/>
              <a:t>29</a:t>
            </a:fld>
            <a:endParaRPr lang="en-US"/>
          </a:p>
        </p:txBody>
      </p:sp>
    </p:spTree>
    <p:extLst>
      <p:ext uri="{BB962C8B-B14F-4D97-AF65-F5344CB8AC3E}">
        <p14:creationId xmlns:p14="http://schemas.microsoft.com/office/powerpoint/2010/main" val="28963559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JENNIFER</a:t>
            </a:r>
          </a:p>
          <a:p>
            <a:pPr marL="0" marR="0">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Before you start any estate planning, you must first understand your “why” – your primary reasons for creating an estate plan.  If you don’t understand what is important to you, you won’t be setting up your estate plan to support it. Once you understand your “why,” then you’ll know what direction you should take.</a:t>
            </a:r>
          </a:p>
          <a:p>
            <a:pPr marL="0" marR="0">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You may not even know what you want your estate plan to do, so we’re going to help you discover those answers.  We’re going to start by </a:t>
            </a:r>
            <a:r>
              <a:rPr lang="en-US" sz="1800">
                <a:effectLst/>
                <a:latin typeface="Calibri" panose="020F0502020204030204" pitchFamily="34" charset="0"/>
                <a:ea typeface="Calibri" panose="020F0502020204030204" pitchFamily="34" charset="0"/>
                <a:cs typeface="Times New Roman" panose="02020603050405020304" pitchFamily="18" charset="0"/>
              </a:rPr>
              <a:t>focusing on 3 primary problems you and your family could face. </a:t>
            </a:r>
            <a:endParaRPr lang="en-US"/>
          </a:p>
          <a:p>
            <a:pPr marL="0" marR="0">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Then we’ll show you how you can direct your estate plan to specifically address and be the solution to those challenges you most resonate with.</a:t>
            </a:r>
          </a:p>
          <a:p>
            <a:endParaRPr lang="en-US"/>
          </a:p>
        </p:txBody>
      </p:sp>
      <p:sp>
        <p:nvSpPr>
          <p:cNvPr id="4" name="Slide Number Placeholder 3"/>
          <p:cNvSpPr>
            <a:spLocks noGrp="1"/>
          </p:cNvSpPr>
          <p:nvPr>
            <p:ph type="sldNum" sz="quarter" idx="5"/>
          </p:nvPr>
        </p:nvSpPr>
        <p:spPr/>
        <p:txBody>
          <a:bodyPr/>
          <a:lstStyle/>
          <a:p>
            <a:fld id="{C9E49463-5468-4D06-8D2A-F20F7A441930}" type="slidenum">
              <a:rPr lang="en-US" smtClean="0"/>
              <a:t>3</a:t>
            </a:fld>
            <a:endParaRPr lang="en-US"/>
          </a:p>
        </p:txBody>
      </p:sp>
    </p:spTree>
    <p:extLst>
      <p:ext uri="{BB962C8B-B14F-4D97-AF65-F5344CB8AC3E}">
        <p14:creationId xmlns:p14="http://schemas.microsoft.com/office/powerpoint/2010/main" val="3640317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COURTNEY</a:t>
            </a:r>
          </a:p>
          <a:p>
            <a:endParaRPr lang="en-US"/>
          </a:p>
        </p:txBody>
      </p:sp>
      <p:sp>
        <p:nvSpPr>
          <p:cNvPr id="4" name="Slide Number Placeholder 3"/>
          <p:cNvSpPr>
            <a:spLocks noGrp="1"/>
          </p:cNvSpPr>
          <p:nvPr>
            <p:ph type="sldNum" sz="quarter" idx="5"/>
          </p:nvPr>
        </p:nvSpPr>
        <p:spPr/>
        <p:txBody>
          <a:bodyPr/>
          <a:lstStyle/>
          <a:p>
            <a:fld id="{C9E49463-5468-4D06-8D2A-F20F7A441930}" type="slidenum">
              <a:rPr lang="en-US" smtClean="0"/>
              <a:t>30</a:t>
            </a:fld>
            <a:endParaRPr lang="en-US"/>
          </a:p>
        </p:txBody>
      </p:sp>
    </p:spTree>
    <p:extLst>
      <p:ext uri="{BB962C8B-B14F-4D97-AF65-F5344CB8AC3E}">
        <p14:creationId xmlns:p14="http://schemas.microsoft.com/office/powerpoint/2010/main" val="25386686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COURTNEY</a:t>
            </a:r>
          </a:p>
          <a:p>
            <a:r>
              <a:rPr lang="en-US" b="1"/>
              <a:t>ANIMATION: CLICK FOR NEXT ONE</a:t>
            </a:r>
          </a:p>
          <a:p>
            <a:endParaRPr lang="en-US"/>
          </a:p>
          <a:p>
            <a:r>
              <a:rPr lang="en-US"/>
              <a:t>“Just to reiterate what a living trust can do for you should you decide to build your estate plan using this tool…..”</a:t>
            </a:r>
          </a:p>
        </p:txBody>
      </p:sp>
      <p:sp>
        <p:nvSpPr>
          <p:cNvPr id="4" name="Slide Number Placeholder 3"/>
          <p:cNvSpPr>
            <a:spLocks noGrp="1"/>
          </p:cNvSpPr>
          <p:nvPr>
            <p:ph type="sldNum" sz="quarter" idx="5"/>
          </p:nvPr>
        </p:nvSpPr>
        <p:spPr/>
        <p:txBody>
          <a:bodyPr/>
          <a:lstStyle/>
          <a:p>
            <a:fld id="{C9E49463-5468-4D06-8D2A-F20F7A441930}" type="slidenum">
              <a:rPr lang="en-US" smtClean="0"/>
              <a:t>31</a:t>
            </a:fld>
            <a:endParaRPr lang="en-US"/>
          </a:p>
        </p:txBody>
      </p:sp>
    </p:spTree>
    <p:extLst>
      <p:ext uri="{BB962C8B-B14F-4D97-AF65-F5344CB8AC3E}">
        <p14:creationId xmlns:p14="http://schemas.microsoft.com/office/powerpoint/2010/main" val="34680842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COURTNEY</a:t>
            </a:r>
          </a:p>
          <a:p>
            <a:endParaRPr lang="en-US"/>
          </a:p>
        </p:txBody>
      </p:sp>
      <p:sp>
        <p:nvSpPr>
          <p:cNvPr id="4" name="Slide Number Placeholder 3"/>
          <p:cNvSpPr>
            <a:spLocks noGrp="1"/>
          </p:cNvSpPr>
          <p:nvPr>
            <p:ph type="sldNum" sz="quarter" idx="5"/>
          </p:nvPr>
        </p:nvSpPr>
        <p:spPr/>
        <p:txBody>
          <a:bodyPr/>
          <a:lstStyle/>
          <a:p>
            <a:fld id="{C9E49463-5468-4D06-8D2A-F20F7A441930}" type="slidenum">
              <a:rPr lang="en-US" smtClean="0"/>
              <a:t>32</a:t>
            </a:fld>
            <a:endParaRPr lang="en-US"/>
          </a:p>
        </p:txBody>
      </p:sp>
    </p:spTree>
    <p:extLst>
      <p:ext uri="{BB962C8B-B14F-4D97-AF65-F5344CB8AC3E}">
        <p14:creationId xmlns:p14="http://schemas.microsoft.com/office/powerpoint/2010/main" val="22895098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COURTNEY</a:t>
            </a:r>
          </a:p>
          <a:p>
            <a:endParaRPr lang="en-US"/>
          </a:p>
        </p:txBody>
      </p:sp>
      <p:sp>
        <p:nvSpPr>
          <p:cNvPr id="4" name="Slide Number Placeholder 3"/>
          <p:cNvSpPr>
            <a:spLocks noGrp="1"/>
          </p:cNvSpPr>
          <p:nvPr>
            <p:ph type="sldNum" sz="quarter" idx="5"/>
          </p:nvPr>
        </p:nvSpPr>
        <p:spPr/>
        <p:txBody>
          <a:bodyPr/>
          <a:lstStyle/>
          <a:p>
            <a:fld id="{C9E49463-5468-4D06-8D2A-F20F7A441930}" type="slidenum">
              <a:rPr lang="en-US" smtClean="0"/>
              <a:t>33</a:t>
            </a:fld>
            <a:endParaRPr lang="en-US"/>
          </a:p>
        </p:txBody>
      </p:sp>
    </p:spTree>
    <p:extLst>
      <p:ext uri="{BB962C8B-B14F-4D97-AF65-F5344CB8AC3E}">
        <p14:creationId xmlns:p14="http://schemas.microsoft.com/office/powerpoint/2010/main" val="17630899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COURTNEY</a:t>
            </a:r>
          </a:p>
          <a:p>
            <a:endParaRPr lang="en-US"/>
          </a:p>
        </p:txBody>
      </p:sp>
      <p:sp>
        <p:nvSpPr>
          <p:cNvPr id="4" name="Slide Number Placeholder 3"/>
          <p:cNvSpPr>
            <a:spLocks noGrp="1"/>
          </p:cNvSpPr>
          <p:nvPr>
            <p:ph type="sldNum" sz="quarter" idx="5"/>
          </p:nvPr>
        </p:nvSpPr>
        <p:spPr/>
        <p:txBody>
          <a:bodyPr/>
          <a:lstStyle/>
          <a:p>
            <a:fld id="{C9E49463-5468-4D06-8D2A-F20F7A441930}" type="slidenum">
              <a:rPr lang="en-US" smtClean="0"/>
              <a:t>34</a:t>
            </a:fld>
            <a:endParaRPr lang="en-US"/>
          </a:p>
        </p:txBody>
      </p:sp>
    </p:spTree>
    <p:extLst>
      <p:ext uri="{BB962C8B-B14F-4D97-AF65-F5344CB8AC3E}">
        <p14:creationId xmlns:p14="http://schemas.microsoft.com/office/powerpoint/2010/main" val="10107047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COURTNEY</a:t>
            </a:r>
          </a:p>
          <a:p>
            <a:endParaRPr lang="en-US"/>
          </a:p>
        </p:txBody>
      </p:sp>
      <p:sp>
        <p:nvSpPr>
          <p:cNvPr id="4" name="Slide Number Placeholder 3"/>
          <p:cNvSpPr>
            <a:spLocks noGrp="1"/>
          </p:cNvSpPr>
          <p:nvPr>
            <p:ph type="sldNum" sz="quarter" idx="5"/>
          </p:nvPr>
        </p:nvSpPr>
        <p:spPr/>
        <p:txBody>
          <a:bodyPr/>
          <a:lstStyle/>
          <a:p>
            <a:fld id="{C9E49463-5468-4D06-8D2A-F20F7A441930}" type="slidenum">
              <a:rPr lang="en-US" smtClean="0"/>
              <a:t>35</a:t>
            </a:fld>
            <a:endParaRPr lang="en-US"/>
          </a:p>
        </p:txBody>
      </p:sp>
    </p:spTree>
    <p:extLst>
      <p:ext uri="{BB962C8B-B14F-4D97-AF65-F5344CB8AC3E}">
        <p14:creationId xmlns:p14="http://schemas.microsoft.com/office/powerpoint/2010/main" val="39402640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COURTNEY</a:t>
            </a:r>
          </a:p>
          <a:p>
            <a:endParaRPr lang="en-US"/>
          </a:p>
        </p:txBody>
      </p:sp>
      <p:sp>
        <p:nvSpPr>
          <p:cNvPr id="4" name="Slide Number Placeholder 3"/>
          <p:cNvSpPr>
            <a:spLocks noGrp="1"/>
          </p:cNvSpPr>
          <p:nvPr>
            <p:ph type="sldNum" sz="quarter" idx="5"/>
          </p:nvPr>
        </p:nvSpPr>
        <p:spPr/>
        <p:txBody>
          <a:bodyPr/>
          <a:lstStyle/>
          <a:p>
            <a:fld id="{C9E49463-5468-4D06-8D2A-F20F7A441930}" type="slidenum">
              <a:rPr lang="en-US" smtClean="0"/>
              <a:t>36</a:t>
            </a:fld>
            <a:endParaRPr lang="en-US"/>
          </a:p>
        </p:txBody>
      </p:sp>
    </p:spTree>
    <p:extLst>
      <p:ext uri="{BB962C8B-B14F-4D97-AF65-F5344CB8AC3E}">
        <p14:creationId xmlns:p14="http://schemas.microsoft.com/office/powerpoint/2010/main" val="40095602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COURTNEY</a:t>
            </a:r>
          </a:p>
          <a:p>
            <a:endParaRPr lang="en-US"/>
          </a:p>
        </p:txBody>
      </p:sp>
      <p:sp>
        <p:nvSpPr>
          <p:cNvPr id="4" name="Slide Number Placeholder 3"/>
          <p:cNvSpPr>
            <a:spLocks noGrp="1"/>
          </p:cNvSpPr>
          <p:nvPr>
            <p:ph type="sldNum" sz="quarter" idx="5"/>
          </p:nvPr>
        </p:nvSpPr>
        <p:spPr/>
        <p:txBody>
          <a:bodyPr/>
          <a:lstStyle/>
          <a:p>
            <a:fld id="{C9E49463-5468-4D06-8D2A-F20F7A441930}" type="slidenum">
              <a:rPr lang="en-US" smtClean="0"/>
              <a:t>37</a:t>
            </a:fld>
            <a:endParaRPr lang="en-US"/>
          </a:p>
        </p:txBody>
      </p:sp>
    </p:spTree>
    <p:extLst>
      <p:ext uri="{BB962C8B-B14F-4D97-AF65-F5344CB8AC3E}">
        <p14:creationId xmlns:p14="http://schemas.microsoft.com/office/powerpoint/2010/main" val="34405573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COURTNEY</a:t>
            </a:r>
          </a:p>
        </p:txBody>
      </p:sp>
      <p:sp>
        <p:nvSpPr>
          <p:cNvPr id="4" name="Slide Number Placeholder 3"/>
          <p:cNvSpPr>
            <a:spLocks noGrp="1"/>
          </p:cNvSpPr>
          <p:nvPr>
            <p:ph type="sldNum" sz="quarter" idx="5"/>
          </p:nvPr>
        </p:nvSpPr>
        <p:spPr/>
        <p:txBody>
          <a:bodyPr/>
          <a:lstStyle/>
          <a:p>
            <a:fld id="{C9E49463-5468-4D06-8D2A-F20F7A441930}" type="slidenum">
              <a:rPr lang="en-US" smtClean="0"/>
              <a:t>38</a:t>
            </a:fld>
            <a:endParaRPr lang="en-US"/>
          </a:p>
        </p:txBody>
      </p:sp>
    </p:spTree>
    <p:extLst>
      <p:ext uri="{BB962C8B-B14F-4D97-AF65-F5344CB8AC3E}">
        <p14:creationId xmlns:p14="http://schemas.microsoft.com/office/powerpoint/2010/main" val="18961198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a:effectLst/>
                <a:latin typeface="Calibri" panose="020F0502020204030204" pitchFamily="34" charset="0"/>
                <a:ea typeface="Calibri" panose="020F0502020204030204" pitchFamily="34" charset="0"/>
                <a:cs typeface="Times New Roman" panose="02020603050405020304" pitchFamily="18" charset="0"/>
              </a:rPr>
              <a:t>COURTNEY</a:t>
            </a:r>
          </a:p>
          <a:p>
            <a:pPr marL="0" marR="0">
              <a:spcBef>
                <a:spcPts val="0"/>
              </a:spcBef>
              <a:spcAft>
                <a:spcPts val="0"/>
              </a:spcAft>
            </a:pPr>
            <a:r>
              <a:rPr lang="en-US" sz="1800" b="1">
                <a:effectLst/>
                <a:latin typeface="Calibri" panose="020F0502020204030204" pitchFamily="34" charset="0"/>
                <a:ea typeface="Calibri" panose="020F0502020204030204" pitchFamily="34" charset="0"/>
                <a:cs typeface="Times New Roman" panose="02020603050405020304" pitchFamily="18" charset="0"/>
              </a:rPr>
              <a:t>CLICK FOR ANIMATION</a:t>
            </a:r>
          </a:p>
          <a:p>
            <a:pPr marL="0" marR="0">
              <a:spcBef>
                <a:spcPts val="0"/>
              </a:spcBef>
              <a:spcAft>
                <a:spcPts val="0"/>
              </a:spcAft>
            </a:pPr>
            <a:r>
              <a:rPr lang="en-US" sz="1800" b="1">
                <a:effectLst/>
                <a:latin typeface="Calibri" panose="020F0502020204030204" pitchFamily="34" charset="0"/>
                <a:ea typeface="Calibri" panose="020F0502020204030204" pitchFamily="34" charset="0"/>
                <a:cs typeface="Times New Roman" panose="02020603050405020304" pitchFamily="18" charset="0"/>
              </a:rPr>
              <a:t>Money Objection:</a:t>
            </a:r>
            <a:r>
              <a:rPr lang="en-US" sz="1800">
                <a:effectLst/>
                <a:latin typeface="Calibri" panose="020F0502020204030204" pitchFamily="34" charset="0"/>
                <a:ea typeface="Calibri" panose="020F0502020204030204" pitchFamily="34" charset="0"/>
                <a:cs typeface="Times New Roman" panose="02020603050405020304" pitchFamily="18" charset="0"/>
              </a:rPr>
              <a:t> Some people may have a hard time with the initial fees for setting up a professional estate plan. So, they either never create one, or they go online and pay $50 for a generic template. Unfortunately, when their family discovers what they set up isn’t going to work, it’s too late – you do get what you pay for. </a:t>
            </a:r>
          </a:p>
          <a:p>
            <a:pPr marL="0" marR="0">
              <a:spcBef>
                <a:spcPts val="0"/>
              </a:spcBef>
              <a:spcAft>
                <a:spcPts val="0"/>
              </a:spcAft>
            </a:pP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a:effectLst/>
                <a:latin typeface="Calibri" panose="020F0502020204030204" pitchFamily="34" charset="0"/>
                <a:ea typeface="Calibri" panose="020F0502020204030204" pitchFamily="34" charset="0"/>
                <a:cs typeface="Times New Roman" panose="02020603050405020304" pitchFamily="18" charset="0"/>
              </a:rPr>
              <a:t>Solution:</a:t>
            </a:r>
            <a:r>
              <a:rPr lang="en-US" sz="1800">
                <a:effectLst/>
                <a:latin typeface="Calibri" panose="020F0502020204030204" pitchFamily="34" charset="0"/>
                <a:ea typeface="Calibri" panose="020F0502020204030204" pitchFamily="34" charset="0"/>
                <a:cs typeface="Times New Roman" panose="02020603050405020304" pitchFamily="18" charset="0"/>
              </a:rPr>
              <a:t> When you set up an estate plan, you’re setting up an investment. You will get a return on it – tangibly in protecting and distributing your assets how you choose, and intangibly in that you and your loved ones are taken care of. There may be a higher cost up front, but it pales in comparison to the exponential time, money and grief that will be expended at the back end.</a:t>
            </a:r>
          </a:p>
          <a:p>
            <a:pPr marL="0" marR="0">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b="1">
                <a:effectLst/>
                <a:latin typeface="Calibri" panose="020F0502020204030204" pitchFamily="34" charset="0"/>
                <a:ea typeface="Calibri" panose="020F0502020204030204" pitchFamily="34" charset="0"/>
                <a:cs typeface="Times New Roman" panose="02020603050405020304" pitchFamily="18" charset="0"/>
              </a:rPr>
              <a:t>CLICK FOR ANIMATION</a:t>
            </a:r>
          </a:p>
          <a:p>
            <a:pPr marL="0" marR="0">
              <a:spcBef>
                <a:spcPts val="0"/>
              </a:spcBef>
              <a:spcAft>
                <a:spcPts val="0"/>
              </a:spcAft>
            </a:pPr>
            <a:r>
              <a:rPr lang="en-US" sz="1800" b="1">
                <a:effectLst/>
                <a:latin typeface="Calibri" panose="020F0502020204030204" pitchFamily="34" charset="0"/>
                <a:ea typeface="Calibri" panose="020F0502020204030204" pitchFamily="34" charset="0"/>
                <a:cs typeface="Times New Roman" panose="02020603050405020304" pitchFamily="18" charset="0"/>
              </a:rPr>
              <a:t>Time Objection:</a:t>
            </a:r>
            <a:r>
              <a:rPr lang="en-US" sz="1800">
                <a:effectLst/>
                <a:latin typeface="Calibri" panose="020F0502020204030204" pitchFamily="34" charset="0"/>
                <a:ea typeface="Calibri" panose="020F0502020204030204" pitchFamily="34" charset="0"/>
                <a:cs typeface="Times New Roman" panose="02020603050405020304" pitchFamily="18" charset="0"/>
              </a:rPr>
              <a:t> We’re so grateful you took the time to watch this webinar, but we’re well aware that your time can quickly fill up with things. Estate planning could easily become a back-burner item on your to-do list. However, once something happens and you didn’t prepare for it, it’s too late. Your family will be in survival mode trying to urgently put the pieces together. You can prevent this from happening.</a:t>
            </a:r>
          </a:p>
          <a:p>
            <a:pPr marL="0" marR="0">
              <a:spcBef>
                <a:spcPts val="0"/>
              </a:spcBef>
              <a:spcAft>
                <a:spcPts val="0"/>
              </a:spcAft>
            </a:pP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a:effectLst/>
                <a:latin typeface="Calibri" panose="020F0502020204030204" pitchFamily="34" charset="0"/>
                <a:ea typeface="Calibri" panose="020F0502020204030204" pitchFamily="34" charset="0"/>
                <a:cs typeface="Times New Roman" panose="02020603050405020304" pitchFamily="18" charset="0"/>
              </a:rPr>
              <a:t>Solution:</a:t>
            </a:r>
            <a:r>
              <a:rPr lang="en-US" sz="1800">
                <a:effectLst/>
                <a:latin typeface="Calibri" panose="020F0502020204030204" pitchFamily="34" charset="0"/>
                <a:ea typeface="Calibri" panose="020F0502020204030204" pitchFamily="34" charset="0"/>
                <a:cs typeface="Times New Roman" panose="02020603050405020304" pitchFamily="18" charset="0"/>
              </a:rPr>
              <a:t> We make meeting with us easier. It’s free to get started – we offer complimentary consultations. We meet where you’re comfortable – phone, zoom, in-office. If you have questions, we have answers - depending on your situation. We will make sure you and your assets are well-protected with an estate plan that best fits your situation.</a:t>
            </a:r>
          </a:p>
          <a:p>
            <a:pPr marL="0" marR="0">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C9E49463-5468-4D06-8D2A-F20F7A441930}" type="slidenum">
              <a:rPr lang="en-US" smtClean="0"/>
              <a:t>39</a:t>
            </a:fld>
            <a:endParaRPr lang="en-US"/>
          </a:p>
        </p:txBody>
      </p:sp>
    </p:spTree>
    <p:extLst>
      <p:ext uri="{BB962C8B-B14F-4D97-AF65-F5344CB8AC3E}">
        <p14:creationId xmlns:p14="http://schemas.microsoft.com/office/powerpoint/2010/main" val="11948040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JENNIFER</a:t>
            </a:r>
          </a:p>
          <a:p>
            <a:r>
              <a:rPr lang="en-US"/>
              <a:t>The first major problem you may want your estate plan to take care of is probate</a:t>
            </a:r>
          </a:p>
          <a:p>
            <a:r>
              <a:rPr lang="en-US"/>
              <a:t>Probate is the legal process of administering your assets after your death</a:t>
            </a:r>
          </a:p>
          <a:p>
            <a:r>
              <a:rPr lang="en-US"/>
              <a:t>There’s a lot to probate, so we’re going to break it down into 3 areas to better understand its impact </a:t>
            </a:r>
          </a:p>
        </p:txBody>
      </p:sp>
      <p:sp>
        <p:nvSpPr>
          <p:cNvPr id="4" name="Slide Number Placeholder 3"/>
          <p:cNvSpPr>
            <a:spLocks noGrp="1"/>
          </p:cNvSpPr>
          <p:nvPr>
            <p:ph type="sldNum" sz="quarter" idx="5"/>
          </p:nvPr>
        </p:nvSpPr>
        <p:spPr/>
        <p:txBody>
          <a:bodyPr/>
          <a:lstStyle/>
          <a:p>
            <a:fld id="{C9E49463-5468-4D06-8D2A-F20F7A441930}" type="slidenum">
              <a:rPr lang="en-US" smtClean="0"/>
              <a:t>4</a:t>
            </a:fld>
            <a:endParaRPr lang="en-US"/>
          </a:p>
        </p:txBody>
      </p:sp>
    </p:spTree>
    <p:extLst>
      <p:ext uri="{BB962C8B-B14F-4D97-AF65-F5344CB8AC3E}">
        <p14:creationId xmlns:p14="http://schemas.microsoft.com/office/powerpoint/2010/main" val="39499427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EC5D24-C86B-4C3C-AA19-0131C441E6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91212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t>JENNIFER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a:effectLst/>
                <a:latin typeface="Calibri" panose="020F0502020204030204" pitchFamily="34" charset="0"/>
                <a:ea typeface="Calibri" panose="020F0502020204030204" pitchFamily="34" charset="0"/>
                <a:cs typeface="Times New Roman" panose="02020603050405020304" pitchFamily="18" charset="0"/>
              </a:rPr>
              <a:t>If someone dies without an estate plan in place, they die intestate – and what that means is that your state’s court will decide how your assets will be distributed.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a:effectLst/>
                <a:latin typeface="Calibri" panose="020F0502020204030204" pitchFamily="34" charset="0"/>
                <a:ea typeface="Calibri" panose="020F0502020204030204" pitchFamily="34" charset="0"/>
                <a:cs typeface="Times New Roman" panose="02020603050405020304" pitchFamily="18" charset="0"/>
              </a:rPr>
              <a:t>In other words, you don’t decide who gets your stuff, your state laws do.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a:effectLst/>
                <a:latin typeface="Calibri" panose="020F0502020204030204" pitchFamily="34" charset="0"/>
                <a:ea typeface="Calibri" panose="020F0502020204030204" pitchFamily="34" charset="0"/>
                <a:cs typeface="Times New Roman" panose="02020603050405020304" pitchFamily="18" charset="0"/>
              </a:rPr>
              <a:t>If someone is fine with this, there’s no problem.  However, I think most people would consider this a problem, especially if they have family members with specific needs.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C9E49463-5468-4D06-8D2A-F20F7A441930}" type="slidenum">
              <a:rPr lang="en-US" smtClean="0"/>
              <a:t>5</a:t>
            </a:fld>
            <a:endParaRPr lang="en-US"/>
          </a:p>
        </p:txBody>
      </p:sp>
    </p:spTree>
    <p:extLst>
      <p:ext uri="{BB962C8B-B14F-4D97-AF65-F5344CB8AC3E}">
        <p14:creationId xmlns:p14="http://schemas.microsoft.com/office/powerpoint/2010/main" val="40993492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t>JENNIFER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a:effectLst/>
                <a:latin typeface="Calibri" panose="020F0502020204030204" pitchFamily="34" charset="0"/>
                <a:ea typeface="Calibri" panose="020F0502020204030204" pitchFamily="34" charset="0"/>
                <a:cs typeface="Times New Roman" panose="02020603050405020304" pitchFamily="18" charset="0"/>
              </a:rPr>
              <a:t>You will most likely accumulate assets during your life. We’ll discuss these more fully later, but if you die without a will, trust or beneficiary designation for these assets, the state determines who gets them. So what does this look like: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effectLst/>
                <a:latin typeface="Calibri" panose="020F0502020204030204" pitchFamily="34" charset="0"/>
                <a:ea typeface="Calibri" panose="020F0502020204030204" pitchFamily="34" charset="0"/>
                <a:cs typeface="Times New Roman" panose="02020603050405020304" pitchFamily="18" charset="0"/>
              </a:rPr>
              <a:t>Issue 1:</a:t>
            </a:r>
            <a:r>
              <a:rPr lang="en-US" sz="1800" b="0">
                <a:effectLst/>
                <a:latin typeface="Calibri" panose="020F0502020204030204" pitchFamily="34" charset="0"/>
                <a:ea typeface="Calibri" panose="020F0502020204030204" pitchFamily="34" charset="0"/>
                <a:cs typeface="Times New Roman" panose="02020603050405020304" pitchFamily="18" charset="0"/>
              </a:rPr>
              <a:t> State laws vary, but if you’re not married to your partner, they will not inherit any of your assets.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effectLst/>
                <a:latin typeface="Calibri" panose="020F0502020204030204" pitchFamily="34" charset="0"/>
                <a:ea typeface="Calibri" panose="020F0502020204030204" pitchFamily="34" charset="0"/>
                <a:cs typeface="Times New Roman" panose="02020603050405020304" pitchFamily="18" charset="0"/>
              </a:rPr>
              <a:t>Story:</a:t>
            </a:r>
            <a:r>
              <a:rPr lang="en-US" sz="1800" b="0">
                <a:effectLst/>
                <a:latin typeface="Calibri" panose="020F0502020204030204" pitchFamily="34" charset="0"/>
                <a:ea typeface="Calibri" panose="020F0502020204030204" pitchFamily="34" charset="0"/>
                <a:cs typeface="Times New Roman" panose="02020603050405020304" pitchFamily="18" charset="0"/>
              </a:rPr>
              <a:t> One of our PZ staff members had this happen in her family. Her aunt was estranged from the family for decades and she had a partner she lived with in a house she owned. When she died, her partner received nothing. Ironically, the brother and sister she wanted no contact with were the legal heirs of her estate, and her partner had to stop living in the house. While probate was occurring for her property, her brother passed, so half of her estate went to her brother’s wife – someone she had never even met. If she had taken time to be sure her house and assets would be left to her partner, life would have resumed for him without the additional grief.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effectLst/>
                <a:latin typeface="Calibri" panose="020F0502020204030204" pitchFamily="34" charset="0"/>
                <a:ea typeface="Calibri" panose="020F0502020204030204" pitchFamily="34" charset="0"/>
                <a:cs typeface="Times New Roman" panose="02020603050405020304" pitchFamily="18" charset="0"/>
              </a:rPr>
              <a:t>Issue 2:</a:t>
            </a:r>
            <a:r>
              <a:rPr lang="en-US" sz="1800" b="0">
                <a:effectLst/>
                <a:latin typeface="Calibri" panose="020F0502020204030204" pitchFamily="34" charset="0"/>
                <a:ea typeface="Calibri" panose="020F0502020204030204" pitchFamily="34" charset="0"/>
                <a:cs typeface="Times New Roman" panose="02020603050405020304" pitchFamily="18" charset="0"/>
              </a:rPr>
              <a:t> Someone may remarry and has children from the first marriage. You may want to leave your children specific distributions or assets from your estate, or maybe you want your spouse to have the house that’s titled in your name. In Illinois, intestate laws have half the assets you individually own go to your spouse and half go to your kids. That could be a problem depending on your situation.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effectLst/>
                <a:latin typeface="Calibri" panose="020F0502020204030204" pitchFamily="34" charset="0"/>
                <a:ea typeface="Calibri" panose="020F0502020204030204" pitchFamily="34" charset="0"/>
                <a:cs typeface="Times New Roman" panose="02020603050405020304" pitchFamily="18" charset="0"/>
              </a:rPr>
              <a:t>Estate Planning Solution: You can direct your estate plan to specifically account for your unique family dynamic and distribute your assets exactly how you want.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C9E49463-5468-4D06-8D2A-F20F7A441930}" type="slidenum">
              <a:rPr lang="en-US" smtClean="0"/>
              <a:t>6</a:t>
            </a:fld>
            <a:endParaRPr lang="en-US"/>
          </a:p>
        </p:txBody>
      </p:sp>
    </p:spTree>
    <p:extLst>
      <p:ext uri="{BB962C8B-B14F-4D97-AF65-F5344CB8AC3E}">
        <p14:creationId xmlns:p14="http://schemas.microsoft.com/office/powerpoint/2010/main" val="27582533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t>JENNIFER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a:effectLst/>
                <a:latin typeface="Calibri" panose="020F0502020204030204" pitchFamily="34" charset="0"/>
                <a:ea typeface="Calibri" panose="020F0502020204030204" pitchFamily="34" charset="0"/>
                <a:cs typeface="Times New Roman" panose="02020603050405020304" pitchFamily="18" charset="0"/>
              </a:rPr>
              <a:t>If someone dies without an estate plan in place, they die intestate – and what that means is that your state’s court will decide how your assets will be distributed.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a:effectLst/>
                <a:latin typeface="Calibri" panose="020F0502020204030204" pitchFamily="34" charset="0"/>
                <a:ea typeface="Calibri" panose="020F0502020204030204" pitchFamily="34" charset="0"/>
                <a:cs typeface="Times New Roman" panose="02020603050405020304" pitchFamily="18" charset="0"/>
              </a:rPr>
              <a:t>In other words, you don’t decide who gets your stuff, your state laws do.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a:effectLst/>
                <a:latin typeface="Calibri" panose="020F0502020204030204" pitchFamily="34" charset="0"/>
                <a:ea typeface="Calibri" panose="020F0502020204030204" pitchFamily="34" charset="0"/>
                <a:cs typeface="Times New Roman" panose="02020603050405020304" pitchFamily="18" charset="0"/>
              </a:rPr>
              <a:t>If someone is fine with this, there’s no problem.  However, I think most people would consider this a problem, especially if they have family members with specific needs.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C9E49463-5468-4D06-8D2A-F20F7A441930}" type="slidenum">
              <a:rPr lang="en-US" smtClean="0"/>
              <a:t>7</a:t>
            </a:fld>
            <a:endParaRPr lang="en-US"/>
          </a:p>
        </p:txBody>
      </p:sp>
    </p:spTree>
    <p:extLst>
      <p:ext uri="{BB962C8B-B14F-4D97-AF65-F5344CB8AC3E}">
        <p14:creationId xmlns:p14="http://schemas.microsoft.com/office/powerpoint/2010/main" val="27153753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t>JENNIFER</a:t>
            </a:r>
          </a:p>
          <a:p>
            <a:pPr marL="0" marR="0">
              <a:spcBef>
                <a:spcPts val="0"/>
              </a:spcBef>
              <a:spcAft>
                <a:spcPts val="0"/>
              </a:spcAft>
            </a:pP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a:effectLst/>
                <a:latin typeface="Calibri" panose="020F0502020204030204" pitchFamily="34" charset="0"/>
                <a:ea typeface="Calibri" panose="020F0502020204030204" pitchFamily="34" charset="0"/>
                <a:cs typeface="Times New Roman" panose="02020603050405020304" pitchFamily="18" charset="0"/>
              </a:rPr>
              <a:t>Estate Planning Solution: You can direct your estate plan to avoid or minimize the time and expense of probate. </a:t>
            </a:r>
          </a:p>
          <a:p>
            <a:pPr marL="0" marR="0">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Even though a will goes through probate, if your estate plan is done correctly, probate will be a quicker and easier process for your family. </a:t>
            </a:r>
          </a:p>
          <a:p>
            <a:endParaRPr lang="en-US"/>
          </a:p>
        </p:txBody>
      </p:sp>
      <p:sp>
        <p:nvSpPr>
          <p:cNvPr id="4" name="Slide Number Placeholder 3"/>
          <p:cNvSpPr>
            <a:spLocks noGrp="1"/>
          </p:cNvSpPr>
          <p:nvPr>
            <p:ph type="sldNum" sz="quarter" idx="5"/>
          </p:nvPr>
        </p:nvSpPr>
        <p:spPr/>
        <p:txBody>
          <a:bodyPr/>
          <a:lstStyle/>
          <a:p>
            <a:fld id="{C9E49463-5468-4D06-8D2A-F20F7A441930}" type="slidenum">
              <a:rPr lang="en-US" smtClean="0"/>
              <a:t>8</a:t>
            </a:fld>
            <a:endParaRPr lang="en-US"/>
          </a:p>
        </p:txBody>
      </p:sp>
    </p:spTree>
    <p:extLst>
      <p:ext uri="{BB962C8B-B14F-4D97-AF65-F5344CB8AC3E}">
        <p14:creationId xmlns:p14="http://schemas.microsoft.com/office/powerpoint/2010/main" val="32652392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t>JENNIFER</a:t>
            </a:r>
          </a:p>
          <a:p>
            <a:pPr marL="0" marR="0">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No estate plan or a poorly prepared estate plan can open the floodgate to contests and disputes. If someone feels entitled to an inheritance, or more of an inheritance, and begins litigation to get what they want, you are essentially deciding to leave a large part of your assets to the attorneys.</a:t>
            </a:r>
          </a:p>
          <a:p>
            <a:pPr marL="0" marR="0">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Interestingly, there are many families that don’t think this is going to be an issue because everyone gets along great. But the passing of a loved one can bring a lot of buried stuff to the surface. It’s wise not to chance it and save your family – sometimes from themselves.</a:t>
            </a:r>
          </a:p>
          <a:p>
            <a:pPr marL="0" marR="0">
              <a:spcBef>
                <a:spcPts val="0"/>
              </a:spcBef>
              <a:spcAft>
                <a:spcPts val="0"/>
              </a:spcAft>
            </a:pP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a:effectLst/>
                <a:latin typeface="Calibri" panose="020F0502020204030204" pitchFamily="34" charset="0"/>
                <a:ea typeface="Calibri" panose="020F0502020204030204" pitchFamily="34" charset="0"/>
                <a:cs typeface="Times New Roman" panose="02020603050405020304" pitchFamily="18" charset="0"/>
              </a:rPr>
              <a:t>Solution: You can direct your estate plan to avoid unnecessary family turmoil and protect your assets.</a:t>
            </a:r>
          </a:p>
          <a:p>
            <a:endParaRPr lang="en-US"/>
          </a:p>
        </p:txBody>
      </p:sp>
      <p:sp>
        <p:nvSpPr>
          <p:cNvPr id="4" name="Slide Number Placeholder 3"/>
          <p:cNvSpPr>
            <a:spLocks noGrp="1"/>
          </p:cNvSpPr>
          <p:nvPr>
            <p:ph type="sldNum" sz="quarter" idx="5"/>
          </p:nvPr>
        </p:nvSpPr>
        <p:spPr/>
        <p:txBody>
          <a:bodyPr/>
          <a:lstStyle/>
          <a:p>
            <a:fld id="{C9E49463-5468-4D06-8D2A-F20F7A441930}" type="slidenum">
              <a:rPr lang="en-US" smtClean="0"/>
              <a:t>9</a:t>
            </a:fld>
            <a:endParaRPr lang="en-US"/>
          </a:p>
        </p:txBody>
      </p:sp>
    </p:spTree>
    <p:extLst>
      <p:ext uri="{BB962C8B-B14F-4D97-AF65-F5344CB8AC3E}">
        <p14:creationId xmlns:p14="http://schemas.microsoft.com/office/powerpoint/2010/main" val="7560684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990600"/>
            <a:ext cx="12192000" cy="5867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914400" y="2892426"/>
            <a:ext cx="10363200" cy="1470025"/>
          </a:xfrm>
        </p:spPr>
        <p:txBody>
          <a:bodyPr>
            <a:normAutofit/>
          </a:bodyPr>
          <a:lstStyle>
            <a:lvl1pPr algn="l">
              <a:defRPr sz="3400" cap="all" baseline="0">
                <a:solidFill>
                  <a:schemeClr val="bg1"/>
                </a:solidFill>
              </a:defRPr>
            </a:lvl1pPr>
          </a:lstStyle>
          <a:p>
            <a:r>
              <a:rPr lang="en-US"/>
              <a:t>Click to edit Master title style</a:t>
            </a:r>
          </a:p>
        </p:txBody>
      </p:sp>
      <p:sp>
        <p:nvSpPr>
          <p:cNvPr id="3" name="Subtitle 2"/>
          <p:cNvSpPr>
            <a:spLocks noGrp="1"/>
          </p:cNvSpPr>
          <p:nvPr>
            <p:ph type="subTitle" idx="1"/>
          </p:nvPr>
        </p:nvSpPr>
        <p:spPr>
          <a:xfrm>
            <a:off x="971355" y="4343400"/>
            <a:ext cx="8534400" cy="1752600"/>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19B40DA-C322-485F-A7BD-5662593D30CD}" type="datetime1">
              <a:rPr lang="en-US" smtClean="0"/>
              <a:t>7/26/2021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3FFF4E-40C1-451C-A10B-67E46F24A765}" type="slidenum">
              <a:rPr lang="en-US" smtClean="0"/>
              <a:t>‹#›</a:t>
            </a:fld>
            <a:endParaRPr lang="en-US"/>
          </a:p>
        </p:txBody>
      </p:sp>
      <p:sp>
        <p:nvSpPr>
          <p:cNvPr id="8" name="Rectangle 7"/>
          <p:cNvSpPr/>
          <p:nvPr userDrawn="1"/>
        </p:nvSpPr>
        <p:spPr>
          <a:xfrm>
            <a:off x="0" y="914400"/>
            <a:ext cx="12192000" cy="76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800" y="76200"/>
            <a:ext cx="4933755" cy="640080"/>
          </a:xfrm>
          <a:prstGeom prst="rect">
            <a:avLst/>
          </a:prstGeom>
        </p:spPr>
      </p:pic>
    </p:spTree>
    <p:extLst>
      <p:ext uri="{BB962C8B-B14F-4D97-AF65-F5344CB8AC3E}">
        <p14:creationId xmlns:p14="http://schemas.microsoft.com/office/powerpoint/2010/main" val="20308548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12DB2C-8E86-4C02-8AB4-C40A5E95C8C4}" type="datetime1">
              <a:rPr lang="en-US" smtClean="0"/>
              <a:t>7/26/2021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3FFF4E-40C1-451C-A10B-67E46F24A765}" type="slidenum">
              <a:rPr lang="en-US" smtClean="0"/>
              <a:t>‹#›</a:t>
            </a:fld>
            <a:endParaRPr lang="en-US"/>
          </a:p>
        </p:txBody>
      </p:sp>
    </p:spTree>
    <p:extLst>
      <p:ext uri="{BB962C8B-B14F-4D97-AF65-F5344CB8AC3E}">
        <p14:creationId xmlns:p14="http://schemas.microsoft.com/office/powerpoint/2010/main" val="3083006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9A0CEA8-E401-405A-A3E6-555F9702C140}" type="datetimeFigureOut">
              <a:rPr lang="en-US" smtClean="0"/>
              <a:t>7/26/2021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0252E3-106F-49BC-ABC2-E6E23E87D88F}" type="slidenum">
              <a:rPr lang="en-US" smtClean="0"/>
              <a:t>‹#›</a:t>
            </a:fld>
            <a:endParaRPr lang="en-US"/>
          </a:p>
        </p:txBody>
      </p:sp>
    </p:spTree>
    <p:extLst>
      <p:ext uri="{BB962C8B-B14F-4D97-AF65-F5344CB8AC3E}">
        <p14:creationId xmlns:p14="http://schemas.microsoft.com/office/powerpoint/2010/main" val="30202675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A0CEA8-E401-405A-A3E6-555F9702C140}" type="datetimeFigureOut">
              <a:rPr lang="en-US" smtClean="0"/>
              <a:t>7/26/2021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0252E3-106F-49BC-ABC2-E6E23E87D88F}" type="slidenum">
              <a:rPr lang="en-US" smtClean="0"/>
              <a:t>‹#›</a:t>
            </a:fld>
            <a:endParaRPr lang="en-US"/>
          </a:p>
        </p:txBody>
      </p:sp>
    </p:spTree>
    <p:extLst>
      <p:ext uri="{BB962C8B-B14F-4D97-AF65-F5344CB8AC3E}">
        <p14:creationId xmlns:p14="http://schemas.microsoft.com/office/powerpoint/2010/main" val="35018586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A0CEA8-E401-405A-A3E6-555F9702C140}" type="datetimeFigureOut">
              <a:rPr lang="en-US" smtClean="0"/>
              <a:t>7/26/2021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0252E3-106F-49BC-ABC2-E6E23E87D88F}" type="slidenum">
              <a:rPr lang="en-US" smtClean="0"/>
              <a:t>‹#›</a:t>
            </a:fld>
            <a:endParaRPr lang="en-US"/>
          </a:p>
        </p:txBody>
      </p:sp>
    </p:spTree>
    <p:extLst>
      <p:ext uri="{BB962C8B-B14F-4D97-AF65-F5344CB8AC3E}">
        <p14:creationId xmlns:p14="http://schemas.microsoft.com/office/powerpoint/2010/main" val="10633341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9A0CEA8-E401-405A-A3E6-555F9702C140}" type="datetimeFigureOut">
              <a:rPr lang="en-US" smtClean="0"/>
              <a:t>7/26/2021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0252E3-106F-49BC-ABC2-E6E23E87D88F}" type="slidenum">
              <a:rPr lang="en-US" smtClean="0"/>
              <a:t>‹#›</a:t>
            </a:fld>
            <a:endParaRPr lang="en-US"/>
          </a:p>
        </p:txBody>
      </p:sp>
    </p:spTree>
    <p:extLst>
      <p:ext uri="{BB962C8B-B14F-4D97-AF65-F5344CB8AC3E}">
        <p14:creationId xmlns:p14="http://schemas.microsoft.com/office/powerpoint/2010/main" val="32426093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9A0CEA8-E401-405A-A3E6-555F9702C140}" type="datetimeFigureOut">
              <a:rPr lang="en-US" smtClean="0"/>
              <a:t>7/26/2021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0252E3-106F-49BC-ABC2-E6E23E87D88F}" type="slidenum">
              <a:rPr lang="en-US" smtClean="0"/>
              <a:t>‹#›</a:t>
            </a:fld>
            <a:endParaRPr lang="en-US"/>
          </a:p>
        </p:txBody>
      </p:sp>
    </p:spTree>
    <p:extLst>
      <p:ext uri="{BB962C8B-B14F-4D97-AF65-F5344CB8AC3E}">
        <p14:creationId xmlns:p14="http://schemas.microsoft.com/office/powerpoint/2010/main" val="15529118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9A0CEA8-E401-405A-A3E6-555F9702C140}" type="datetimeFigureOut">
              <a:rPr lang="en-US" smtClean="0"/>
              <a:t>7/26/2021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0252E3-106F-49BC-ABC2-E6E23E87D88F}" type="slidenum">
              <a:rPr lang="en-US" smtClean="0"/>
              <a:t>‹#›</a:t>
            </a:fld>
            <a:endParaRPr lang="en-US"/>
          </a:p>
        </p:txBody>
      </p:sp>
    </p:spTree>
    <p:extLst>
      <p:ext uri="{BB962C8B-B14F-4D97-AF65-F5344CB8AC3E}">
        <p14:creationId xmlns:p14="http://schemas.microsoft.com/office/powerpoint/2010/main" val="7672486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A0CEA8-E401-405A-A3E6-555F9702C140}" type="datetimeFigureOut">
              <a:rPr lang="en-US" smtClean="0"/>
              <a:t>7/26/2021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0252E3-106F-49BC-ABC2-E6E23E87D88F}" type="slidenum">
              <a:rPr lang="en-US" smtClean="0"/>
              <a:t>‹#›</a:t>
            </a:fld>
            <a:endParaRPr lang="en-US"/>
          </a:p>
        </p:txBody>
      </p:sp>
    </p:spTree>
    <p:extLst>
      <p:ext uri="{BB962C8B-B14F-4D97-AF65-F5344CB8AC3E}">
        <p14:creationId xmlns:p14="http://schemas.microsoft.com/office/powerpoint/2010/main" val="40841536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9A0CEA8-E401-405A-A3E6-555F9702C140}" type="datetimeFigureOut">
              <a:rPr lang="en-US" smtClean="0"/>
              <a:t>7/26/2021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0252E3-106F-49BC-ABC2-E6E23E87D88F}" type="slidenum">
              <a:rPr lang="en-US" smtClean="0"/>
              <a:t>‹#›</a:t>
            </a:fld>
            <a:endParaRPr lang="en-US"/>
          </a:p>
        </p:txBody>
      </p:sp>
    </p:spTree>
    <p:extLst>
      <p:ext uri="{BB962C8B-B14F-4D97-AF65-F5344CB8AC3E}">
        <p14:creationId xmlns:p14="http://schemas.microsoft.com/office/powerpoint/2010/main" val="25745034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9A0CEA8-E401-405A-A3E6-555F9702C140}" type="datetimeFigureOut">
              <a:rPr lang="en-US" smtClean="0"/>
              <a:t>7/26/2021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0252E3-106F-49BC-ABC2-E6E23E87D88F}" type="slidenum">
              <a:rPr lang="en-US" smtClean="0"/>
              <a:t>‹#›</a:t>
            </a:fld>
            <a:endParaRPr lang="en-US"/>
          </a:p>
        </p:txBody>
      </p:sp>
    </p:spTree>
    <p:extLst>
      <p:ext uri="{BB962C8B-B14F-4D97-AF65-F5344CB8AC3E}">
        <p14:creationId xmlns:p14="http://schemas.microsoft.com/office/powerpoint/2010/main" val="25354084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Rectangle 8"/>
          <p:cNvSpPr/>
          <p:nvPr userDrawn="1"/>
        </p:nvSpPr>
        <p:spPr>
          <a:xfrm>
            <a:off x="0" y="723900"/>
            <a:ext cx="12192000" cy="61341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Content Placeholder 2"/>
          <p:cNvSpPr>
            <a:spLocks noGrp="1"/>
          </p:cNvSpPr>
          <p:nvPr>
            <p:ph idx="1"/>
          </p:nvPr>
        </p:nvSpPr>
        <p:spPr>
          <a:xfrm>
            <a:off x="609600" y="1600200"/>
            <a:ext cx="10972800" cy="4572000"/>
          </a:xfrm>
        </p:spPr>
        <p:txBody>
          <a:bodyPr/>
          <a:lstStyle>
            <a:lvl1pPr marL="0" indent="0">
              <a:buFontTx/>
              <a:buNone/>
              <a:defRPr b="1">
                <a:solidFill>
                  <a:schemeClr val="tx2"/>
                </a:solidFill>
              </a:defRPr>
            </a:lvl1pPr>
            <a:lvl2pPr marL="742950" indent="-285750">
              <a:buFont typeface="Arial" panose="020B0604020202020204" pitchFamily="34" charset="0"/>
              <a:buChar char="•"/>
              <a:defRPr>
                <a:solidFill>
                  <a:schemeClr val="tx1"/>
                </a:solidFill>
              </a:defRPr>
            </a:lvl2pPr>
            <a:lvl3pPr marL="1143000" indent="-228600">
              <a:buFont typeface="Wingdings" panose="05000000000000000000" pitchFamily="2" charset="2"/>
              <a:buChar char="§"/>
              <a:defRPr>
                <a:solidFill>
                  <a:schemeClr val="accent1"/>
                </a:solidFill>
              </a:defRPr>
            </a:lvl3pPr>
            <a:lvl4pPr>
              <a:defRPr>
                <a:solidFill>
                  <a:schemeClr val="tx1"/>
                </a:solidFill>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A7B1A5-059E-4B4D-B17A-6C210B6CB5B5}" type="datetime1">
              <a:rPr lang="en-US" smtClean="0"/>
              <a:t>7/26/2021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3FFF4E-40C1-451C-A10B-67E46F24A765}" type="slidenum">
              <a:rPr lang="en-US" smtClean="0"/>
              <a:t>‹#›</a:t>
            </a:fld>
            <a:endParaRPr lang="en-US"/>
          </a:p>
        </p:txBody>
      </p:sp>
      <p:sp>
        <p:nvSpPr>
          <p:cNvPr id="7" name="Rectangle 6"/>
          <p:cNvSpPr/>
          <p:nvPr userDrawn="1"/>
        </p:nvSpPr>
        <p:spPr>
          <a:xfrm>
            <a:off x="0" y="685800"/>
            <a:ext cx="12192000" cy="76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800" y="76205"/>
            <a:ext cx="3779520" cy="490338"/>
          </a:xfrm>
          <a:prstGeom prst="rect">
            <a:avLst/>
          </a:prstGeom>
        </p:spPr>
      </p:pic>
      <p:sp>
        <p:nvSpPr>
          <p:cNvPr id="10" name="Rectangle 9"/>
          <p:cNvSpPr/>
          <p:nvPr userDrawn="1"/>
        </p:nvSpPr>
        <p:spPr>
          <a:xfrm>
            <a:off x="0" y="762000"/>
            <a:ext cx="12192000" cy="685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602143" y="914400"/>
            <a:ext cx="10972800" cy="609600"/>
          </a:xfrm>
        </p:spPr>
        <p:txBody>
          <a:bodyPr anchor="t" anchorCtr="0">
            <a:noAutofit/>
          </a:bodyPr>
          <a:lstStyle>
            <a:lvl1pPr algn="l">
              <a:defRPr sz="2800" cap="all" baseline="0">
                <a:solidFill>
                  <a:schemeClr val="bg1"/>
                </a:solidFill>
              </a:defRPr>
            </a:lvl1pPr>
          </a:lstStyle>
          <a:p>
            <a:r>
              <a:rPr lang="en-US"/>
              <a:t>Click to edit Master title</a:t>
            </a:r>
          </a:p>
        </p:txBody>
      </p:sp>
    </p:spTree>
    <p:extLst>
      <p:ext uri="{BB962C8B-B14F-4D97-AF65-F5344CB8AC3E}">
        <p14:creationId xmlns:p14="http://schemas.microsoft.com/office/powerpoint/2010/main" val="313047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A0CEA8-E401-405A-A3E6-555F9702C140}" type="datetimeFigureOut">
              <a:rPr lang="en-US" smtClean="0"/>
              <a:t>7/26/2021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0252E3-106F-49BC-ABC2-E6E23E87D88F}" type="slidenum">
              <a:rPr lang="en-US" smtClean="0"/>
              <a:t>‹#›</a:t>
            </a:fld>
            <a:endParaRPr lang="en-US"/>
          </a:p>
        </p:txBody>
      </p:sp>
    </p:spTree>
    <p:extLst>
      <p:ext uri="{BB962C8B-B14F-4D97-AF65-F5344CB8AC3E}">
        <p14:creationId xmlns:p14="http://schemas.microsoft.com/office/powerpoint/2010/main" val="11074660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A0CEA8-E401-405A-A3E6-555F9702C140}" type="datetimeFigureOut">
              <a:rPr lang="en-US" smtClean="0"/>
              <a:t>7/26/2021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0252E3-106F-49BC-ABC2-E6E23E87D88F}" type="slidenum">
              <a:rPr lang="en-US" smtClean="0"/>
              <a:t>‹#›</a:t>
            </a:fld>
            <a:endParaRPr lang="en-US"/>
          </a:p>
        </p:txBody>
      </p:sp>
    </p:spTree>
    <p:extLst>
      <p:ext uri="{BB962C8B-B14F-4D97-AF65-F5344CB8AC3E}">
        <p14:creationId xmlns:p14="http://schemas.microsoft.com/office/powerpoint/2010/main" val="9090789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2143" y="914400"/>
            <a:ext cx="10972800" cy="685800"/>
          </a:xfrm>
        </p:spPr>
        <p:txBody>
          <a:bodyPr anchor="t" anchorCtr="0">
            <a:normAutofit/>
          </a:bodyPr>
          <a:lstStyle>
            <a:lvl1pPr algn="l">
              <a:defRPr sz="3600" cap="all" baseline="0"/>
            </a:lvl1pPr>
          </a:lstStyle>
          <a:p>
            <a:r>
              <a:rPr lang="en-US"/>
              <a:t>Click to edit Master title</a:t>
            </a:r>
          </a:p>
        </p:txBody>
      </p:sp>
      <p:sp>
        <p:nvSpPr>
          <p:cNvPr id="3" name="Content Placeholder 2"/>
          <p:cNvSpPr>
            <a:spLocks noGrp="1"/>
          </p:cNvSpPr>
          <p:nvPr>
            <p:ph idx="1"/>
          </p:nvPr>
        </p:nvSpPr>
        <p:spPr>
          <a:xfrm>
            <a:off x="609600" y="2057400"/>
            <a:ext cx="10972800" cy="4114800"/>
          </a:xfrm>
        </p:spPr>
        <p:txBody>
          <a:bodyPr/>
          <a:lstStyle>
            <a:lvl1pPr marL="0" indent="0">
              <a:buFontTx/>
              <a:buNone/>
              <a:defRPr>
                <a:solidFill>
                  <a:schemeClr val="tx2"/>
                </a:solidFill>
              </a:defRPr>
            </a:lvl1pPr>
            <a:lvl2pPr marL="742950" indent="-285750">
              <a:buFont typeface="Arial" panose="020B0604020202020204" pitchFamily="34" charset="0"/>
              <a:buChar char="•"/>
              <a:defRPr>
                <a:solidFill>
                  <a:schemeClr val="accent2"/>
                </a:solidFill>
              </a:defRPr>
            </a:lvl2pPr>
            <a:lvl3pPr marL="1143000" indent="-228600">
              <a:buFont typeface="Wingdings" panose="05000000000000000000" pitchFamily="2" charset="2"/>
              <a:buChar char="§"/>
              <a:defRPr>
                <a:solidFill>
                  <a:schemeClr val="accent1"/>
                </a:solidFill>
              </a:defRPr>
            </a:lvl3pPr>
            <a:lvl4pPr>
              <a:defRPr>
                <a:solidFill>
                  <a:schemeClr val="tx1"/>
                </a:solidFill>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3990E2-CA7A-4D0E-BFA5-746DE814E241}" type="datetime1">
              <a:rPr lang="en-US" smtClean="0"/>
              <a:t>7/26/2021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3FFF4E-40C1-451C-A10B-67E46F24A765}" type="slidenum">
              <a:rPr lang="en-US" smtClean="0"/>
              <a:t>‹#›</a:t>
            </a:fld>
            <a:endParaRPr lang="en-US"/>
          </a:p>
        </p:txBody>
      </p:sp>
      <p:sp>
        <p:nvSpPr>
          <p:cNvPr id="7" name="Rectangle 6"/>
          <p:cNvSpPr/>
          <p:nvPr userDrawn="1"/>
        </p:nvSpPr>
        <p:spPr>
          <a:xfrm>
            <a:off x="0" y="685800"/>
            <a:ext cx="12192000" cy="76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800" y="76205"/>
            <a:ext cx="3779520" cy="490338"/>
          </a:xfrm>
          <a:prstGeom prst="rect">
            <a:avLst/>
          </a:prstGeom>
        </p:spPr>
      </p:pic>
    </p:spTree>
    <p:extLst>
      <p:ext uri="{BB962C8B-B14F-4D97-AF65-F5344CB8AC3E}">
        <p14:creationId xmlns:p14="http://schemas.microsoft.com/office/powerpoint/2010/main" val="17774104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p:nvPr userDrawn="1"/>
        </p:nvSpPr>
        <p:spPr>
          <a:xfrm>
            <a:off x="0" y="762000"/>
            <a:ext cx="12192000" cy="609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963084" y="4406901"/>
            <a:ext cx="10363200" cy="1362075"/>
          </a:xfrm>
        </p:spPr>
        <p:txBody>
          <a:bodyPr anchor="t"/>
          <a:lstStyle>
            <a:lvl1pPr algn="l">
              <a:defRPr sz="4000" b="0" cap="all">
                <a:solidFill>
                  <a:schemeClr val="bg1"/>
                </a:solidFill>
              </a:defRPr>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normAutofit/>
          </a:bodyPr>
          <a:lstStyle>
            <a:lvl1pPr marL="0" indent="0">
              <a:buNone/>
              <a:defRPr sz="2400" cap="all" baseline="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1636450-FD89-4F37-B010-762C2C0DA172}" type="datetime1">
              <a:rPr lang="en-US" smtClean="0"/>
              <a:t>7/26/2021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3FFF4E-40C1-451C-A10B-67E46F24A765}"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800" y="76205"/>
            <a:ext cx="3779520" cy="490338"/>
          </a:xfrm>
          <a:prstGeom prst="rect">
            <a:avLst/>
          </a:prstGeom>
        </p:spPr>
      </p:pic>
      <p:sp>
        <p:nvSpPr>
          <p:cNvPr id="9" name="Rectangle 8"/>
          <p:cNvSpPr/>
          <p:nvPr userDrawn="1"/>
        </p:nvSpPr>
        <p:spPr>
          <a:xfrm>
            <a:off x="0" y="762000"/>
            <a:ext cx="12192000" cy="76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8245869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3ACCC93-232B-435B-89C6-25570F73DC3F}" type="datetime1">
              <a:rPr lang="en-US" smtClean="0"/>
              <a:t>7/26/2021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F3FFF4E-40C1-451C-A10B-67E46F24A765}" type="slidenum">
              <a:rPr lang="en-US" smtClean="0"/>
              <a:t>‹#›</a:t>
            </a:fld>
            <a:endParaRPr lang="en-US"/>
          </a:p>
        </p:txBody>
      </p:sp>
    </p:spTree>
    <p:extLst>
      <p:ext uri="{BB962C8B-B14F-4D97-AF65-F5344CB8AC3E}">
        <p14:creationId xmlns:p14="http://schemas.microsoft.com/office/powerpoint/2010/main" val="3468452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D82413-7D39-445F-999A-83C256C6E4E7}" type="datetime1">
              <a:rPr lang="en-US" smtClean="0"/>
              <a:t>7/26/2021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F3FFF4E-40C1-451C-A10B-67E46F24A765}" type="slidenum">
              <a:rPr lang="en-US" smtClean="0"/>
              <a:t>‹#›</a:t>
            </a:fld>
            <a:endParaRPr lang="en-US"/>
          </a:p>
        </p:txBody>
      </p:sp>
    </p:spTree>
    <p:extLst>
      <p:ext uri="{BB962C8B-B14F-4D97-AF65-F5344CB8AC3E}">
        <p14:creationId xmlns:p14="http://schemas.microsoft.com/office/powerpoint/2010/main" val="21971768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CEB3FAC-F7C6-4860-BCD3-BF7837BC2B59}" type="datetime1">
              <a:rPr lang="en-US" smtClean="0"/>
              <a:t>7/26/2021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3FFF4E-40C1-451C-A10B-67E46F24A765}" type="slidenum">
              <a:rPr lang="en-US" smtClean="0"/>
              <a:t>‹#›</a:t>
            </a:fld>
            <a:endParaRPr lang="en-US"/>
          </a:p>
        </p:txBody>
      </p:sp>
    </p:spTree>
    <p:extLst>
      <p:ext uri="{BB962C8B-B14F-4D97-AF65-F5344CB8AC3E}">
        <p14:creationId xmlns:p14="http://schemas.microsoft.com/office/powerpoint/2010/main" val="13311366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FAF055E-B34A-4E9F-849E-6891E90D4A78}" type="datetime1">
              <a:rPr lang="en-US" smtClean="0"/>
              <a:t>7/26/2021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3FFF4E-40C1-451C-A10B-67E46F24A765}" type="slidenum">
              <a:rPr lang="en-US" smtClean="0"/>
              <a:t>‹#›</a:t>
            </a:fld>
            <a:endParaRPr lang="en-US"/>
          </a:p>
        </p:txBody>
      </p:sp>
    </p:spTree>
    <p:extLst>
      <p:ext uri="{BB962C8B-B14F-4D97-AF65-F5344CB8AC3E}">
        <p14:creationId xmlns:p14="http://schemas.microsoft.com/office/powerpoint/2010/main" val="12592131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870131-7F9A-4ECB-9E5B-EBA8C18343C9}" type="datetime1">
              <a:rPr lang="en-US" smtClean="0"/>
              <a:t>7/26/2021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3FFF4E-40C1-451C-A10B-67E46F24A765}" type="slidenum">
              <a:rPr lang="en-US" smtClean="0"/>
              <a:t>‹#›</a:t>
            </a:fld>
            <a:endParaRPr lang="en-US"/>
          </a:p>
        </p:txBody>
      </p:sp>
    </p:spTree>
    <p:extLst>
      <p:ext uri="{BB962C8B-B14F-4D97-AF65-F5344CB8AC3E}">
        <p14:creationId xmlns:p14="http://schemas.microsoft.com/office/powerpoint/2010/main" val="26556803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2143" y="1524000"/>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3124201"/>
            <a:ext cx="10972800" cy="3001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4A7140-1793-42FF-AEA2-68583E209D9D}" type="datetime1">
              <a:rPr lang="en-US" smtClean="0"/>
              <a:t>7/26/2021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3FFF4E-40C1-451C-A10B-67E46F24A765}" type="slidenum">
              <a:rPr lang="en-US" smtClean="0"/>
              <a:t>‹#›</a:t>
            </a:fld>
            <a:endParaRPr lang="en-US"/>
          </a:p>
        </p:txBody>
      </p:sp>
    </p:spTree>
    <p:extLst>
      <p:ext uri="{BB962C8B-B14F-4D97-AF65-F5344CB8AC3E}">
        <p14:creationId xmlns:p14="http://schemas.microsoft.com/office/powerpoint/2010/main" val="28940921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4" r:id="rId5"/>
    <p:sldLayoutId id="2147483655" r:id="rId6"/>
    <p:sldLayoutId id="2147483656" r:id="rId7"/>
    <p:sldLayoutId id="2147483657" r:id="rId8"/>
    <p:sldLayoutId id="2147483658" r:id="rId9"/>
    <p:sldLayoutId id="2147483659" r:id="rId10"/>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4A7140-1793-42FF-AEA2-68583E209D9D}" type="datetime1">
              <a:rPr lang="en-US" smtClean="0"/>
              <a:t>7/26/2021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3FFF4E-40C1-451C-A10B-67E46F24A765}" type="slidenum">
              <a:rPr lang="en-US" smtClean="0"/>
              <a:t>‹#›</a:t>
            </a:fld>
            <a:endParaRPr lang="en-US"/>
          </a:p>
        </p:txBody>
      </p:sp>
    </p:spTree>
    <p:extLst>
      <p:ext uri="{BB962C8B-B14F-4D97-AF65-F5344CB8AC3E}">
        <p14:creationId xmlns:p14="http://schemas.microsoft.com/office/powerpoint/2010/main" val="4085718153"/>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34.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35.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36.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37.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38.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46.png"/><Relationship Id="rId7"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3.xml"/><Relationship Id="rId1" Type="http://schemas.openxmlformats.org/officeDocument/2006/relationships/slideLayout" Target="../slideLayouts/slideLayout1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7.xml"/><Relationship Id="rId1" Type="http://schemas.openxmlformats.org/officeDocument/2006/relationships/slideLayout" Target="../slideLayouts/slideLayout1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6.png"/></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8.xml"/><Relationship Id="rId1" Type="http://schemas.openxmlformats.org/officeDocument/2006/relationships/slideLayout" Target="../slideLayouts/slideLayout17.xml"/><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9.xml"/><Relationship Id="rId1" Type="http://schemas.openxmlformats.org/officeDocument/2006/relationships/slideLayout" Target="../slideLayouts/slideLayout6.xml"/><Relationship Id="rId5" Type="http://schemas.openxmlformats.org/officeDocument/2006/relationships/image" Target="../media/image62.png"/><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0.xml"/><Relationship Id="rId1" Type="http://schemas.openxmlformats.org/officeDocument/2006/relationships/slideLayout" Target="../slideLayouts/slideLayout17.xml"/><Relationship Id="rId4" Type="http://schemas.openxmlformats.org/officeDocument/2006/relationships/image" Target="../media/image64.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8.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4.jpeg"/><Relationship Id="rId7"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9.png"/><Relationship Id="rId11" Type="http://schemas.openxmlformats.org/officeDocument/2006/relationships/image" Target="../media/image12.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large clock mounted to the side&#10;&#10;Description automatically generated">
            <a:extLst>
              <a:ext uri="{FF2B5EF4-FFF2-40B4-BE49-F238E27FC236}">
                <a16:creationId xmlns:a16="http://schemas.microsoft.com/office/drawing/2014/main" id="{81C39E7D-8C96-4218-869B-60C656FD15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32"/>
          <a:stretch/>
        </p:blipFill>
        <p:spPr>
          <a:xfrm>
            <a:off x="0" y="10"/>
            <a:ext cx="12192000" cy="6857990"/>
          </a:xfrm>
          <a:prstGeom prst="rect">
            <a:avLst/>
          </a:prstGeom>
        </p:spPr>
      </p:pic>
      <p:sp>
        <p:nvSpPr>
          <p:cNvPr id="2" name="Slide Number Placeholder 1">
            <a:extLst>
              <a:ext uri="{FF2B5EF4-FFF2-40B4-BE49-F238E27FC236}">
                <a16:creationId xmlns:a16="http://schemas.microsoft.com/office/drawing/2014/main" id="{35AF8B00-C340-4DFB-AB88-38C6329BFAAA}"/>
              </a:ext>
            </a:extLst>
          </p:cNvPr>
          <p:cNvSpPr>
            <a:spLocks noGrp="1"/>
          </p:cNvSpPr>
          <p:nvPr>
            <p:ph type="sldNum" sz="quarter" idx="12"/>
          </p:nvPr>
        </p:nvSpPr>
        <p:spPr>
          <a:xfrm>
            <a:off x="7981950" y="6356351"/>
            <a:ext cx="2057400" cy="365125"/>
          </a:xfrm>
        </p:spPr>
        <p:txBody>
          <a:bodyPr>
            <a:normAutofit/>
          </a:bodyPr>
          <a:lstStyle/>
          <a:p>
            <a:pPr>
              <a:spcAft>
                <a:spcPts val="600"/>
              </a:spcAft>
            </a:pPr>
            <a:fld id="{6F3FFF4E-40C1-451C-A10B-67E46F24A765}" type="slidenum">
              <a:rPr lang="en-US">
                <a:solidFill>
                  <a:srgbClr val="FFFFFF"/>
                </a:solidFill>
              </a:rPr>
              <a:pPr>
                <a:spcAft>
                  <a:spcPts val="600"/>
                </a:spcAft>
              </a:pPr>
              <a:t>1</a:t>
            </a:fld>
            <a:endParaRPr lang="en-US">
              <a:solidFill>
                <a:srgbClr val="FFFFFF"/>
              </a:solidFill>
            </a:endParaRPr>
          </a:p>
        </p:txBody>
      </p:sp>
      <p:pic>
        <p:nvPicPr>
          <p:cNvPr id="18" name="Picture 17">
            <a:extLst>
              <a:ext uri="{FF2B5EF4-FFF2-40B4-BE49-F238E27FC236}">
                <a16:creationId xmlns:a16="http://schemas.microsoft.com/office/drawing/2014/main" id="{33FED7E4-B4C7-401A-A867-79E7A94DD8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3750860" y="533390"/>
            <a:ext cx="1887940" cy="12649200"/>
          </a:xfrm>
          <a:prstGeom prst="rect">
            <a:avLst/>
          </a:prstGeom>
        </p:spPr>
      </p:pic>
      <p:pic>
        <p:nvPicPr>
          <p:cNvPr id="20" name="Picture 19">
            <a:extLst>
              <a:ext uri="{FF2B5EF4-FFF2-40B4-BE49-F238E27FC236}">
                <a16:creationId xmlns:a16="http://schemas.microsoft.com/office/drawing/2014/main" id="{41B7367C-1F87-44FB-9BF7-F58EE31C72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51112" y="5977759"/>
            <a:ext cx="1487433" cy="1487433"/>
          </a:xfrm>
          <a:prstGeom prst="rect">
            <a:avLst/>
          </a:prstGeom>
        </p:spPr>
      </p:pic>
      <p:pic>
        <p:nvPicPr>
          <p:cNvPr id="23" name="Picture 22" descr="A screenshot of a cell phone&#10;&#10;Description automatically generated">
            <a:extLst>
              <a:ext uri="{FF2B5EF4-FFF2-40B4-BE49-F238E27FC236}">
                <a16:creationId xmlns:a16="http://schemas.microsoft.com/office/drawing/2014/main" id="{9C3581DA-4907-4754-B5F7-11D3F836DC3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06000" y="136524"/>
            <a:ext cx="1887942" cy="350554"/>
          </a:xfrm>
          <a:prstGeom prst="rect">
            <a:avLst/>
          </a:prstGeom>
        </p:spPr>
      </p:pic>
      <p:sp>
        <p:nvSpPr>
          <p:cNvPr id="26" name="TextBox 25">
            <a:extLst>
              <a:ext uri="{FF2B5EF4-FFF2-40B4-BE49-F238E27FC236}">
                <a16:creationId xmlns:a16="http://schemas.microsoft.com/office/drawing/2014/main" id="{8FA2B0BB-42E2-4F62-BFDF-4E2403E2A354}"/>
              </a:ext>
            </a:extLst>
          </p:cNvPr>
          <p:cNvSpPr txBox="1"/>
          <p:nvPr/>
        </p:nvSpPr>
        <p:spPr>
          <a:xfrm>
            <a:off x="219844" y="5334000"/>
            <a:ext cx="3742556" cy="1200329"/>
          </a:xfrm>
          <a:prstGeom prst="rect">
            <a:avLst/>
          </a:prstGeom>
          <a:noFill/>
        </p:spPr>
        <p:txBody>
          <a:bodyPr wrap="square" rtlCol="0">
            <a:spAutoFit/>
          </a:bodyPr>
          <a:lstStyle/>
          <a:p>
            <a:r>
              <a:rPr lang="en-US" sz="2400" b="1">
                <a:solidFill>
                  <a:schemeClr val="tx1">
                    <a:lumMod val="50000"/>
                  </a:schemeClr>
                </a:solidFill>
                <a:latin typeface="+mj-lt"/>
              </a:rPr>
              <a:t>Find the right direction for your estate plan</a:t>
            </a:r>
          </a:p>
        </p:txBody>
      </p:sp>
      <p:sp>
        <p:nvSpPr>
          <p:cNvPr id="13" name="TextBox 12">
            <a:extLst>
              <a:ext uri="{FF2B5EF4-FFF2-40B4-BE49-F238E27FC236}">
                <a16:creationId xmlns:a16="http://schemas.microsoft.com/office/drawing/2014/main" id="{80A68FC3-74FD-4461-AC2C-719F49DB5FE8}"/>
              </a:ext>
            </a:extLst>
          </p:cNvPr>
          <p:cNvSpPr txBox="1"/>
          <p:nvPr/>
        </p:nvSpPr>
        <p:spPr>
          <a:xfrm>
            <a:off x="6902915" y="5244147"/>
            <a:ext cx="2438400" cy="1477328"/>
          </a:xfrm>
          <a:prstGeom prst="rect">
            <a:avLst/>
          </a:prstGeom>
          <a:noFill/>
        </p:spPr>
        <p:txBody>
          <a:bodyPr wrap="square" rtlCol="0">
            <a:spAutoFit/>
          </a:bodyPr>
          <a:lstStyle/>
          <a:p>
            <a:pPr algn="just"/>
            <a:r>
              <a:rPr lang="en-US" altLang="en-US" sz="900">
                <a:solidFill>
                  <a:schemeClr val="accent1">
                    <a:lumMod val="50000"/>
                  </a:schemeClr>
                </a:solidFill>
                <a:latin typeface="Calibri" panose="020F0502020204030204" pitchFamily="34" charset="0"/>
                <a:cs typeface="Calibri" panose="020F0502020204030204" pitchFamily="34" charset="0"/>
              </a:rPr>
              <a:t>Disclosure: Information is provided for educational purposes only and is not intended as tax, legal, or financial advice, and should not be relied on as such. You are encouraged to seek tax, legal, or financial advice from appropriate professional(s), including an independent professional advisor and an attorney. Estate planning legal documents must be drafted by an appropriately licensed attorney.</a:t>
            </a:r>
            <a:r>
              <a:rPr lang="en-US" altLang="en-US" sz="900">
                <a:solidFill>
                  <a:schemeClr val="bg1"/>
                </a:solidFill>
                <a:latin typeface="Calibri" panose="020F0502020204030204" pitchFamily="34" charset="0"/>
                <a:cs typeface="Calibri" panose="020F0502020204030204" pitchFamily="34" charset="0"/>
              </a:rPr>
              <a:t>.</a:t>
            </a:r>
          </a:p>
        </p:txBody>
      </p:sp>
      <p:cxnSp>
        <p:nvCxnSpPr>
          <p:cNvPr id="4" name="Straight Connector 3">
            <a:extLst>
              <a:ext uri="{FF2B5EF4-FFF2-40B4-BE49-F238E27FC236}">
                <a16:creationId xmlns:a16="http://schemas.microsoft.com/office/drawing/2014/main" id="{65249E41-F89B-4FFD-88FC-774BEA3E605C}"/>
              </a:ext>
            </a:extLst>
          </p:cNvPr>
          <p:cNvCxnSpPr/>
          <p:nvPr/>
        </p:nvCxnSpPr>
        <p:spPr>
          <a:xfrm>
            <a:off x="304800" y="5265918"/>
            <a:ext cx="3352800" cy="0"/>
          </a:xfrm>
          <a:prstGeom prst="line">
            <a:avLst/>
          </a:prstGeom>
          <a:ln w="28575">
            <a:solidFill>
              <a:srgbClr val="00405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3990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4000" accel="24000" decel="24000" autoRev="1" fill="remove" nodeType="afterEffect">
                                  <p:stCondLst>
                                    <p:cond delay="0"/>
                                  </p:stCondLst>
                                  <p:childTnLst>
                                    <p:animRot by="5400000">
                                      <p:cBhvr>
                                        <p:cTn id="6" dur="4000" fill="hold"/>
                                        <p:tgtEl>
                                          <p:spTgt spid="18"/>
                                        </p:tgtEl>
                                        <p:attrNameLst>
                                          <p:attrName>r</p:attrName>
                                        </p:attrNameLst>
                                      </p:cBhvr>
                                    </p:animRot>
                                  </p:childTnLst>
                                </p:cTn>
                              </p:par>
                            </p:childTnLst>
                          </p:cTn>
                        </p:par>
                        <p:par>
                          <p:cTn id="7" fill="hold">
                            <p:stCondLst>
                              <p:cond delay="32000"/>
                            </p:stCondLst>
                            <p:childTnLst>
                              <p:par>
                                <p:cTn id="8" presetID="8" presetClass="emph" presetSubtype="0" repeatCount="3000" accel="24000" decel="24000" autoRev="1" fill="hold" nodeType="afterEffect">
                                  <p:stCondLst>
                                    <p:cond delay="2000"/>
                                  </p:stCondLst>
                                  <p:childTnLst>
                                    <p:animRot by="-5400000">
                                      <p:cBhvr>
                                        <p:cTn id="9" dur="4250" fill="hold"/>
                                        <p:tgtEl>
                                          <p:spTgt spid="18"/>
                                        </p:tgtEl>
                                        <p:attrNameLst>
                                          <p:attrName>r</p:attrName>
                                        </p:attrNameLst>
                                      </p:cBhvr>
                                    </p:animRot>
                                  </p:childTnLst>
                                </p:cTn>
                              </p:par>
                            </p:childTnLst>
                          </p:cTn>
                        </p:par>
                        <p:par>
                          <p:cTn id="10" fill="hold">
                            <p:stCondLst>
                              <p:cond delay="59500"/>
                            </p:stCondLst>
                            <p:childTnLst>
                              <p:par>
                                <p:cTn id="11" presetID="8" presetClass="emph" presetSubtype="0" repeatCount="3000" accel="25000" decel="25000" autoRev="1" fill="hold" nodeType="afterEffect">
                                  <p:stCondLst>
                                    <p:cond delay="2000"/>
                                  </p:stCondLst>
                                  <p:childTnLst>
                                    <p:animRot by="5400000">
                                      <p:cBhvr>
                                        <p:cTn id="12" dur="6000" fill="hold"/>
                                        <p:tgtEl>
                                          <p:spTgt spid="18"/>
                                        </p:tgtEl>
                                        <p:attrNameLst>
                                          <p:attrName>r</p:attrName>
                                        </p:attrNameLst>
                                      </p:cBhvr>
                                    </p:animRot>
                                  </p:childTnLst>
                                </p:cTn>
                              </p:par>
                            </p:childTnLst>
                          </p:cTn>
                        </p:par>
                        <p:par>
                          <p:cTn id="13" fill="hold">
                            <p:stCondLst>
                              <p:cond delay="97500"/>
                            </p:stCondLst>
                            <p:childTnLst>
                              <p:par>
                                <p:cTn id="14" presetID="8" presetClass="emph" presetSubtype="0" repeatCount="indefinite" accel="16000" decel="16000" autoRev="1" fill="hold" nodeType="afterEffect">
                                  <p:stCondLst>
                                    <p:cond delay="0"/>
                                  </p:stCondLst>
                                  <p:endCondLst>
                                    <p:cond evt="onNext" delay="0">
                                      <p:tgtEl>
                                        <p:sldTgt/>
                                      </p:tgtEl>
                                    </p:cond>
                                  </p:endCondLst>
                                  <p:childTnLst>
                                    <p:animRot by="-10800000">
                                      <p:cBhvr>
                                        <p:cTn id="15" dur="4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DCD9C319-51C4-4B3F-AEB3-47BB3616F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white surface&#10;&#10;Description automatically generated with low confidence">
            <a:extLst>
              <a:ext uri="{FF2B5EF4-FFF2-40B4-BE49-F238E27FC236}">
                <a16:creationId xmlns:a16="http://schemas.microsoft.com/office/drawing/2014/main" id="{AD6BE31B-1DA3-41B3-8C76-D87632C58A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85943" cy="6858000"/>
          </a:xfrm>
          <a:prstGeom prst="rect">
            <a:avLst/>
          </a:prstGeom>
        </p:spPr>
      </p:pic>
      <p:pic>
        <p:nvPicPr>
          <p:cNvPr id="10" name="Picture 9" descr="Circle&#10;&#10;Description automatically generated with low confidence">
            <a:extLst>
              <a:ext uri="{FF2B5EF4-FFF2-40B4-BE49-F238E27FC236}">
                <a16:creationId xmlns:a16="http://schemas.microsoft.com/office/drawing/2014/main" id="{69E58D3D-60C7-46EF-9951-11F89AEF8494}"/>
              </a:ext>
            </a:extLst>
          </p:cNvPr>
          <p:cNvPicPr>
            <a:picLocks noChangeAspect="1"/>
          </p:cNvPicPr>
          <p:nvPr/>
        </p:nvPicPr>
        <p:blipFill rotWithShape="1">
          <a:blip r:embed="rId4">
            <a:extLst>
              <a:ext uri="{28A0092B-C50C-407E-A947-70E740481C1C}">
                <a14:useLocalDpi xmlns:a14="http://schemas.microsoft.com/office/drawing/2010/main" val="0"/>
              </a:ext>
            </a:extLst>
          </a:blip>
          <a:srcRect t="2307" r="-1" b="2290"/>
          <a:stretch/>
        </p:blipFill>
        <p:spPr>
          <a:xfrm>
            <a:off x="202827" y="10"/>
            <a:ext cx="7188573" cy="6857990"/>
          </a:xfrm>
          <a:prstGeom prst="rect">
            <a:avLst/>
          </a:prstGeom>
        </p:spPr>
      </p:pic>
      <p:sp>
        <p:nvSpPr>
          <p:cNvPr id="24" name="TextBox 23">
            <a:extLst>
              <a:ext uri="{FF2B5EF4-FFF2-40B4-BE49-F238E27FC236}">
                <a16:creationId xmlns:a16="http://schemas.microsoft.com/office/drawing/2014/main" id="{EC0B4DF3-D524-4875-B396-D22B7BEEE46B}"/>
              </a:ext>
            </a:extLst>
          </p:cNvPr>
          <p:cNvSpPr txBox="1"/>
          <p:nvPr/>
        </p:nvSpPr>
        <p:spPr>
          <a:xfrm rot="20638530">
            <a:off x="274099" y="2434821"/>
            <a:ext cx="6991952" cy="1988357"/>
          </a:xfrm>
          <a:prstGeom prst="rect">
            <a:avLst/>
          </a:prstGeom>
        </p:spPr>
        <p:txBody>
          <a:bodyPr vert="horz" lIns="91440" tIns="45720" rIns="91440" bIns="45720" rtlCol="0" anchor="ctr">
            <a:noAutofit/>
          </a:bodyPr>
          <a:lstStyle/>
          <a:p>
            <a:pPr algn="ctr">
              <a:lnSpc>
                <a:spcPct val="90000"/>
              </a:lnSpc>
              <a:spcBef>
                <a:spcPts val="1200"/>
              </a:spcBef>
            </a:pPr>
            <a:r>
              <a:rPr lang="en-US" sz="5800" b="1">
                <a:solidFill>
                  <a:schemeClr val="accent1">
                    <a:lumMod val="50000"/>
                  </a:schemeClr>
                </a:solidFill>
                <a:latin typeface="Old Computer Manual Monospaced" panose="02000609000000000000" pitchFamily="49" charset="0"/>
                <a:ea typeface="+mj-ea"/>
                <a:cs typeface="+mj-cs"/>
              </a:rPr>
              <a:t> </a:t>
            </a:r>
            <a:r>
              <a:rPr lang="en-US" sz="6000" b="1">
                <a:solidFill>
                  <a:schemeClr val="accent1">
                    <a:lumMod val="50000"/>
                  </a:schemeClr>
                </a:solidFill>
                <a:latin typeface="Old Computer Manual Monospaced" panose="02000609000000000000" pitchFamily="49" charset="0"/>
                <a:ea typeface="+mj-ea"/>
                <a:cs typeface="+mj-cs"/>
              </a:rPr>
              <a:t>BENEFICIARY</a:t>
            </a:r>
          </a:p>
          <a:p>
            <a:pPr algn="ctr">
              <a:lnSpc>
                <a:spcPct val="90000"/>
              </a:lnSpc>
              <a:spcBef>
                <a:spcPts val="1200"/>
              </a:spcBef>
            </a:pPr>
            <a:r>
              <a:rPr lang="en-US" sz="6000" b="1">
                <a:solidFill>
                  <a:schemeClr val="accent1">
                    <a:lumMod val="50000"/>
                  </a:schemeClr>
                </a:solidFill>
                <a:latin typeface="Old Computer Manual Monospaced" panose="02000609000000000000" pitchFamily="49" charset="0"/>
                <a:ea typeface="+mj-ea"/>
                <a:cs typeface="+mj-cs"/>
              </a:rPr>
              <a:t> CONCERNS</a:t>
            </a:r>
          </a:p>
        </p:txBody>
      </p:sp>
      <p:sp>
        <p:nvSpPr>
          <p:cNvPr id="9" name="TextBox 8">
            <a:extLst>
              <a:ext uri="{FF2B5EF4-FFF2-40B4-BE49-F238E27FC236}">
                <a16:creationId xmlns:a16="http://schemas.microsoft.com/office/drawing/2014/main" id="{B81491B6-4F8D-4DEE-BA87-3AAA468946FA}"/>
              </a:ext>
            </a:extLst>
          </p:cNvPr>
          <p:cNvSpPr txBox="1"/>
          <p:nvPr/>
        </p:nvSpPr>
        <p:spPr>
          <a:xfrm>
            <a:off x="7242595" y="5573777"/>
            <a:ext cx="4733878" cy="1208023"/>
          </a:xfrm>
          <a:prstGeom prst="rect">
            <a:avLst/>
          </a:prstGeom>
          <a:noFill/>
        </p:spPr>
        <p:txBody>
          <a:bodyPr wrap="square" rtlCol="0">
            <a:spAutoFit/>
          </a:bodyPr>
          <a:lstStyle/>
          <a:p>
            <a:pPr>
              <a:lnSpc>
                <a:spcPts val="2900"/>
              </a:lnSpc>
            </a:pPr>
            <a:r>
              <a:rPr lang="en-US" sz="2800" b="1">
                <a:latin typeface="Arial" panose="020B0604020202020204" pitchFamily="34" charset="0"/>
                <a:cs typeface="Arial" panose="020B0604020202020204" pitchFamily="34" charset="0"/>
              </a:rPr>
              <a:t>Take a closer look at your beneficiaries. They could affect your estate plan.</a:t>
            </a:r>
          </a:p>
        </p:txBody>
      </p:sp>
      <p:sp>
        <p:nvSpPr>
          <p:cNvPr id="13" name="TextBox 12">
            <a:extLst>
              <a:ext uri="{FF2B5EF4-FFF2-40B4-BE49-F238E27FC236}">
                <a16:creationId xmlns:a16="http://schemas.microsoft.com/office/drawing/2014/main" id="{AF98EC46-0705-4303-9E0E-DC0332E09ECE}"/>
              </a:ext>
            </a:extLst>
          </p:cNvPr>
          <p:cNvSpPr txBox="1"/>
          <p:nvPr/>
        </p:nvSpPr>
        <p:spPr>
          <a:xfrm>
            <a:off x="7220203" y="4724400"/>
            <a:ext cx="4756270" cy="1066800"/>
          </a:xfrm>
          <a:prstGeom prst="rect">
            <a:avLst/>
          </a:prstGeom>
        </p:spPr>
        <p:txBody>
          <a:bodyPr vert="horz" lIns="91440" tIns="45720" rIns="91440" bIns="45720" rtlCol="0" anchor="ctr">
            <a:normAutofit/>
          </a:bodyPr>
          <a:lstStyle/>
          <a:p>
            <a:pPr>
              <a:lnSpc>
                <a:spcPct val="90000"/>
              </a:lnSpc>
              <a:spcBef>
                <a:spcPts val="1200"/>
              </a:spcBef>
            </a:pPr>
            <a:r>
              <a:rPr lang="en-US" sz="4400" b="1">
                <a:latin typeface="Georgia Pro Black" panose="02040A02050405020203" pitchFamily="18" charset="0"/>
                <a:ea typeface="+mj-ea"/>
                <a:cs typeface="+mj-cs"/>
              </a:rPr>
              <a:t>PROBLEM #2</a:t>
            </a:r>
          </a:p>
        </p:txBody>
      </p:sp>
      <p:pic>
        <p:nvPicPr>
          <p:cNvPr id="14" name="Picture 13" descr="A screenshot of a cell phone&#10;&#10;Description automatically generated">
            <a:extLst>
              <a:ext uri="{FF2B5EF4-FFF2-40B4-BE49-F238E27FC236}">
                <a16:creationId xmlns:a16="http://schemas.microsoft.com/office/drawing/2014/main" id="{E81AA78C-2816-4D6E-8ECD-DD12EB87B9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315" y="6433994"/>
            <a:ext cx="1873146" cy="347806"/>
          </a:xfrm>
          <a:prstGeom prst="rect">
            <a:avLst/>
          </a:prstGeom>
        </p:spPr>
      </p:pic>
    </p:spTree>
    <p:extLst>
      <p:ext uri="{BB962C8B-B14F-4D97-AF65-F5344CB8AC3E}">
        <p14:creationId xmlns:p14="http://schemas.microsoft.com/office/powerpoint/2010/main" val="362198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750" tmFilter="0, 0; .2, .5; .8, .5; 1, 0"/>
                                        <p:tgtEl>
                                          <p:spTgt spid="10"/>
                                        </p:tgtEl>
                                      </p:cBhvr>
                                    </p:animEffect>
                                    <p:animScale>
                                      <p:cBhvr>
                                        <p:cTn id="7" dur="375" autoRev="1" fill="hold"/>
                                        <p:tgtEl>
                                          <p:spTgt spid="10"/>
                                        </p:tgtEl>
                                      </p:cBhvr>
                                      <p:by x="105000" y="105000"/>
                                    </p:animScale>
                                  </p:childTnLst>
                                </p:cTn>
                              </p:par>
                            </p:childTnLst>
                          </p:cTn>
                        </p:par>
                        <p:par>
                          <p:cTn id="8" fill="hold">
                            <p:stCondLst>
                              <p:cond delay="750"/>
                            </p:stCondLst>
                            <p:childTnLst>
                              <p:par>
                                <p:cTn id="9" presetID="26" presetClass="emph" presetSubtype="0" fill="hold" nodeType="afterEffect">
                                  <p:stCondLst>
                                    <p:cond delay="0"/>
                                  </p:stCondLst>
                                  <p:childTnLst>
                                    <p:animEffect transition="out" filter="fade">
                                      <p:cBhvr>
                                        <p:cTn id="10" dur="750" tmFilter="0, 0; .2, .5; .8, .5; 1, 0"/>
                                        <p:tgtEl>
                                          <p:spTgt spid="10"/>
                                        </p:tgtEl>
                                      </p:cBhvr>
                                    </p:animEffect>
                                    <p:animScale>
                                      <p:cBhvr>
                                        <p:cTn id="11" dur="375" autoRev="1" fill="hold"/>
                                        <p:tgtEl>
                                          <p:spTgt spid="10"/>
                                        </p:tgtEl>
                                      </p:cBhvr>
                                      <p:by x="105000" y="105000"/>
                                    </p:animScale>
                                  </p:childTnLst>
                                </p:cTn>
                              </p:par>
                            </p:childTnLst>
                          </p:cTn>
                        </p:par>
                        <p:par>
                          <p:cTn id="12" fill="hold">
                            <p:stCondLst>
                              <p:cond delay="1500"/>
                            </p:stCondLst>
                            <p:childTnLst>
                              <p:par>
                                <p:cTn id="13" presetID="26" presetClass="emph" presetSubtype="0" fill="hold" nodeType="afterEffect">
                                  <p:stCondLst>
                                    <p:cond delay="0"/>
                                  </p:stCondLst>
                                  <p:childTnLst>
                                    <p:animEffect transition="out" filter="fade">
                                      <p:cBhvr>
                                        <p:cTn id="14" dur="750" tmFilter="0, 0; .2, .5; .8, .5; 1, 0"/>
                                        <p:tgtEl>
                                          <p:spTgt spid="10"/>
                                        </p:tgtEl>
                                      </p:cBhvr>
                                    </p:animEffect>
                                    <p:animScale>
                                      <p:cBhvr>
                                        <p:cTn id="15" dur="375"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 up of a white surface&#10;&#10;Description automatically generated with low confidence">
            <a:extLst>
              <a:ext uri="{FF2B5EF4-FFF2-40B4-BE49-F238E27FC236}">
                <a16:creationId xmlns:a16="http://schemas.microsoft.com/office/drawing/2014/main" id="{18077288-042E-4382-B124-0FC4EFD767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85943" cy="6858000"/>
          </a:xfrm>
          <a:prstGeom prst="rect">
            <a:avLst/>
          </a:prstGeom>
        </p:spPr>
      </p:pic>
      <p:grpSp>
        <p:nvGrpSpPr>
          <p:cNvPr id="3" name="Group 2">
            <a:extLst>
              <a:ext uri="{FF2B5EF4-FFF2-40B4-BE49-F238E27FC236}">
                <a16:creationId xmlns:a16="http://schemas.microsoft.com/office/drawing/2014/main" id="{FB01E148-2EC3-4ED8-A1CC-1966A04A61A1}"/>
              </a:ext>
            </a:extLst>
          </p:cNvPr>
          <p:cNvGrpSpPr/>
          <p:nvPr/>
        </p:nvGrpSpPr>
        <p:grpSpPr>
          <a:xfrm>
            <a:off x="355939" y="260865"/>
            <a:ext cx="6425861" cy="1440598"/>
            <a:chOff x="355939" y="260865"/>
            <a:chExt cx="6425861" cy="1440598"/>
          </a:xfrm>
        </p:grpSpPr>
        <p:pic>
          <p:nvPicPr>
            <p:cNvPr id="4" name="Picture 3" descr="Circle&#10;&#10;Description automatically generated with low confidence">
              <a:extLst>
                <a:ext uri="{FF2B5EF4-FFF2-40B4-BE49-F238E27FC236}">
                  <a16:creationId xmlns:a16="http://schemas.microsoft.com/office/drawing/2014/main" id="{45B6DB3D-8008-4D53-8B6F-14D3A54B8B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5939" y="260865"/>
              <a:ext cx="1440598" cy="1440598"/>
            </a:xfrm>
            <a:prstGeom prst="rect">
              <a:avLst/>
            </a:prstGeom>
          </p:spPr>
        </p:pic>
        <p:sp>
          <p:nvSpPr>
            <p:cNvPr id="5" name="TextBox 4">
              <a:extLst>
                <a:ext uri="{FF2B5EF4-FFF2-40B4-BE49-F238E27FC236}">
                  <a16:creationId xmlns:a16="http://schemas.microsoft.com/office/drawing/2014/main" id="{45558A9A-83A9-466A-B376-DF08A4C9455F}"/>
                </a:ext>
              </a:extLst>
            </p:cNvPr>
            <p:cNvSpPr txBox="1"/>
            <p:nvPr/>
          </p:nvSpPr>
          <p:spPr>
            <a:xfrm>
              <a:off x="1164969" y="685800"/>
              <a:ext cx="5616831" cy="1015663"/>
            </a:xfrm>
            <a:prstGeom prst="rect">
              <a:avLst/>
            </a:prstGeom>
            <a:noFill/>
          </p:spPr>
          <p:txBody>
            <a:bodyPr wrap="square" rtlCol="0">
              <a:spAutoFit/>
            </a:bodyPr>
            <a:lstStyle/>
            <a:p>
              <a:r>
                <a:rPr lang="en-US" sz="6000" b="1">
                  <a:solidFill>
                    <a:schemeClr val="accent1">
                      <a:lumMod val="50000"/>
                    </a:schemeClr>
                  </a:solidFill>
                  <a:latin typeface="Old Computer Manual Monospaced" panose="02000609000000000000" pitchFamily="49" charset="0"/>
                </a:rPr>
                <a:t>B</a:t>
              </a:r>
              <a:r>
                <a:rPr lang="en-US" sz="4800" b="1">
                  <a:solidFill>
                    <a:schemeClr val="accent1">
                      <a:lumMod val="50000"/>
                    </a:schemeClr>
                  </a:solidFill>
                  <a:latin typeface="Old Computer Manual Monospaced" panose="02000609000000000000" pitchFamily="49" charset="0"/>
                </a:rPr>
                <a:t>ENEFICIARIES</a:t>
              </a:r>
            </a:p>
          </p:txBody>
        </p:sp>
      </p:grpSp>
      <p:sp>
        <p:nvSpPr>
          <p:cNvPr id="6" name="TextBox 5">
            <a:extLst>
              <a:ext uri="{FF2B5EF4-FFF2-40B4-BE49-F238E27FC236}">
                <a16:creationId xmlns:a16="http://schemas.microsoft.com/office/drawing/2014/main" id="{D60D02E2-2D0E-44E9-8267-30BCD310C36E}"/>
              </a:ext>
            </a:extLst>
          </p:cNvPr>
          <p:cNvSpPr txBox="1"/>
          <p:nvPr/>
        </p:nvSpPr>
        <p:spPr>
          <a:xfrm>
            <a:off x="7467600" y="6172200"/>
            <a:ext cx="4572000" cy="461665"/>
          </a:xfrm>
          <a:prstGeom prst="rect">
            <a:avLst/>
          </a:prstGeom>
          <a:noFill/>
        </p:spPr>
        <p:txBody>
          <a:bodyPr wrap="square" rtlCol="0">
            <a:spAutoFit/>
          </a:bodyPr>
          <a:lstStyle/>
          <a:p>
            <a:r>
              <a:rPr lang="en-US" sz="2400" b="1">
                <a:latin typeface="Montserrat" panose="00000500000000000000" pitchFamily="2" charset="0"/>
              </a:rPr>
              <a:t>BENEFICIARY CONCERNS</a:t>
            </a:r>
          </a:p>
        </p:txBody>
      </p:sp>
      <p:sp>
        <p:nvSpPr>
          <p:cNvPr id="9" name="TextBox 8">
            <a:extLst>
              <a:ext uri="{FF2B5EF4-FFF2-40B4-BE49-F238E27FC236}">
                <a16:creationId xmlns:a16="http://schemas.microsoft.com/office/drawing/2014/main" id="{181A76AC-0185-432F-9C46-AE1D4336BAC9}"/>
              </a:ext>
            </a:extLst>
          </p:cNvPr>
          <p:cNvSpPr txBox="1"/>
          <p:nvPr/>
        </p:nvSpPr>
        <p:spPr>
          <a:xfrm>
            <a:off x="3040744" y="3713996"/>
            <a:ext cx="8360736" cy="1277273"/>
          </a:xfrm>
          <a:prstGeom prst="rect">
            <a:avLst/>
          </a:prstGeom>
          <a:noFill/>
        </p:spPr>
        <p:txBody>
          <a:bodyPr wrap="square" rtlCol="0">
            <a:spAutoFit/>
          </a:bodyPr>
          <a:lstStyle/>
          <a:p>
            <a:pPr marL="571500" indent="-571500">
              <a:buFont typeface="Arial" panose="020B0604020202020204" pitchFamily="34" charset="0"/>
              <a:buChar char="•"/>
            </a:pPr>
            <a:r>
              <a:rPr lang="en-US" sz="3600" b="1">
                <a:solidFill>
                  <a:schemeClr val="tx2">
                    <a:lumMod val="50000"/>
                  </a:schemeClr>
                </a:solidFill>
                <a:latin typeface="Old Computer Manual Monospaced" panose="02000609000000000000" pitchFamily="49" charset="0"/>
                <a:cs typeface="Calibri" panose="020F0502020204030204" pitchFamily="34" charset="0"/>
              </a:rPr>
              <a:t>GUARDIAN FOR MINORS</a:t>
            </a:r>
          </a:p>
          <a:p>
            <a:pPr marL="571500" indent="-571500">
              <a:spcBef>
                <a:spcPts val="600"/>
              </a:spcBef>
              <a:buFont typeface="Arial" panose="020B0604020202020204" pitchFamily="34" charset="0"/>
              <a:buChar char="•"/>
            </a:pPr>
            <a:r>
              <a:rPr lang="en-US" sz="3600" b="1">
                <a:solidFill>
                  <a:schemeClr val="tx2">
                    <a:lumMod val="50000"/>
                  </a:schemeClr>
                </a:solidFill>
                <a:latin typeface="Old Computer Manual Monospaced" panose="02000609000000000000" pitchFamily="49" charset="0"/>
                <a:cs typeface="Calibri" panose="020F0502020204030204" pitchFamily="34" charset="0"/>
              </a:rPr>
              <a:t>FOCUS ON SPECIAL NEEDS</a:t>
            </a:r>
          </a:p>
        </p:txBody>
      </p:sp>
      <p:sp>
        <p:nvSpPr>
          <p:cNvPr id="11" name="TextBox 10">
            <a:extLst>
              <a:ext uri="{FF2B5EF4-FFF2-40B4-BE49-F238E27FC236}">
                <a16:creationId xmlns:a16="http://schemas.microsoft.com/office/drawing/2014/main" id="{05AE9798-BD19-4827-BBDA-57D6CE602AC6}"/>
              </a:ext>
            </a:extLst>
          </p:cNvPr>
          <p:cNvSpPr txBox="1"/>
          <p:nvPr/>
        </p:nvSpPr>
        <p:spPr>
          <a:xfrm>
            <a:off x="2667000" y="2903411"/>
            <a:ext cx="8458201" cy="646331"/>
          </a:xfrm>
          <a:prstGeom prst="rect">
            <a:avLst/>
          </a:prstGeom>
          <a:noFill/>
        </p:spPr>
        <p:txBody>
          <a:bodyPr wrap="square" rtlCol="0">
            <a:spAutoFit/>
          </a:bodyPr>
          <a:lstStyle/>
          <a:p>
            <a:r>
              <a:rPr lang="en-US" sz="3600" b="1">
                <a:solidFill>
                  <a:schemeClr val="tx2">
                    <a:lumMod val="50000"/>
                  </a:schemeClr>
                </a:solidFill>
                <a:latin typeface="Old Computer Manual Monospaced" panose="02000609000000000000" pitchFamily="49" charset="0"/>
                <a:cs typeface="Calibri" panose="020F0502020204030204" pitchFamily="34" charset="0"/>
              </a:rPr>
              <a:t>MEASURES FOR PROTECTION</a:t>
            </a:r>
          </a:p>
        </p:txBody>
      </p:sp>
      <p:pic>
        <p:nvPicPr>
          <p:cNvPr id="7" name="Picture 6" descr="A black and white image of a zebra's body&#10;&#10;Description automatically generated with low confidence">
            <a:extLst>
              <a:ext uri="{FF2B5EF4-FFF2-40B4-BE49-F238E27FC236}">
                <a16:creationId xmlns:a16="http://schemas.microsoft.com/office/drawing/2014/main" id="{E559E7E9-7ADC-452F-968A-5869A0222B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399" y="2051761"/>
            <a:ext cx="2888345" cy="4641985"/>
          </a:xfrm>
          <a:prstGeom prst="rect">
            <a:avLst/>
          </a:prstGeom>
        </p:spPr>
      </p:pic>
    </p:spTree>
    <p:extLst>
      <p:ext uri="{BB962C8B-B14F-4D97-AF65-F5344CB8AC3E}">
        <p14:creationId xmlns:p14="http://schemas.microsoft.com/office/powerpoint/2010/main" val="3013084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 up of a white surface&#10;&#10;Description automatically generated with low confidence">
            <a:extLst>
              <a:ext uri="{FF2B5EF4-FFF2-40B4-BE49-F238E27FC236}">
                <a16:creationId xmlns:a16="http://schemas.microsoft.com/office/drawing/2014/main" id="{18077288-042E-4382-B124-0FC4EFD767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85943" cy="6858000"/>
          </a:xfrm>
          <a:prstGeom prst="rect">
            <a:avLst/>
          </a:prstGeom>
        </p:spPr>
      </p:pic>
      <p:grpSp>
        <p:nvGrpSpPr>
          <p:cNvPr id="3" name="Group 2">
            <a:extLst>
              <a:ext uri="{FF2B5EF4-FFF2-40B4-BE49-F238E27FC236}">
                <a16:creationId xmlns:a16="http://schemas.microsoft.com/office/drawing/2014/main" id="{FB01E148-2EC3-4ED8-A1CC-1966A04A61A1}"/>
              </a:ext>
            </a:extLst>
          </p:cNvPr>
          <p:cNvGrpSpPr/>
          <p:nvPr/>
        </p:nvGrpSpPr>
        <p:grpSpPr>
          <a:xfrm>
            <a:off x="355939" y="260865"/>
            <a:ext cx="6327692" cy="1440598"/>
            <a:chOff x="355939" y="260865"/>
            <a:chExt cx="6327692" cy="1440598"/>
          </a:xfrm>
        </p:grpSpPr>
        <p:pic>
          <p:nvPicPr>
            <p:cNvPr id="4" name="Picture 3" descr="Circle&#10;&#10;Description automatically generated with low confidence">
              <a:extLst>
                <a:ext uri="{FF2B5EF4-FFF2-40B4-BE49-F238E27FC236}">
                  <a16:creationId xmlns:a16="http://schemas.microsoft.com/office/drawing/2014/main" id="{45B6DB3D-8008-4D53-8B6F-14D3A54B8B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5939" y="260865"/>
              <a:ext cx="1440598" cy="1440598"/>
            </a:xfrm>
            <a:prstGeom prst="rect">
              <a:avLst/>
            </a:prstGeom>
          </p:spPr>
        </p:pic>
        <p:sp>
          <p:nvSpPr>
            <p:cNvPr id="5" name="TextBox 4">
              <a:extLst>
                <a:ext uri="{FF2B5EF4-FFF2-40B4-BE49-F238E27FC236}">
                  <a16:creationId xmlns:a16="http://schemas.microsoft.com/office/drawing/2014/main" id="{45558A9A-83A9-466A-B376-DF08A4C9455F}"/>
                </a:ext>
              </a:extLst>
            </p:cNvPr>
            <p:cNvSpPr txBox="1"/>
            <p:nvPr/>
          </p:nvSpPr>
          <p:spPr>
            <a:xfrm>
              <a:off x="1066800" y="609600"/>
              <a:ext cx="5616831" cy="1015663"/>
            </a:xfrm>
            <a:prstGeom prst="rect">
              <a:avLst/>
            </a:prstGeom>
            <a:noFill/>
          </p:spPr>
          <p:txBody>
            <a:bodyPr wrap="square" rtlCol="0">
              <a:spAutoFit/>
            </a:bodyPr>
            <a:lstStyle/>
            <a:p>
              <a:r>
                <a:rPr lang="en-US" sz="6000" b="1">
                  <a:solidFill>
                    <a:schemeClr val="accent1">
                      <a:lumMod val="50000"/>
                    </a:schemeClr>
                  </a:solidFill>
                  <a:latin typeface="Old Computer Manual Monospaced" panose="02000609000000000000" pitchFamily="49" charset="0"/>
                </a:rPr>
                <a:t>B</a:t>
              </a:r>
              <a:r>
                <a:rPr lang="en-US" sz="4800" b="1">
                  <a:solidFill>
                    <a:schemeClr val="accent1">
                      <a:lumMod val="50000"/>
                    </a:schemeClr>
                  </a:solidFill>
                  <a:latin typeface="Old Computer Manual Monospaced" panose="02000609000000000000" pitchFamily="49" charset="0"/>
                </a:rPr>
                <a:t>ENEFICIARIES</a:t>
              </a:r>
            </a:p>
          </p:txBody>
        </p:sp>
      </p:grpSp>
      <p:sp>
        <p:nvSpPr>
          <p:cNvPr id="6" name="TextBox 5">
            <a:extLst>
              <a:ext uri="{FF2B5EF4-FFF2-40B4-BE49-F238E27FC236}">
                <a16:creationId xmlns:a16="http://schemas.microsoft.com/office/drawing/2014/main" id="{D60D02E2-2D0E-44E9-8267-30BCD310C36E}"/>
              </a:ext>
            </a:extLst>
          </p:cNvPr>
          <p:cNvSpPr txBox="1"/>
          <p:nvPr/>
        </p:nvSpPr>
        <p:spPr>
          <a:xfrm>
            <a:off x="7467600" y="6172200"/>
            <a:ext cx="4572000" cy="461665"/>
          </a:xfrm>
          <a:prstGeom prst="rect">
            <a:avLst/>
          </a:prstGeom>
          <a:noFill/>
        </p:spPr>
        <p:txBody>
          <a:bodyPr wrap="square" rtlCol="0">
            <a:spAutoFit/>
          </a:bodyPr>
          <a:lstStyle/>
          <a:p>
            <a:r>
              <a:rPr lang="en-US" sz="2400" b="1">
                <a:latin typeface="Montserrat" panose="00000500000000000000" pitchFamily="2" charset="0"/>
              </a:rPr>
              <a:t>BENEFICIARY CONCERNS</a:t>
            </a:r>
          </a:p>
        </p:txBody>
      </p:sp>
      <p:sp>
        <p:nvSpPr>
          <p:cNvPr id="9" name="TextBox 8">
            <a:extLst>
              <a:ext uri="{FF2B5EF4-FFF2-40B4-BE49-F238E27FC236}">
                <a16:creationId xmlns:a16="http://schemas.microsoft.com/office/drawing/2014/main" id="{181A76AC-0185-432F-9C46-AE1D4336BAC9}"/>
              </a:ext>
            </a:extLst>
          </p:cNvPr>
          <p:cNvSpPr txBox="1"/>
          <p:nvPr/>
        </p:nvSpPr>
        <p:spPr>
          <a:xfrm>
            <a:off x="1447800" y="3211581"/>
            <a:ext cx="6324600" cy="2292935"/>
          </a:xfrm>
          <a:prstGeom prst="rect">
            <a:avLst/>
          </a:prstGeom>
          <a:noFill/>
        </p:spPr>
        <p:txBody>
          <a:bodyPr wrap="square" rtlCol="0">
            <a:spAutoFit/>
          </a:bodyPr>
          <a:lstStyle/>
          <a:p>
            <a:pPr>
              <a:spcBef>
                <a:spcPts val="600"/>
              </a:spcBef>
            </a:pPr>
            <a:r>
              <a:rPr lang="en-US" sz="3200" b="1">
                <a:solidFill>
                  <a:schemeClr val="tx2">
                    <a:lumMod val="50000"/>
                  </a:schemeClr>
                </a:solidFill>
                <a:latin typeface="Old Computer Manual Monospaced" panose="02000609000000000000" pitchFamily="49" charset="0"/>
                <a:cs typeface="Calibri" panose="020F0502020204030204" pitchFamily="34" charset="0"/>
              </a:rPr>
              <a:t>PERSONAL CHALLENGES</a:t>
            </a:r>
          </a:p>
          <a:p>
            <a:pPr marL="457200" indent="-457200">
              <a:spcBef>
                <a:spcPts val="600"/>
              </a:spcBef>
              <a:buFont typeface="Arial" panose="020B0604020202020204" pitchFamily="34" charset="0"/>
              <a:buChar char="•"/>
            </a:pPr>
            <a:r>
              <a:rPr lang="en-US" sz="3200" b="1">
                <a:solidFill>
                  <a:schemeClr val="tx2">
                    <a:lumMod val="50000"/>
                  </a:schemeClr>
                </a:solidFill>
                <a:latin typeface="Old Computer Manual Monospaced" panose="02000609000000000000" pitchFamily="49" charset="0"/>
                <a:cs typeface="Calibri" panose="020F0502020204030204" pitchFamily="34" charset="0"/>
              </a:rPr>
              <a:t>MENTAL HEALTH</a:t>
            </a:r>
          </a:p>
          <a:p>
            <a:pPr marL="457200" indent="-457200">
              <a:spcBef>
                <a:spcPts val="600"/>
              </a:spcBef>
              <a:buFont typeface="Arial" panose="020B0604020202020204" pitchFamily="34" charset="0"/>
              <a:buChar char="•"/>
            </a:pPr>
            <a:r>
              <a:rPr lang="en-US" sz="3200" b="1">
                <a:solidFill>
                  <a:schemeClr val="tx2">
                    <a:lumMod val="50000"/>
                  </a:schemeClr>
                </a:solidFill>
                <a:latin typeface="Old Computer Manual Monospaced" panose="02000609000000000000" pitchFamily="49" charset="0"/>
                <a:cs typeface="Calibri" panose="020F0502020204030204" pitchFamily="34" charset="0"/>
              </a:rPr>
              <a:t>SUBSTANCE ABUSE</a:t>
            </a:r>
          </a:p>
          <a:p>
            <a:pPr marL="457200" indent="-457200">
              <a:spcBef>
                <a:spcPts val="600"/>
              </a:spcBef>
              <a:buFont typeface="Arial" panose="020B0604020202020204" pitchFamily="34" charset="0"/>
              <a:buChar char="•"/>
            </a:pPr>
            <a:r>
              <a:rPr lang="en-US" sz="3200" b="1">
                <a:solidFill>
                  <a:schemeClr val="tx2">
                    <a:lumMod val="50000"/>
                  </a:schemeClr>
                </a:solidFill>
                <a:latin typeface="Old Computer Manual Monospaced" panose="02000609000000000000" pitchFamily="49" charset="0"/>
                <a:cs typeface="Calibri" panose="020F0502020204030204" pitchFamily="34" charset="0"/>
              </a:rPr>
              <a:t>CREDITOR/DEBT ISSUES</a:t>
            </a:r>
          </a:p>
        </p:txBody>
      </p:sp>
      <p:sp>
        <p:nvSpPr>
          <p:cNvPr id="11" name="TextBox 10">
            <a:extLst>
              <a:ext uri="{FF2B5EF4-FFF2-40B4-BE49-F238E27FC236}">
                <a16:creationId xmlns:a16="http://schemas.microsoft.com/office/drawing/2014/main" id="{05AE9798-BD19-4827-BBDA-57D6CE602AC6}"/>
              </a:ext>
            </a:extLst>
          </p:cNvPr>
          <p:cNvSpPr txBox="1"/>
          <p:nvPr/>
        </p:nvSpPr>
        <p:spPr>
          <a:xfrm>
            <a:off x="685800" y="2436121"/>
            <a:ext cx="7305762" cy="646331"/>
          </a:xfrm>
          <a:prstGeom prst="rect">
            <a:avLst/>
          </a:prstGeom>
          <a:noFill/>
        </p:spPr>
        <p:txBody>
          <a:bodyPr wrap="square" rtlCol="0">
            <a:spAutoFit/>
          </a:bodyPr>
          <a:lstStyle/>
          <a:p>
            <a:r>
              <a:rPr lang="en-US" sz="3600" b="1">
                <a:solidFill>
                  <a:schemeClr val="tx2">
                    <a:lumMod val="50000"/>
                  </a:schemeClr>
                </a:solidFill>
                <a:latin typeface="Old Computer Manual Monospaced" panose="02000609000000000000" pitchFamily="49" charset="0"/>
                <a:cs typeface="Calibri" panose="020F0502020204030204" pitchFamily="34" charset="0"/>
              </a:rPr>
              <a:t>MEASURES FOR PROTECTION</a:t>
            </a:r>
          </a:p>
        </p:txBody>
      </p:sp>
      <p:pic>
        <p:nvPicPr>
          <p:cNvPr id="7" name="Picture 6">
            <a:extLst>
              <a:ext uri="{FF2B5EF4-FFF2-40B4-BE49-F238E27FC236}">
                <a16:creationId xmlns:a16="http://schemas.microsoft.com/office/drawing/2014/main" id="{E559E7E9-7ADC-452F-968A-5869A0222BD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rot="612235">
            <a:off x="7831930" y="3301309"/>
            <a:ext cx="3214863" cy="3515645"/>
          </a:xfrm>
          <a:prstGeom prst="rect">
            <a:avLst/>
          </a:prstGeom>
        </p:spPr>
      </p:pic>
    </p:spTree>
    <p:extLst>
      <p:ext uri="{BB962C8B-B14F-4D97-AF65-F5344CB8AC3E}">
        <p14:creationId xmlns:p14="http://schemas.microsoft.com/office/powerpoint/2010/main" val="23983202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 up of a white surface&#10;&#10;Description automatically generated with low confidence">
            <a:extLst>
              <a:ext uri="{FF2B5EF4-FFF2-40B4-BE49-F238E27FC236}">
                <a16:creationId xmlns:a16="http://schemas.microsoft.com/office/drawing/2014/main" id="{18077288-042E-4382-B124-0FC4EFD767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85943" cy="6858000"/>
          </a:xfrm>
          <a:prstGeom prst="rect">
            <a:avLst/>
          </a:prstGeom>
        </p:spPr>
      </p:pic>
      <p:grpSp>
        <p:nvGrpSpPr>
          <p:cNvPr id="3" name="Group 2">
            <a:extLst>
              <a:ext uri="{FF2B5EF4-FFF2-40B4-BE49-F238E27FC236}">
                <a16:creationId xmlns:a16="http://schemas.microsoft.com/office/drawing/2014/main" id="{FB01E148-2EC3-4ED8-A1CC-1966A04A61A1}"/>
              </a:ext>
            </a:extLst>
          </p:cNvPr>
          <p:cNvGrpSpPr/>
          <p:nvPr/>
        </p:nvGrpSpPr>
        <p:grpSpPr>
          <a:xfrm>
            <a:off x="355939" y="260865"/>
            <a:ext cx="6327692" cy="1440598"/>
            <a:chOff x="355939" y="260865"/>
            <a:chExt cx="6327692" cy="1440598"/>
          </a:xfrm>
        </p:grpSpPr>
        <p:pic>
          <p:nvPicPr>
            <p:cNvPr id="4" name="Picture 3" descr="Circle&#10;&#10;Description automatically generated with low confidence">
              <a:extLst>
                <a:ext uri="{FF2B5EF4-FFF2-40B4-BE49-F238E27FC236}">
                  <a16:creationId xmlns:a16="http://schemas.microsoft.com/office/drawing/2014/main" id="{45B6DB3D-8008-4D53-8B6F-14D3A54B8B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5939" y="260865"/>
              <a:ext cx="1440598" cy="1440598"/>
            </a:xfrm>
            <a:prstGeom prst="rect">
              <a:avLst/>
            </a:prstGeom>
          </p:spPr>
        </p:pic>
        <p:sp>
          <p:nvSpPr>
            <p:cNvPr id="5" name="TextBox 4">
              <a:extLst>
                <a:ext uri="{FF2B5EF4-FFF2-40B4-BE49-F238E27FC236}">
                  <a16:creationId xmlns:a16="http://schemas.microsoft.com/office/drawing/2014/main" id="{45558A9A-83A9-466A-B376-DF08A4C9455F}"/>
                </a:ext>
              </a:extLst>
            </p:cNvPr>
            <p:cNvSpPr txBox="1"/>
            <p:nvPr/>
          </p:nvSpPr>
          <p:spPr>
            <a:xfrm>
              <a:off x="1066800" y="609600"/>
              <a:ext cx="5616831" cy="1015663"/>
            </a:xfrm>
            <a:prstGeom prst="rect">
              <a:avLst/>
            </a:prstGeom>
            <a:noFill/>
          </p:spPr>
          <p:txBody>
            <a:bodyPr wrap="square" rtlCol="0">
              <a:spAutoFit/>
            </a:bodyPr>
            <a:lstStyle/>
            <a:p>
              <a:r>
                <a:rPr lang="en-US" sz="6000" b="1">
                  <a:solidFill>
                    <a:schemeClr val="accent1">
                      <a:lumMod val="50000"/>
                    </a:schemeClr>
                  </a:solidFill>
                  <a:latin typeface="Old Computer Manual Monospaced" panose="02000609000000000000" pitchFamily="49" charset="0"/>
                </a:rPr>
                <a:t>B</a:t>
              </a:r>
              <a:r>
                <a:rPr lang="en-US" sz="4800" b="1">
                  <a:solidFill>
                    <a:schemeClr val="accent1">
                      <a:lumMod val="50000"/>
                    </a:schemeClr>
                  </a:solidFill>
                  <a:latin typeface="Old Computer Manual Monospaced" panose="02000609000000000000" pitchFamily="49" charset="0"/>
                </a:rPr>
                <a:t>ENEFICIARIES</a:t>
              </a:r>
            </a:p>
          </p:txBody>
        </p:sp>
      </p:grpSp>
      <p:sp>
        <p:nvSpPr>
          <p:cNvPr id="6" name="TextBox 5">
            <a:extLst>
              <a:ext uri="{FF2B5EF4-FFF2-40B4-BE49-F238E27FC236}">
                <a16:creationId xmlns:a16="http://schemas.microsoft.com/office/drawing/2014/main" id="{D60D02E2-2D0E-44E9-8267-30BCD310C36E}"/>
              </a:ext>
            </a:extLst>
          </p:cNvPr>
          <p:cNvSpPr txBox="1"/>
          <p:nvPr/>
        </p:nvSpPr>
        <p:spPr>
          <a:xfrm>
            <a:off x="7467600" y="6172200"/>
            <a:ext cx="4572000" cy="461665"/>
          </a:xfrm>
          <a:prstGeom prst="rect">
            <a:avLst/>
          </a:prstGeom>
          <a:noFill/>
        </p:spPr>
        <p:txBody>
          <a:bodyPr wrap="square" rtlCol="0">
            <a:spAutoFit/>
          </a:bodyPr>
          <a:lstStyle/>
          <a:p>
            <a:r>
              <a:rPr lang="en-US" sz="2400" b="1">
                <a:latin typeface="Montserrat" panose="00000500000000000000" pitchFamily="2" charset="0"/>
              </a:rPr>
              <a:t>BENEFICIARY CONCERNS</a:t>
            </a:r>
          </a:p>
        </p:txBody>
      </p:sp>
      <p:sp>
        <p:nvSpPr>
          <p:cNvPr id="9" name="TextBox 8">
            <a:extLst>
              <a:ext uri="{FF2B5EF4-FFF2-40B4-BE49-F238E27FC236}">
                <a16:creationId xmlns:a16="http://schemas.microsoft.com/office/drawing/2014/main" id="{181A76AC-0185-432F-9C46-AE1D4336BAC9}"/>
              </a:ext>
            </a:extLst>
          </p:cNvPr>
          <p:cNvSpPr txBox="1"/>
          <p:nvPr/>
        </p:nvSpPr>
        <p:spPr>
          <a:xfrm>
            <a:off x="3703320" y="3898657"/>
            <a:ext cx="7551839" cy="1231106"/>
          </a:xfrm>
          <a:prstGeom prst="rect">
            <a:avLst/>
          </a:prstGeom>
          <a:noFill/>
        </p:spPr>
        <p:txBody>
          <a:bodyPr wrap="square" rtlCol="0">
            <a:spAutoFit/>
          </a:bodyPr>
          <a:lstStyle/>
          <a:p>
            <a:pPr marL="457200" indent="-457200">
              <a:buFont typeface="Arial" panose="020B0604020202020204" pitchFamily="34" charset="0"/>
              <a:buChar char="•"/>
            </a:pPr>
            <a:r>
              <a:rPr lang="en-US" sz="3200" b="1">
                <a:solidFill>
                  <a:schemeClr val="tx2">
                    <a:lumMod val="50000"/>
                  </a:schemeClr>
                </a:solidFill>
                <a:latin typeface="Old Computer Manual Monospaced" panose="02000609000000000000" pitchFamily="49" charset="0"/>
                <a:cs typeface="Calibri" panose="020F0502020204030204" pitchFamily="34" charset="0"/>
              </a:rPr>
              <a:t>PROFESSION (LAWSUITS)</a:t>
            </a:r>
          </a:p>
          <a:p>
            <a:pPr marL="457200" indent="-457200">
              <a:spcBef>
                <a:spcPts val="1200"/>
              </a:spcBef>
              <a:buFont typeface="Arial" panose="020B0604020202020204" pitchFamily="34" charset="0"/>
              <a:buChar char="•"/>
            </a:pPr>
            <a:r>
              <a:rPr lang="en-US" sz="3200" b="1">
                <a:solidFill>
                  <a:schemeClr val="tx2">
                    <a:lumMod val="50000"/>
                  </a:schemeClr>
                </a:solidFill>
                <a:latin typeface="Old Computer Manual Monospaced" panose="02000609000000000000" pitchFamily="49" charset="0"/>
                <a:cs typeface="Calibri" panose="020F0502020204030204" pitchFamily="34" charset="0"/>
              </a:rPr>
              <a:t>HIGH INCOME TAX BRACKET</a:t>
            </a:r>
          </a:p>
        </p:txBody>
      </p:sp>
      <p:sp>
        <p:nvSpPr>
          <p:cNvPr id="11" name="TextBox 10">
            <a:extLst>
              <a:ext uri="{FF2B5EF4-FFF2-40B4-BE49-F238E27FC236}">
                <a16:creationId xmlns:a16="http://schemas.microsoft.com/office/drawing/2014/main" id="{05AE9798-BD19-4827-BBDA-57D6CE602AC6}"/>
              </a:ext>
            </a:extLst>
          </p:cNvPr>
          <p:cNvSpPr txBox="1"/>
          <p:nvPr/>
        </p:nvSpPr>
        <p:spPr>
          <a:xfrm>
            <a:off x="2743200" y="2919692"/>
            <a:ext cx="7305762" cy="646331"/>
          </a:xfrm>
          <a:prstGeom prst="rect">
            <a:avLst/>
          </a:prstGeom>
          <a:noFill/>
        </p:spPr>
        <p:txBody>
          <a:bodyPr wrap="square" rtlCol="0">
            <a:spAutoFit/>
          </a:bodyPr>
          <a:lstStyle/>
          <a:p>
            <a:r>
              <a:rPr lang="en-US" sz="3600" b="1">
                <a:solidFill>
                  <a:schemeClr val="tx2">
                    <a:lumMod val="50000"/>
                  </a:schemeClr>
                </a:solidFill>
                <a:latin typeface="Old Computer Manual Monospaced" panose="02000609000000000000" pitchFamily="49" charset="0"/>
                <a:cs typeface="Calibri" panose="020F0502020204030204" pitchFamily="34" charset="0"/>
              </a:rPr>
              <a:t>MEASURES FOR PROTECTION</a:t>
            </a:r>
          </a:p>
        </p:txBody>
      </p:sp>
      <p:pic>
        <p:nvPicPr>
          <p:cNvPr id="12" name="Picture 11" descr="Shape&#10;&#10;Description automatically generated with low confidence">
            <a:extLst>
              <a:ext uri="{FF2B5EF4-FFF2-40B4-BE49-F238E27FC236}">
                <a16:creationId xmlns:a16="http://schemas.microsoft.com/office/drawing/2014/main" id="{DAC81020-A88F-4122-87DA-C3E159A9AF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920" y="2065975"/>
            <a:ext cx="3459480" cy="4627529"/>
          </a:xfrm>
          <a:prstGeom prst="rect">
            <a:avLst/>
          </a:prstGeom>
        </p:spPr>
      </p:pic>
    </p:spTree>
    <p:extLst>
      <p:ext uri="{BB962C8B-B14F-4D97-AF65-F5344CB8AC3E}">
        <p14:creationId xmlns:p14="http://schemas.microsoft.com/office/powerpoint/2010/main" val="28270208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 up of a white surface&#10;&#10;Description automatically generated with low confidence">
            <a:extLst>
              <a:ext uri="{FF2B5EF4-FFF2-40B4-BE49-F238E27FC236}">
                <a16:creationId xmlns:a16="http://schemas.microsoft.com/office/drawing/2014/main" id="{18077288-042E-4382-B124-0FC4EFD767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85943" cy="6858000"/>
          </a:xfrm>
          <a:prstGeom prst="rect">
            <a:avLst/>
          </a:prstGeom>
        </p:spPr>
      </p:pic>
      <p:grpSp>
        <p:nvGrpSpPr>
          <p:cNvPr id="3" name="Group 2">
            <a:extLst>
              <a:ext uri="{FF2B5EF4-FFF2-40B4-BE49-F238E27FC236}">
                <a16:creationId xmlns:a16="http://schemas.microsoft.com/office/drawing/2014/main" id="{FB01E148-2EC3-4ED8-A1CC-1966A04A61A1}"/>
              </a:ext>
            </a:extLst>
          </p:cNvPr>
          <p:cNvGrpSpPr/>
          <p:nvPr/>
        </p:nvGrpSpPr>
        <p:grpSpPr>
          <a:xfrm>
            <a:off x="355939" y="260865"/>
            <a:ext cx="6327692" cy="1440598"/>
            <a:chOff x="355939" y="260865"/>
            <a:chExt cx="6327692" cy="1440598"/>
          </a:xfrm>
        </p:grpSpPr>
        <p:pic>
          <p:nvPicPr>
            <p:cNvPr id="4" name="Picture 3" descr="Circle&#10;&#10;Description automatically generated with low confidence">
              <a:extLst>
                <a:ext uri="{FF2B5EF4-FFF2-40B4-BE49-F238E27FC236}">
                  <a16:creationId xmlns:a16="http://schemas.microsoft.com/office/drawing/2014/main" id="{45B6DB3D-8008-4D53-8B6F-14D3A54B8B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5939" y="260865"/>
              <a:ext cx="1440598" cy="1440598"/>
            </a:xfrm>
            <a:prstGeom prst="rect">
              <a:avLst/>
            </a:prstGeom>
          </p:spPr>
        </p:pic>
        <p:sp>
          <p:nvSpPr>
            <p:cNvPr id="5" name="TextBox 4">
              <a:extLst>
                <a:ext uri="{FF2B5EF4-FFF2-40B4-BE49-F238E27FC236}">
                  <a16:creationId xmlns:a16="http://schemas.microsoft.com/office/drawing/2014/main" id="{45558A9A-83A9-466A-B376-DF08A4C9455F}"/>
                </a:ext>
              </a:extLst>
            </p:cNvPr>
            <p:cNvSpPr txBox="1"/>
            <p:nvPr/>
          </p:nvSpPr>
          <p:spPr>
            <a:xfrm>
              <a:off x="1066800" y="609600"/>
              <a:ext cx="5616831" cy="1015663"/>
            </a:xfrm>
            <a:prstGeom prst="rect">
              <a:avLst/>
            </a:prstGeom>
            <a:noFill/>
          </p:spPr>
          <p:txBody>
            <a:bodyPr wrap="square" rtlCol="0">
              <a:spAutoFit/>
            </a:bodyPr>
            <a:lstStyle/>
            <a:p>
              <a:r>
                <a:rPr lang="en-US" sz="6000" b="1">
                  <a:solidFill>
                    <a:schemeClr val="accent1">
                      <a:lumMod val="50000"/>
                    </a:schemeClr>
                  </a:solidFill>
                  <a:latin typeface="Old Computer Manual Monospaced" panose="02000609000000000000" pitchFamily="49" charset="0"/>
                </a:rPr>
                <a:t>B</a:t>
              </a:r>
              <a:r>
                <a:rPr lang="en-US" sz="4800" b="1">
                  <a:solidFill>
                    <a:schemeClr val="accent1">
                      <a:lumMod val="50000"/>
                    </a:schemeClr>
                  </a:solidFill>
                  <a:latin typeface="Old Computer Manual Monospaced" panose="02000609000000000000" pitchFamily="49" charset="0"/>
                </a:rPr>
                <a:t>ENEFICIARIES</a:t>
              </a:r>
            </a:p>
          </p:txBody>
        </p:sp>
      </p:grpSp>
      <p:sp>
        <p:nvSpPr>
          <p:cNvPr id="6" name="TextBox 5">
            <a:extLst>
              <a:ext uri="{FF2B5EF4-FFF2-40B4-BE49-F238E27FC236}">
                <a16:creationId xmlns:a16="http://schemas.microsoft.com/office/drawing/2014/main" id="{D60D02E2-2D0E-44E9-8267-30BCD310C36E}"/>
              </a:ext>
            </a:extLst>
          </p:cNvPr>
          <p:cNvSpPr txBox="1"/>
          <p:nvPr/>
        </p:nvSpPr>
        <p:spPr>
          <a:xfrm>
            <a:off x="7467600" y="6172200"/>
            <a:ext cx="4572000" cy="461665"/>
          </a:xfrm>
          <a:prstGeom prst="rect">
            <a:avLst/>
          </a:prstGeom>
          <a:noFill/>
        </p:spPr>
        <p:txBody>
          <a:bodyPr wrap="square" rtlCol="0">
            <a:spAutoFit/>
          </a:bodyPr>
          <a:lstStyle/>
          <a:p>
            <a:r>
              <a:rPr lang="en-US" sz="2400" b="1">
                <a:latin typeface="Montserrat" panose="00000500000000000000" pitchFamily="2" charset="0"/>
              </a:rPr>
              <a:t>BENEFICIARY CONCERNS</a:t>
            </a:r>
          </a:p>
        </p:txBody>
      </p:sp>
      <p:sp>
        <p:nvSpPr>
          <p:cNvPr id="9" name="TextBox 8">
            <a:extLst>
              <a:ext uri="{FF2B5EF4-FFF2-40B4-BE49-F238E27FC236}">
                <a16:creationId xmlns:a16="http://schemas.microsoft.com/office/drawing/2014/main" id="{181A76AC-0185-432F-9C46-AE1D4336BAC9}"/>
              </a:ext>
            </a:extLst>
          </p:cNvPr>
          <p:cNvSpPr txBox="1"/>
          <p:nvPr/>
        </p:nvSpPr>
        <p:spPr>
          <a:xfrm>
            <a:off x="5105400" y="3253328"/>
            <a:ext cx="6400800" cy="1738938"/>
          </a:xfrm>
          <a:prstGeom prst="rect">
            <a:avLst/>
          </a:prstGeom>
          <a:noFill/>
        </p:spPr>
        <p:txBody>
          <a:bodyPr wrap="square" rtlCol="0">
            <a:spAutoFit/>
          </a:bodyPr>
          <a:lstStyle/>
          <a:p>
            <a:r>
              <a:rPr lang="en-US" sz="3200" b="1">
                <a:solidFill>
                  <a:schemeClr val="tx2">
                    <a:lumMod val="50000"/>
                  </a:schemeClr>
                </a:solidFill>
                <a:latin typeface="Old Computer Manual Monospaced" panose="02000609000000000000" pitchFamily="49" charset="0"/>
                <a:cs typeface="Calibri" panose="020F0502020204030204" pitchFamily="34" charset="0"/>
              </a:rPr>
              <a:t>MARITAL CHALLENGES</a:t>
            </a:r>
          </a:p>
          <a:p>
            <a:pPr marL="457200" indent="-457200">
              <a:lnSpc>
                <a:spcPts val="2600"/>
              </a:lnSpc>
              <a:spcBef>
                <a:spcPts val="1200"/>
              </a:spcBef>
              <a:buFont typeface="Arial" panose="020B0604020202020204" pitchFamily="34" charset="0"/>
              <a:buChar char="•"/>
            </a:pPr>
            <a:r>
              <a:rPr lang="en-US" sz="2400" b="1">
                <a:solidFill>
                  <a:schemeClr val="tx2">
                    <a:lumMod val="50000"/>
                  </a:schemeClr>
                </a:solidFill>
                <a:latin typeface="Old Computer Manual Monospaced" panose="02000609000000000000" pitchFamily="49" charset="0"/>
                <a:cs typeface="Calibri" panose="020F0502020204030204" pitchFamily="34" charset="0"/>
              </a:rPr>
              <a:t>Child’s spouse could get part of their inheritance in the event of divorce</a:t>
            </a:r>
          </a:p>
        </p:txBody>
      </p:sp>
      <p:sp>
        <p:nvSpPr>
          <p:cNvPr id="11" name="TextBox 10">
            <a:extLst>
              <a:ext uri="{FF2B5EF4-FFF2-40B4-BE49-F238E27FC236}">
                <a16:creationId xmlns:a16="http://schemas.microsoft.com/office/drawing/2014/main" id="{05AE9798-BD19-4827-BBDA-57D6CE602AC6}"/>
              </a:ext>
            </a:extLst>
          </p:cNvPr>
          <p:cNvSpPr txBox="1"/>
          <p:nvPr/>
        </p:nvSpPr>
        <p:spPr>
          <a:xfrm>
            <a:off x="1897020" y="1922335"/>
            <a:ext cx="7305762" cy="646331"/>
          </a:xfrm>
          <a:prstGeom prst="rect">
            <a:avLst/>
          </a:prstGeom>
          <a:noFill/>
        </p:spPr>
        <p:txBody>
          <a:bodyPr wrap="square" rtlCol="0">
            <a:spAutoFit/>
          </a:bodyPr>
          <a:lstStyle/>
          <a:p>
            <a:r>
              <a:rPr lang="en-US" sz="3600" b="1">
                <a:solidFill>
                  <a:schemeClr val="tx2">
                    <a:lumMod val="50000"/>
                  </a:schemeClr>
                </a:solidFill>
                <a:latin typeface="Old Computer Manual Monospaced" panose="02000609000000000000" pitchFamily="49" charset="0"/>
                <a:cs typeface="Calibri" panose="020F0502020204030204" pitchFamily="34" charset="0"/>
              </a:rPr>
              <a:t>MEASURES FOR PROTECTION</a:t>
            </a:r>
          </a:p>
        </p:txBody>
      </p:sp>
      <p:pic>
        <p:nvPicPr>
          <p:cNvPr id="8" name="Picture 7" descr="Shape&#10;&#10;Description automatically generated with medium confidence">
            <a:extLst>
              <a:ext uri="{FF2B5EF4-FFF2-40B4-BE49-F238E27FC236}">
                <a16:creationId xmlns:a16="http://schemas.microsoft.com/office/drawing/2014/main" id="{58776360-B90E-46F4-9941-558D629E97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01" y="2568666"/>
            <a:ext cx="5486400" cy="4276634"/>
          </a:xfrm>
          <a:prstGeom prst="rect">
            <a:avLst/>
          </a:prstGeom>
        </p:spPr>
      </p:pic>
    </p:spTree>
    <p:extLst>
      <p:ext uri="{BB962C8B-B14F-4D97-AF65-F5344CB8AC3E}">
        <p14:creationId xmlns:p14="http://schemas.microsoft.com/office/powerpoint/2010/main" val="40305035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 up of a white surface&#10;&#10;Description automatically generated with low confidence">
            <a:extLst>
              <a:ext uri="{FF2B5EF4-FFF2-40B4-BE49-F238E27FC236}">
                <a16:creationId xmlns:a16="http://schemas.microsoft.com/office/drawing/2014/main" id="{18077288-042E-4382-B124-0FC4EFD767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85943" cy="6858000"/>
          </a:xfrm>
          <a:prstGeom prst="rect">
            <a:avLst/>
          </a:prstGeom>
        </p:spPr>
      </p:pic>
      <p:grpSp>
        <p:nvGrpSpPr>
          <p:cNvPr id="3" name="Group 2">
            <a:extLst>
              <a:ext uri="{FF2B5EF4-FFF2-40B4-BE49-F238E27FC236}">
                <a16:creationId xmlns:a16="http://schemas.microsoft.com/office/drawing/2014/main" id="{FB01E148-2EC3-4ED8-A1CC-1966A04A61A1}"/>
              </a:ext>
            </a:extLst>
          </p:cNvPr>
          <p:cNvGrpSpPr/>
          <p:nvPr/>
        </p:nvGrpSpPr>
        <p:grpSpPr>
          <a:xfrm>
            <a:off x="355939" y="260865"/>
            <a:ext cx="6327692" cy="1440598"/>
            <a:chOff x="355939" y="260865"/>
            <a:chExt cx="6327692" cy="1440598"/>
          </a:xfrm>
        </p:grpSpPr>
        <p:pic>
          <p:nvPicPr>
            <p:cNvPr id="4" name="Picture 3" descr="Circle&#10;&#10;Description automatically generated with low confidence">
              <a:extLst>
                <a:ext uri="{FF2B5EF4-FFF2-40B4-BE49-F238E27FC236}">
                  <a16:creationId xmlns:a16="http://schemas.microsoft.com/office/drawing/2014/main" id="{45B6DB3D-8008-4D53-8B6F-14D3A54B8B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5939" y="260865"/>
              <a:ext cx="1440598" cy="1440598"/>
            </a:xfrm>
            <a:prstGeom prst="rect">
              <a:avLst/>
            </a:prstGeom>
          </p:spPr>
        </p:pic>
        <p:sp>
          <p:nvSpPr>
            <p:cNvPr id="5" name="TextBox 4">
              <a:extLst>
                <a:ext uri="{FF2B5EF4-FFF2-40B4-BE49-F238E27FC236}">
                  <a16:creationId xmlns:a16="http://schemas.microsoft.com/office/drawing/2014/main" id="{45558A9A-83A9-466A-B376-DF08A4C9455F}"/>
                </a:ext>
              </a:extLst>
            </p:cNvPr>
            <p:cNvSpPr txBox="1"/>
            <p:nvPr/>
          </p:nvSpPr>
          <p:spPr>
            <a:xfrm>
              <a:off x="1066800" y="609600"/>
              <a:ext cx="5616831" cy="1015663"/>
            </a:xfrm>
            <a:prstGeom prst="rect">
              <a:avLst/>
            </a:prstGeom>
            <a:noFill/>
          </p:spPr>
          <p:txBody>
            <a:bodyPr wrap="square" rtlCol="0">
              <a:spAutoFit/>
            </a:bodyPr>
            <a:lstStyle/>
            <a:p>
              <a:r>
                <a:rPr lang="en-US" sz="6000" b="1">
                  <a:solidFill>
                    <a:schemeClr val="accent1">
                      <a:lumMod val="50000"/>
                    </a:schemeClr>
                  </a:solidFill>
                  <a:latin typeface="Old Computer Manual Monospaced" panose="02000609000000000000" pitchFamily="49" charset="0"/>
                </a:rPr>
                <a:t>B</a:t>
              </a:r>
              <a:r>
                <a:rPr lang="en-US" sz="4800" b="1">
                  <a:solidFill>
                    <a:schemeClr val="accent1">
                      <a:lumMod val="50000"/>
                    </a:schemeClr>
                  </a:solidFill>
                  <a:latin typeface="Old Computer Manual Monospaced" panose="02000609000000000000" pitchFamily="49" charset="0"/>
                </a:rPr>
                <a:t>ENEFICIARIES</a:t>
              </a:r>
            </a:p>
          </p:txBody>
        </p:sp>
      </p:grpSp>
      <p:sp>
        <p:nvSpPr>
          <p:cNvPr id="6" name="TextBox 5">
            <a:extLst>
              <a:ext uri="{FF2B5EF4-FFF2-40B4-BE49-F238E27FC236}">
                <a16:creationId xmlns:a16="http://schemas.microsoft.com/office/drawing/2014/main" id="{D60D02E2-2D0E-44E9-8267-30BCD310C36E}"/>
              </a:ext>
            </a:extLst>
          </p:cNvPr>
          <p:cNvSpPr txBox="1"/>
          <p:nvPr/>
        </p:nvSpPr>
        <p:spPr>
          <a:xfrm>
            <a:off x="7467600" y="6172200"/>
            <a:ext cx="4572000" cy="461665"/>
          </a:xfrm>
          <a:prstGeom prst="rect">
            <a:avLst/>
          </a:prstGeom>
          <a:noFill/>
        </p:spPr>
        <p:txBody>
          <a:bodyPr wrap="square" rtlCol="0">
            <a:spAutoFit/>
          </a:bodyPr>
          <a:lstStyle/>
          <a:p>
            <a:r>
              <a:rPr lang="en-US" sz="2400" b="1">
                <a:latin typeface="Montserrat" panose="00000500000000000000" pitchFamily="2" charset="0"/>
              </a:rPr>
              <a:t>BENEFICIARY CONCERNS</a:t>
            </a:r>
          </a:p>
        </p:txBody>
      </p:sp>
      <p:sp>
        <p:nvSpPr>
          <p:cNvPr id="9" name="TextBox 8">
            <a:extLst>
              <a:ext uri="{FF2B5EF4-FFF2-40B4-BE49-F238E27FC236}">
                <a16:creationId xmlns:a16="http://schemas.microsoft.com/office/drawing/2014/main" id="{181A76AC-0185-432F-9C46-AE1D4336BAC9}"/>
              </a:ext>
            </a:extLst>
          </p:cNvPr>
          <p:cNvSpPr txBox="1"/>
          <p:nvPr/>
        </p:nvSpPr>
        <p:spPr>
          <a:xfrm>
            <a:off x="5329281" y="3115826"/>
            <a:ext cx="5586299" cy="2062103"/>
          </a:xfrm>
          <a:prstGeom prst="rect">
            <a:avLst/>
          </a:prstGeom>
          <a:noFill/>
        </p:spPr>
        <p:txBody>
          <a:bodyPr wrap="square" rtlCol="0">
            <a:spAutoFit/>
          </a:bodyPr>
          <a:lstStyle/>
          <a:p>
            <a:r>
              <a:rPr lang="en-US" sz="3200" b="1">
                <a:solidFill>
                  <a:schemeClr val="tx2">
                    <a:lumMod val="50000"/>
                  </a:schemeClr>
                </a:solidFill>
                <a:latin typeface="Old Computer Manual Monospaced" panose="02000609000000000000" pitchFamily="49" charset="0"/>
                <a:cs typeface="Calibri" panose="020F0502020204030204" pitchFamily="34" charset="0"/>
              </a:rPr>
              <a:t>GRANDCHILDREN</a:t>
            </a:r>
          </a:p>
          <a:p>
            <a:pPr marL="457200" indent="-457200">
              <a:buFont typeface="Arial" panose="020B0604020202020204" pitchFamily="34" charset="0"/>
              <a:buChar char="•"/>
            </a:pPr>
            <a:r>
              <a:rPr lang="en-US" sz="3200" b="1">
                <a:solidFill>
                  <a:schemeClr val="tx2">
                    <a:lumMod val="50000"/>
                  </a:schemeClr>
                </a:solidFill>
                <a:latin typeface="Old Computer Manual Monospaced" panose="02000609000000000000" pitchFamily="49" charset="0"/>
                <a:cs typeface="Calibri" panose="020F0502020204030204" pitchFamily="34" charset="0"/>
              </a:rPr>
              <a:t>Leave a legacy</a:t>
            </a:r>
          </a:p>
          <a:p>
            <a:pPr marL="457200" indent="-457200">
              <a:buFont typeface="Arial" panose="020B0604020202020204" pitchFamily="34" charset="0"/>
              <a:buChar char="•"/>
            </a:pPr>
            <a:r>
              <a:rPr lang="en-US" sz="3200" b="1">
                <a:solidFill>
                  <a:schemeClr val="tx2">
                    <a:lumMod val="50000"/>
                  </a:schemeClr>
                </a:solidFill>
                <a:latin typeface="Old Computer Manual Monospaced" panose="02000609000000000000" pitchFamily="49" charset="0"/>
                <a:cs typeface="Calibri" panose="020F0502020204030204" pitchFamily="34" charset="0"/>
              </a:rPr>
              <a:t>Help offset college costs</a:t>
            </a:r>
          </a:p>
        </p:txBody>
      </p:sp>
      <p:sp>
        <p:nvSpPr>
          <p:cNvPr id="11" name="TextBox 10">
            <a:extLst>
              <a:ext uri="{FF2B5EF4-FFF2-40B4-BE49-F238E27FC236}">
                <a16:creationId xmlns:a16="http://schemas.microsoft.com/office/drawing/2014/main" id="{05AE9798-BD19-4827-BBDA-57D6CE602AC6}"/>
              </a:ext>
            </a:extLst>
          </p:cNvPr>
          <p:cNvSpPr txBox="1"/>
          <p:nvPr/>
        </p:nvSpPr>
        <p:spPr>
          <a:xfrm>
            <a:off x="1676400" y="1960503"/>
            <a:ext cx="7305762" cy="646331"/>
          </a:xfrm>
          <a:prstGeom prst="rect">
            <a:avLst/>
          </a:prstGeom>
          <a:noFill/>
        </p:spPr>
        <p:txBody>
          <a:bodyPr wrap="square" rtlCol="0">
            <a:spAutoFit/>
          </a:bodyPr>
          <a:lstStyle/>
          <a:p>
            <a:r>
              <a:rPr lang="en-US" sz="3600" b="1">
                <a:solidFill>
                  <a:schemeClr val="tx2">
                    <a:lumMod val="50000"/>
                  </a:schemeClr>
                </a:solidFill>
                <a:latin typeface="Old Computer Manual Monospaced" panose="02000609000000000000" pitchFamily="49" charset="0"/>
                <a:cs typeface="Calibri" panose="020F0502020204030204" pitchFamily="34" charset="0"/>
              </a:rPr>
              <a:t>MEASURES FOR PROTECTION</a:t>
            </a:r>
          </a:p>
        </p:txBody>
      </p:sp>
      <p:pic>
        <p:nvPicPr>
          <p:cNvPr id="7" name="Picture 6" descr="Background pattern&#10;&#10;Description automatically generated">
            <a:extLst>
              <a:ext uri="{FF2B5EF4-FFF2-40B4-BE49-F238E27FC236}">
                <a16:creationId xmlns:a16="http://schemas.microsoft.com/office/drawing/2014/main" id="{F573EC36-D81D-4A04-AB3B-2CCB361F75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2743200"/>
            <a:ext cx="4800600" cy="3715072"/>
          </a:xfrm>
          <a:prstGeom prst="rect">
            <a:avLst/>
          </a:prstGeom>
        </p:spPr>
      </p:pic>
    </p:spTree>
    <p:extLst>
      <p:ext uri="{BB962C8B-B14F-4D97-AF65-F5344CB8AC3E}">
        <p14:creationId xmlns:p14="http://schemas.microsoft.com/office/powerpoint/2010/main" val="17757390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DCD9C319-51C4-4B3F-AEB3-47BB3616F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lose up of a white surface&#10;&#10;Description automatically generated with low confidence">
            <a:extLst>
              <a:ext uri="{FF2B5EF4-FFF2-40B4-BE49-F238E27FC236}">
                <a16:creationId xmlns:a16="http://schemas.microsoft.com/office/drawing/2014/main" id="{B16971E4-779D-4743-97A1-68E72A9F65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85943" cy="6858000"/>
          </a:xfrm>
          <a:prstGeom prst="rect">
            <a:avLst/>
          </a:prstGeom>
        </p:spPr>
      </p:pic>
      <p:pic>
        <p:nvPicPr>
          <p:cNvPr id="10" name="Picture 9" descr="Circle&#10;&#10;Description automatically generated with low confidence">
            <a:extLst>
              <a:ext uri="{FF2B5EF4-FFF2-40B4-BE49-F238E27FC236}">
                <a16:creationId xmlns:a16="http://schemas.microsoft.com/office/drawing/2014/main" id="{69E58D3D-60C7-46EF-9951-11F89AEF8494}"/>
              </a:ext>
            </a:extLst>
          </p:cNvPr>
          <p:cNvPicPr>
            <a:picLocks noChangeAspect="1"/>
          </p:cNvPicPr>
          <p:nvPr/>
        </p:nvPicPr>
        <p:blipFill rotWithShape="1">
          <a:blip r:embed="rId4">
            <a:extLst>
              <a:ext uri="{28A0092B-C50C-407E-A947-70E740481C1C}">
                <a14:useLocalDpi xmlns:a14="http://schemas.microsoft.com/office/drawing/2010/main" val="0"/>
              </a:ext>
            </a:extLst>
          </a:blip>
          <a:srcRect t="2307" r="-1" b="2290"/>
          <a:stretch/>
        </p:blipFill>
        <p:spPr>
          <a:xfrm>
            <a:off x="202827" y="10"/>
            <a:ext cx="7188573" cy="6857990"/>
          </a:xfrm>
          <a:prstGeom prst="rect">
            <a:avLst/>
          </a:prstGeom>
        </p:spPr>
      </p:pic>
      <p:sp>
        <p:nvSpPr>
          <p:cNvPr id="24" name="TextBox 23">
            <a:extLst>
              <a:ext uri="{FF2B5EF4-FFF2-40B4-BE49-F238E27FC236}">
                <a16:creationId xmlns:a16="http://schemas.microsoft.com/office/drawing/2014/main" id="{EC0B4DF3-D524-4875-B396-D22B7BEEE46B}"/>
              </a:ext>
            </a:extLst>
          </p:cNvPr>
          <p:cNvSpPr txBox="1"/>
          <p:nvPr/>
        </p:nvSpPr>
        <p:spPr>
          <a:xfrm rot="20638530">
            <a:off x="-453821" y="2434821"/>
            <a:ext cx="8501868" cy="1988357"/>
          </a:xfrm>
          <a:prstGeom prst="rect">
            <a:avLst/>
          </a:prstGeom>
        </p:spPr>
        <p:txBody>
          <a:bodyPr vert="horz" lIns="91440" tIns="45720" rIns="91440" bIns="45720" rtlCol="0" anchor="ctr">
            <a:noAutofit/>
          </a:bodyPr>
          <a:lstStyle/>
          <a:p>
            <a:pPr algn="ctr">
              <a:lnSpc>
                <a:spcPct val="90000"/>
              </a:lnSpc>
              <a:spcBef>
                <a:spcPts val="1200"/>
              </a:spcBef>
            </a:pPr>
            <a:r>
              <a:rPr lang="en-US" sz="6000" b="1">
                <a:solidFill>
                  <a:schemeClr val="accent1">
                    <a:lumMod val="50000"/>
                  </a:schemeClr>
                </a:solidFill>
                <a:latin typeface="Old Computer Manual Monospaced" panose="02000609000000000000" pitchFamily="49" charset="0"/>
                <a:ea typeface="+mj-ea"/>
                <a:cs typeface="+mj-cs"/>
              </a:rPr>
              <a:t>INCAPACITATION</a:t>
            </a:r>
          </a:p>
        </p:txBody>
      </p:sp>
      <p:sp>
        <p:nvSpPr>
          <p:cNvPr id="11" name="TextBox 10">
            <a:extLst>
              <a:ext uri="{FF2B5EF4-FFF2-40B4-BE49-F238E27FC236}">
                <a16:creationId xmlns:a16="http://schemas.microsoft.com/office/drawing/2014/main" id="{DF293E71-D95C-4631-917B-7B7517C15A1E}"/>
              </a:ext>
            </a:extLst>
          </p:cNvPr>
          <p:cNvSpPr txBox="1"/>
          <p:nvPr/>
        </p:nvSpPr>
        <p:spPr>
          <a:xfrm>
            <a:off x="7220203" y="4724400"/>
            <a:ext cx="4756270" cy="1066800"/>
          </a:xfrm>
          <a:prstGeom prst="rect">
            <a:avLst/>
          </a:prstGeom>
        </p:spPr>
        <p:txBody>
          <a:bodyPr vert="horz" lIns="91440" tIns="45720" rIns="91440" bIns="45720" rtlCol="0" anchor="ctr">
            <a:normAutofit/>
          </a:bodyPr>
          <a:lstStyle/>
          <a:p>
            <a:pPr>
              <a:lnSpc>
                <a:spcPct val="90000"/>
              </a:lnSpc>
              <a:spcBef>
                <a:spcPts val="1200"/>
              </a:spcBef>
            </a:pPr>
            <a:r>
              <a:rPr lang="en-US" sz="4400" b="1">
                <a:latin typeface="Georgia Pro Black" panose="02040A02050405020203" pitchFamily="18" charset="0"/>
                <a:ea typeface="+mj-ea"/>
                <a:cs typeface="+mj-cs"/>
              </a:rPr>
              <a:t>PROBLEM #3</a:t>
            </a:r>
          </a:p>
        </p:txBody>
      </p:sp>
      <p:sp>
        <p:nvSpPr>
          <p:cNvPr id="12" name="TextBox 11">
            <a:extLst>
              <a:ext uri="{FF2B5EF4-FFF2-40B4-BE49-F238E27FC236}">
                <a16:creationId xmlns:a16="http://schemas.microsoft.com/office/drawing/2014/main" id="{D25B6527-1C10-4E08-AD5D-9F60D8292377}"/>
              </a:ext>
            </a:extLst>
          </p:cNvPr>
          <p:cNvSpPr txBox="1"/>
          <p:nvPr/>
        </p:nvSpPr>
        <p:spPr>
          <a:xfrm>
            <a:off x="7242595" y="5573777"/>
            <a:ext cx="4416005" cy="1208023"/>
          </a:xfrm>
          <a:prstGeom prst="rect">
            <a:avLst/>
          </a:prstGeom>
          <a:noFill/>
        </p:spPr>
        <p:txBody>
          <a:bodyPr wrap="square" rtlCol="0">
            <a:spAutoFit/>
          </a:bodyPr>
          <a:lstStyle/>
          <a:p>
            <a:pPr>
              <a:lnSpc>
                <a:spcPts val="2900"/>
              </a:lnSpc>
            </a:pPr>
            <a:r>
              <a:rPr lang="en-US" sz="2800" b="1">
                <a:latin typeface="Arial" panose="020B0604020202020204" pitchFamily="34" charset="0"/>
                <a:cs typeface="Arial" panose="020B0604020202020204" pitchFamily="34" charset="0"/>
              </a:rPr>
              <a:t>Your estate plan should take care of you while you’re still living.</a:t>
            </a:r>
          </a:p>
        </p:txBody>
      </p:sp>
      <p:pic>
        <p:nvPicPr>
          <p:cNvPr id="13" name="Picture 12" descr="A screenshot of a cell phone&#10;&#10;Description automatically generated">
            <a:extLst>
              <a:ext uri="{FF2B5EF4-FFF2-40B4-BE49-F238E27FC236}">
                <a16:creationId xmlns:a16="http://schemas.microsoft.com/office/drawing/2014/main" id="{4F79E943-35A8-4384-9717-25F1FF979E6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315" y="6433994"/>
            <a:ext cx="1873146" cy="347806"/>
          </a:xfrm>
          <a:prstGeom prst="rect">
            <a:avLst/>
          </a:prstGeom>
        </p:spPr>
      </p:pic>
    </p:spTree>
    <p:extLst>
      <p:ext uri="{BB962C8B-B14F-4D97-AF65-F5344CB8AC3E}">
        <p14:creationId xmlns:p14="http://schemas.microsoft.com/office/powerpoint/2010/main" val="819799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750" tmFilter="0, 0; .2, .5; .8, .5; 1, 0"/>
                                        <p:tgtEl>
                                          <p:spTgt spid="10"/>
                                        </p:tgtEl>
                                      </p:cBhvr>
                                    </p:animEffect>
                                    <p:animScale>
                                      <p:cBhvr>
                                        <p:cTn id="7" dur="375" autoRev="1" fill="hold"/>
                                        <p:tgtEl>
                                          <p:spTgt spid="10"/>
                                        </p:tgtEl>
                                      </p:cBhvr>
                                      <p:by x="105000" y="105000"/>
                                    </p:animScale>
                                  </p:childTnLst>
                                </p:cTn>
                              </p:par>
                            </p:childTnLst>
                          </p:cTn>
                        </p:par>
                        <p:par>
                          <p:cTn id="8" fill="hold">
                            <p:stCondLst>
                              <p:cond delay="750"/>
                            </p:stCondLst>
                            <p:childTnLst>
                              <p:par>
                                <p:cTn id="9" presetID="26" presetClass="emph" presetSubtype="0" fill="hold" nodeType="afterEffect">
                                  <p:stCondLst>
                                    <p:cond delay="0"/>
                                  </p:stCondLst>
                                  <p:childTnLst>
                                    <p:animEffect transition="out" filter="fade">
                                      <p:cBhvr>
                                        <p:cTn id="10" dur="750" tmFilter="0, 0; .2, .5; .8, .5; 1, 0"/>
                                        <p:tgtEl>
                                          <p:spTgt spid="10"/>
                                        </p:tgtEl>
                                      </p:cBhvr>
                                    </p:animEffect>
                                    <p:animScale>
                                      <p:cBhvr>
                                        <p:cTn id="11" dur="375" autoRev="1" fill="hold"/>
                                        <p:tgtEl>
                                          <p:spTgt spid="10"/>
                                        </p:tgtEl>
                                      </p:cBhvr>
                                      <p:by x="105000" y="105000"/>
                                    </p:animScale>
                                  </p:childTnLst>
                                </p:cTn>
                              </p:par>
                            </p:childTnLst>
                          </p:cTn>
                        </p:par>
                        <p:par>
                          <p:cTn id="12" fill="hold">
                            <p:stCondLst>
                              <p:cond delay="1500"/>
                            </p:stCondLst>
                            <p:childTnLst>
                              <p:par>
                                <p:cTn id="13" presetID="26" presetClass="emph" presetSubtype="0" fill="hold" nodeType="afterEffect">
                                  <p:stCondLst>
                                    <p:cond delay="0"/>
                                  </p:stCondLst>
                                  <p:childTnLst>
                                    <p:animEffect transition="out" filter="fade">
                                      <p:cBhvr>
                                        <p:cTn id="14" dur="750" tmFilter="0, 0; .2, .5; .8, .5; 1, 0"/>
                                        <p:tgtEl>
                                          <p:spTgt spid="10"/>
                                        </p:tgtEl>
                                      </p:cBhvr>
                                    </p:animEffect>
                                    <p:animScale>
                                      <p:cBhvr>
                                        <p:cTn id="15" dur="375"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 up of a white surface&#10;&#10;Description automatically generated with low confidence">
            <a:extLst>
              <a:ext uri="{FF2B5EF4-FFF2-40B4-BE49-F238E27FC236}">
                <a16:creationId xmlns:a16="http://schemas.microsoft.com/office/drawing/2014/main" id="{B9E65A6C-DFE4-4E07-ABA4-A42A931F4F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85943" cy="6858000"/>
          </a:xfrm>
          <a:prstGeom prst="rect">
            <a:avLst/>
          </a:prstGeom>
        </p:spPr>
      </p:pic>
      <p:sp>
        <p:nvSpPr>
          <p:cNvPr id="6" name="TextBox 5">
            <a:extLst>
              <a:ext uri="{FF2B5EF4-FFF2-40B4-BE49-F238E27FC236}">
                <a16:creationId xmlns:a16="http://schemas.microsoft.com/office/drawing/2014/main" id="{D60D02E2-2D0E-44E9-8267-30BCD310C36E}"/>
              </a:ext>
            </a:extLst>
          </p:cNvPr>
          <p:cNvSpPr txBox="1"/>
          <p:nvPr/>
        </p:nvSpPr>
        <p:spPr>
          <a:xfrm>
            <a:off x="6934200" y="6320135"/>
            <a:ext cx="5181600" cy="461665"/>
          </a:xfrm>
          <a:prstGeom prst="rect">
            <a:avLst/>
          </a:prstGeom>
          <a:noFill/>
        </p:spPr>
        <p:txBody>
          <a:bodyPr wrap="square" rtlCol="0">
            <a:spAutoFit/>
          </a:bodyPr>
          <a:lstStyle/>
          <a:p>
            <a:r>
              <a:rPr lang="en-US" sz="2400" b="1">
                <a:latin typeface="Montserrat" panose="00000500000000000000" pitchFamily="2" charset="0"/>
              </a:rPr>
              <a:t>INCAPACITATION CONCERNS</a:t>
            </a:r>
          </a:p>
        </p:txBody>
      </p:sp>
      <p:sp>
        <p:nvSpPr>
          <p:cNvPr id="8" name="TextBox 7">
            <a:extLst>
              <a:ext uri="{FF2B5EF4-FFF2-40B4-BE49-F238E27FC236}">
                <a16:creationId xmlns:a16="http://schemas.microsoft.com/office/drawing/2014/main" id="{024A3FE7-17EA-42FF-A611-D09717E4AB7E}"/>
              </a:ext>
            </a:extLst>
          </p:cNvPr>
          <p:cNvSpPr txBox="1"/>
          <p:nvPr/>
        </p:nvSpPr>
        <p:spPr>
          <a:xfrm>
            <a:off x="842920" y="2312717"/>
            <a:ext cx="7305762" cy="646331"/>
          </a:xfrm>
          <a:prstGeom prst="rect">
            <a:avLst/>
          </a:prstGeom>
          <a:noFill/>
        </p:spPr>
        <p:txBody>
          <a:bodyPr wrap="square" rtlCol="0">
            <a:spAutoFit/>
          </a:bodyPr>
          <a:lstStyle/>
          <a:p>
            <a:r>
              <a:rPr lang="en-US" sz="3600" b="1">
                <a:solidFill>
                  <a:schemeClr val="tx2">
                    <a:lumMod val="50000"/>
                  </a:schemeClr>
                </a:solidFill>
                <a:latin typeface="Old Computer Manual Monospaced" panose="02000609000000000000" pitchFamily="49" charset="0"/>
                <a:cs typeface="Calibri" panose="020F0502020204030204" pitchFamily="34" charset="0"/>
              </a:rPr>
              <a:t>PHYSICAL INCAPACITATION</a:t>
            </a:r>
          </a:p>
        </p:txBody>
      </p:sp>
      <p:sp>
        <p:nvSpPr>
          <p:cNvPr id="10" name="TextBox 9">
            <a:extLst>
              <a:ext uri="{FF2B5EF4-FFF2-40B4-BE49-F238E27FC236}">
                <a16:creationId xmlns:a16="http://schemas.microsoft.com/office/drawing/2014/main" id="{06FC4610-6C07-406C-83E8-2DC8747D311C}"/>
              </a:ext>
            </a:extLst>
          </p:cNvPr>
          <p:cNvSpPr txBox="1"/>
          <p:nvPr/>
        </p:nvSpPr>
        <p:spPr>
          <a:xfrm>
            <a:off x="1257300" y="3280841"/>
            <a:ext cx="5181600" cy="2554545"/>
          </a:xfrm>
          <a:prstGeom prst="rect">
            <a:avLst/>
          </a:prstGeom>
          <a:noFill/>
        </p:spPr>
        <p:txBody>
          <a:bodyPr wrap="square" rtlCol="0">
            <a:spAutoFit/>
          </a:bodyPr>
          <a:lstStyle/>
          <a:p>
            <a:r>
              <a:rPr lang="en-US" sz="3200" b="1">
                <a:solidFill>
                  <a:schemeClr val="tx2">
                    <a:lumMod val="50000"/>
                  </a:schemeClr>
                </a:solidFill>
                <a:latin typeface="Old Computer Manual Monospaced" panose="02000609000000000000" pitchFamily="49" charset="0"/>
                <a:cs typeface="Calibri" panose="020F0502020204030204" pitchFamily="34" charset="0"/>
              </a:rPr>
              <a:t>WHO MAKES YOUR MEDICAL DECISIONS?</a:t>
            </a:r>
          </a:p>
          <a:p>
            <a:endParaRPr lang="en-US" sz="3200" b="1">
              <a:solidFill>
                <a:schemeClr val="tx2">
                  <a:lumMod val="50000"/>
                </a:schemeClr>
              </a:solidFill>
              <a:latin typeface="Old Computer Manual Monospaced" panose="02000609000000000000" pitchFamily="49" charset="0"/>
              <a:cs typeface="Calibri" panose="020F0502020204030204" pitchFamily="34" charset="0"/>
            </a:endParaRPr>
          </a:p>
          <a:p>
            <a:r>
              <a:rPr lang="en-US" sz="3200" b="1">
                <a:solidFill>
                  <a:schemeClr val="tx2">
                    <a:lumMod val="50000"/>
                  </a:schemeClr>
                </a:solidFill>
                <a:latin typeface="Old Computer Manual Monospaced" panose="02000609000000000000" pitchFamily="49" charset="0"/>
                <a:cs typeface="Calibri" panose="020F0502020204030204" pitchFamily="34" charset="0"/>
              </a:rPr>
              <a:t>WHO HANDLES YOUR FINANCIAL AFFAIRS?</a:t>
            </a:r>
          </a:p>
        </p:txBody>
      </p:sp>
      <p:pic>
        <p:nvPicPr>
          <p:cNvPr id="7" name="Picture 6" descr="Shape&#10;&#10;Description automatically generated with medium confidence">
            <a:extLst>
              <a:ext uri="{FF2B5EF4-FFF2-40B4-BE49-F238E27FC236}">
                <a16:creationId xmlns:a16="http://schemas.microsoft.com/office/drawing/2014/main" id="{D6E803E9-0B5C-498D-8B38-0557B3A1D0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6200" y="2894794"/>
            <a:ext cx="4151019" cy="3353606"/>
          </a:xfrm>
          <a:prstGeom prst="rect">
            <a:avLst/>
          </a:prstGeom>
        </p:spPr>
      </p:pic>
      <p:grpSp>
        <p:nvGrpSpPr>
          <p:cNvPr id="11" name="Group 10">
            <a:extLst>
              <a:ext uri="{FF2B5EF4-FFF2-40B4-BE49-F238E27FC236}">
                <a16:creationId xmlns:a16="http://schemas.microsoft.com/office/drawing/2014/main" id="{AED5086A-8AEE-4F9D-9396-EAB2331EF5D6}"/>
              </a:ext>
            </a:extLst>
          </p:cNvPr>
          <p:cNvGrpSpPr/>
          <p:nvPr/>
        </p:nvGrpSpPr>
        <p:grpSpPr>
          <a:xfrm>
            <a:off x="355939" y="228600"/>
            <a:ext cx="6959261" cy="1524000"/>
            <a:chOff x="355939" y="228600"/>
            <a:chExt cx="6959261" cy="1524000"/>
          </a:xfrm>
        </p:grpSpPr>
        <p:pic>
          <p:nvPicPr>
            <p:cNvPr id="12" name="Picture 11" descr="Circle&#10;&#10;Description automatically generated with low confidence">
              <a:extLst>
                <a:ext uri="{FF2B5EF4-FFF2-40B4-BE49-F238E27FC236}">
                  <a16:creationId xmlns:a16="http://schemas.microsoft.com/office/drawing/2014/main" id="{FCB5CD22-7456-423A-A06D-72317C0C016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5939" y="228600"/>
              <a:ext cx="1440598" cy="1440598"/>
            </a:xfrm>
            <a:prstGeom prst="rect">
              <a:avLst/>
            </a:prstGeom>
          </p:spPr>
        </p:pic>
        <p:sp>
          <p:nvSpPr>
            <p:cNvPr id="13" name="TextBox 12">
              <a:extLst>
                <a:ext uri="{FF2B5EF4-FFF2-40B4-BE49-F238E27FC236}">
                  <a16:creationId xmlns:a16="http://schemas.microsoft.com/office/drawing/2014/main" id="{36904915-091A-467B-991E-5797EB3460EE}"/>
                </a:ext>
              </a:extLst>
            </p:cNvPr>
            <p:cNvSpPr txBox="1"/>
            <p:nvPr/>
          </p:nvSpPr>
          <p:spPr>
            <a:xfrm>
              <a:off x="914400" y="644604"/>
              <a:ext cx="6400800" cy="1107996"/>
            </a:xfrm>
            <a:prstGeom prst="rect">
              <a:avLst/>
            </a:prstGeom>
            <a:noFill/>
          </p:spPr>
          <p:txBody>
            <a:bodyPr wrap="square" rtlCol="0">
              <a:spAutoFit/>
            </a:bodyPr>
            <a:lstStyle/>
            <a:p>
              <a:r>
                <a:rPr lang="en-US" sz="6600" b="1">
                  <a:solidFill>
                    <a:schemeClr val="accent1">
                      <a:lumMod val="50000"/>
                    </a:schemeClr>
                  </a:solidFill>
                  <a:latin typeface="Old Computer Manual Monospaced" panose="02000609000000000000" pitchFamily="49" charset="0"/>
                </a:rPr>
                <a:t>I</a:t>
              </a:r>
              <a:r>
                <a:rPr lang="en-US" sz="4800" b="1">
                  <a:solidFill>
                    <a:schemeClr val="accent1">
                      <a:lumMod val="50000"/>
                    </a:schemeClr>
                  </a:solidFill>
                  <a:latin typeface="Old Computer Manual Monospaced" panose="02000609000000000000" pitchFamily="49" charset="0"/>
                </a:rPr>
                <a:t>NCAPACITATION</a:t>
              </a:r>
            </a:p>
          </p:txBody>
        </p:sp>
      </p:grpSp>
      <p:pic>
        <p:nvPicPr>
          <p:cNvPr id="14" name="Picture 13" descr="A screenshot of a cell phone&#10;&#10;Description automatically generated">
            <a:extLst>
              <a:ext uri="{FF2B5EF4-FFF2-40B4-BE49-F238E27FC236}">
                <a16:creationId xmlns:a16="http://schemas.microsoft.com/office/drawing/2014/main" id="{BB9EACB7-DD5C-4B02-80B5-34ABAB9752B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315" y="6433994"/>
            <a:ext cx="1873146" cy="347806"/>
          </a:xfrm>
          <a:prstGeom prst="rect">
            <a:avLst/>
          </a:prstGeom>
        </p:spPr>
      </p:pic>
    </p:spTree>
    <p:extLst>
      <p:ext uri="{BB962C8B-B14F-4D97-AF65-F5344CB8AC3E}">
        <p14:creationId xmlns:p14="http://schemas.microsoft.com/office/powerpoint/2010/main" val="32550510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 up of a white surface&#10;&#10;Description automatically generated with low confidence">
            <a:extLst>
              <a:ext uri="{FF2B5EF4-FFF2-40B4-BE49-F238E27FC236}">
                <a16:creationId xmlns:a16="http://schemas.microsoft.com/office/drawing/2014/main" id="{B9E65A6C-DFE4-4E07-ABA4-A42A931F4F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85943" cy="6858000"/>
          </a:xfrm>
          <a:prstGeom prst="rect">
            <a:avLst/>
          </a:prstGeom>
        </p:spPr>
      </p:pic>
      <p:sp>
        <p:nvSpPr>
          <p:cNvPr id="6" name="TextBox 5">
            <a:extLst>
              <a:ext uri="{FF2B5EF4-FFF2-40B4-BE49-F238E27FC236}">
                <a16:creationId xmlns:a16="http://schemas.microsoft.com/office/drawing/2014/main" id="{D60D02E2-2D0E-44E9-8267-30BCD310C36E}"/>
              </a:ext>
            </a:extLst>
          </p:cNvPr>
          <p:cNvSpPr txBox="1"/>
          <p:nvPr/>
        </p:nvSpPr>
        <p:spPr>
          <a:xfrm>
            <a:off x="6934200" y="6320135"/>
            <a:ext cx="5181600" cy="461665"/>
          </a:xfrm>
          <a:prstGeom prst="rect">
            <a:avLst/>
          </a:prstGeom>
          <a:noFill/>
        </p:spPr>
        <p:txBody>
          <a:bodyPr wrap="square" rtlCol="0">
            <a:spAutoFit/>
          </a:bodyPr>
          <a:lstStyle/>
          <a:p>
            <a:r>
              <a:rPr lang="en-US" sz="2400" b="1">
                <a:latin typeface="Montserrat" panose="00000500000000000000" pitchFamily="2" charset="0"/>
              </a:rPr>
              <a:t>INCAPACITATION CONCERNS</a:t>
            </a:r>
          </a:p>
        </p:txBody>
      </p:sp>
      <p:sp>
        <p:nvSpPr>
          <p:cNvPr id="8" name="TextBox 7">
            <a:extLst>
              <a:ext uri="{FF2B5EF4-FFF2-40B4-BE49-F238E27FC236}">
                <a16:creationId xmlns:a16="http://schemas.microsoft.com/office/drawing/2014/main" id="{024A3FE7-17EA-42FF-A611-D09717E4AB7E}"/>
              </a:ext>
            </a:extLst>
          </p:cNvPr>
          <p:cNvSpPr txBox="1"/>
          <p:nvPr/>
        </p:nvSpPr>
        <p:spPr>
          <a:xfrm>
            <a:off x="1076238" y="1828800"/>
            <a:ext cx="7305762" cy="646331"/>
          </a:xfrm>
          <a:prstGeom prst="rect">
            <a:avLst/>
          </a:prstGeom>
          <a:noFill/>
        </p:spPr>
        <p:txBody>
          <a:bodyPr wrap="square" rtlCol="0">
            <a:spAutoFit/>
          </a:bodyPr>
          <a:lstStyle/>
          <a:p>
            <a:r>
              <a:rPr lang="en-US" sz="3600" b="1">
                <a:solidFill>
                  <a:schemeClr val="tx2">
                    <a:lumMod val="50000"/>
                  </a:schemeClr>
                </a:solidFill>
                <a:latin typeface="Old Computer Manual Monospaced" panose="02000609000000000000" pitchFamily="49" charset="0"/>
                <a:cs typeface="Calibri" panose="020F0502020204030204" pitchFamily="34" charset="0"/>
              </a:rPr>
              <a:t>MENTAL INCAPACITATION</a:t>
            </a:r>
          </a:p>
        </p:txBody>
      </p:sp>
      <p:pic>
        <p:nvPicPr>
          <p:cNvPr id="7" name="Picture 6">
            <a:extLst>
              <a:ext uri="{FF2B5EF4-FFF2-40B4-BE49-F238E27FC236}">
                <a16:creationId xmlns:a16="http://schemas.microsoft.com/office/drawing/2014/main" id="{D6E803E9-0B5C-498D-8B38-0557B3A1D0B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562601" y="3070958"/>
            <a:ext cx="5486399" cy="3569676"/>
          </a:xfrm>
          <a:prstGeom prst="rect">
            <a:avLst/>
          </a:prstGeom>
        </p:spPr>
      </p:pic>
      <p:grpSp>
        <p:nvGrpSpPr>
          <p:cNvPr id="11" name="Group 10">
            <a:extLst>
              <a:ext uri="{FF2B5EF4-FFF2-40B4-BE49-F238E27FC236}">
                <a16:creationId xmlns:a16="http://schemas.microsoft.com/office/drawing/2014/main" id="{AED5086A-8AEE-4F9D-9396-EAB2331EF5D6}"/>
              </a:ext>
            </a:extLst>
          </p:cNvPr>
          <p:cNvGrpSpPr/>
          <p:nvPr/>
        </p:nvGrpSpPr>
        <p:grpSpPr>
          <a:xfrm>
            <a:off x="355939" y="228600"/>
            <a:ext cx="6959261" cy="1524000"/>
            <a:chOff x="355939" y="228600"/>
            <a:chExt cx="6959261" cy="1524000"/>
          </a:xfrm>
        </p:grpSpPr>
        <p:pic>
          <p:nvPicPr>
            <p:cNvPr id="12" name="Picture 11" descr="Circle&#10;&#10;Description automatically generated with low confidence">
              <a:extLst>
                <a:ext uri="{FF2B5EF4-FFF2-40B4-BE49-F238E27FC236}">
                  <a16:creationId xmlns:a16="http://schemas.microsoft.com/office/drawing/2014/main" id="{FCB5CD22-7456-423A-A06D-72317C0C016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5939" y="228600"/>
              <a:ext cx="1440598" cy="1440598"/>
            </a:xfrm>
            <a:prstGeom prst="rect">
              <a:avLst/>
            </a:prstGeom>
          </p:spPr>
        </p:pic>
        <p:sp>
          <p:nvSpPr>
            <p:cNvPr id="13" name="TextBox 12">
              <a:extLst>
                <a:ext uri="{FF2B5EF4-FFF2-40B4-BE49-F238E27FC236}">
                  <a16:creationId xmlns:a16="http://schemas.microsoft.com/office/drawing/2014/main" id="{36904915-091A-467B-991E-5797EB3460EE}"/>
                </a:ext>
              </a:extLst>
            </p:cNvPr>
            <p:cNvSpPr txBox="1"/>
            <p:nvPr/>
          </p:nvSpPr>
          <p:spPr>
            <a:xfrm>
              <a:off x="914400" y="644604"/>
              <a:ext cx="6400800" cy="1107996"/>
            </a:xfrm>
            <a:prstGeom prst="rect">
              <a:avLst/>
            </a:prstGeom>
            <a:noFill/>
          </p:spPr>
          <p:txBody>
            <a:bodyPr wrap="square" rtlCol="0">
              <a:spAutoFit/>
            </a:bodyPr>
            <a:lstStyle/>
            <a:p>
              <a:r>
                <a:rPr lang="en-US" sz="6600" b="1">
                  <a:solidFill>
                    <a:schemeClr val="accent1">
                      <a:lumMod val="50000"/>
                    </a:schemeClr>
                  </a:solidFill>
                  <a:latin typeface="Old Computer Manual Monospaced" panose="02000609000000000000" pitchFamily="49" charset="0"/>
                </a:rPr>
                <a:t>I</a:t>
              </a:r>
              <a:r>
                <a:rPr lang="en-US" sz="4800" b="1">
                  <a:solidFill>
                    <a:schemeClr val="accent1">
                      <a:lumMod val="50000"/>
                    </a:schemeClr>
                  </a:solidFill>
                  <a:latin typeface="Old Computer Manual Monospaced" panose="02000609000000000000" pitchFamily="49" charset="0"/>
                </a:rPr>
                <a:t>NCAPACITATION</a:t>
              </a:r>
            </a:p>
          </p:txBody>
        </p:sp>
      </p:grpSp>
      <p:sp>
        <p:nvSpPr>
          <p:cNvPr id="14" name="TextBox 13">
            <a:extLst>
              <a:ext uri="{FF2B5EF4-FFF2-40B4-BE49-F238E27FC236}">
                <a16:creationId xmlns:a16="http://schemas.microsoft.com/office/drawing/2014/main" id="{E36F4BCD-3DFB-4474-9C01-20635D33C6E1}"/>
              </a:ext>
            </a:extLst>
          </p:cNvPr>
          <p:cNvSpPr txBox="1"/>
          <p:nvPr/>
        </p:nvSpPr>
        <p:spPr>
          <a:xfrm>
            <a:off x="1447800" y="2590800"/>
            <a:ext cx="4953001" cy="3416320"/>
          </a:xfrm>
          <a:prstGeom prst="rect">
            <a:avLst/>
          </a:prstGeom>
          <a:noFill/>
        </p:spPr>
        <p:txBody>
          <a:bodyPr wrap="square" rtlCol="0">
            <a:spAutoFit/>
          </a:bodyPr>
          <a:lstStyle/>
          <a:p>
            <a:r>
              <a:rPr lang="en-US" sz="3600" b="1">
                <a:solidFill>
                  <a:schemeClr val="tx2">
                    <a:lumMod val="50000"/>
                  </a:schemeClr>
                </a:solidFill>
                <a:latin typeface="Old Computer Manual Monospaced" panose="02000609000000000000" pitchFamily="49" charset="0"/>
                <a:cs typeface="Calibri" panose="020F0502020204030204" pitchFamily="34" charset="0"/>
              </a:rPr>
              <a:t>LIVING PROBATE:</a:t>
            </a:r>
          </a:p>
          <a:p>
            <a:pPr marL="457200" indent="-457200">
              <a:spcBef>
                <a:spcPts val="600"/>
              </a:spcBef>
              <a:buFont typeface="Arial" panose="020B0604020202020204" pitchFamily="34" charset="0"/>
              <a:buChar char="•"/>
            </a:pPr>
            <a:r>
              <a:rPr lang="en-US" sz="3200" b="1">
                <a:solidFill>
                  <a:schemeClr val="tx2">
                    <a:lumMod val="50000"/>
                  </a:schemeClr>
                </a:solidFill>
                <a:latin typeface="Old Computer Manual Monospaced" panose="02000609000000000000" pitchFamily="49" charset="0"/>
                <a:cs typeface="Calibri" panose="020F0502020204030204" pitchFamily="34" charset="0"/>
              </a:rPr>
              <a:t>Guardianship Proceedings</a:t>
            </a:r>
          </a:p>
          <a:p>
            <a:pPr marL="457200" indent="-457200">
              <a:spcBef>
                <a:spcPts val="600"/>
              </a:spcBef>
              <a:buFont typeface="Arial" panose="020B0604020202020204" pitchFamily="34" charset="0"/>
              <a:buChar char="•"/>
            </a:pPr>
            <a:r>
              <a:rPr lang="en-US" sz="3200" b="1">
                <a:solidFill>
                  <a:schemeClr val="tx2">
                    <a:lumMod val="50000"/>
                  </a:schemeClr>
                </a:solidFill>
                <a:latin typeface="Old Computer Manual Monospaced" panose="02000609000000000000" pitchFamily="49" charset="0"/>
                <a:cs typeface="Calibri" panose="020F0502020204030204" pitchFamily="34" charset="0"/>
              </a:rPr>
              <a:t>Time Consuming</a:t>
            </a:r>
          </a:p>
          <a:p>
            <a:pPr marL="457200" indent="-457200">
              <a:spcBef>
                <a:spcPts val="600"/>
              </a:spcBef>
              <a:buFont typeface="Arial" panose="020B0604020202020204" pitchFamily="34" charset="0"/>
              <a:buChar char="•"/>
            </a:pPr>
            <a:r>
              <a:rPr lang="en-US" sz="3200" b="1">
                <a:solidFill>
                  <a:schemeClr val="tx2">
                    <a:lumMod val="50000"/>
                  </a:schemeClr>
                </a:solidFill>
                <a:latin typeface="Old Computer Manual Monospaced" panose="02000609000000000000" pitchFamily="49" charset="0"/>
                <a:cs typeface="Calibri" panose="020F0502020204030204" pitchFamily="34" charset="0"/>
              </a:rPr>
              <a:t>Expensive</a:t>
            </a:r>
          </a:p>
          <a:p>
            <a:pPr marL="457200" indent="-457200">
              <a:spcBef>
                <a:spcPts val="600"/>
              </a:spcBef>
              <a:buFont typeface="Arial" panose="020B0604020202020204" pitchFamily="34" charset="0"/>
              <a:buChar char="•"/>
            </a:pPr>
            <a:r>
              <a:rPr lang="en-US" sz="3200" b="1">
                <a:solidFill>
                  <a:schemeClr val="tx2">
                    <a:lumMod val="50000"/>
                  </a:schemeClr>
                </a:solidFill>
                <a:latin typeface="Old Computer Manual Monospaced" panose="02000609000000000000" pitchFamily="49" charset="0"/>
                <a:cs typeface="Calibri" panose="020F0502020204030204" pitchFamily="34" charset="0"/>
              </a:rPr>
              <a:t>Embarrassing</a:t>
            </a:r>
          </a:p>
        </p:txBody>
      </p:sp>
      <p:pic>
        <p:nvPicPr>
          <p:cNvPr id="10" name="Picture 9" descr="A screenshot of a cell phone&#10;&#10;Description automatically generated">
            <a:extLst>
              <a:ext uri="{FF2B5EF4-FFF2-40B4-BE49-F238E27FC236}">
                <a16:creationId xmlns:a16="http://schemas.microsoft.com/office/drawing/2014/main" id="{1508A262-8A3D-43E8-BE0E-0A3BEFD049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315" y="6433994"/>
            <a:ext cx="1873146" cy="347806"/>
          </a:xfrm>
          <a:prstGeom prst="rect">
            <a:avLst/>
          </a:prstGeom>
        </p:spPr>
      </p:pic>
    </p:spTree>
    <p:extLst>
      <p:ext uri="{BB962C8B-B14F-4D97-AF65-F5344CB8AC3E}">
        <p14:creationId xmlns:p14="http://schemas.microsoft.com/office/powerpoint/2010/main" val="40846868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large clock mounted to the side&#10;&#10;Description automatically generated">
            <a:extLst>
              <a:ext uri="{FF2B5EF4-FFF2-40B4-BE49-F238E27FC236}">
                <a16:creationId xmlns:a16="http://schemas.microsoft.com/office/drawing/2014/main" id="{81C39E7D-8C96-4218-869B-60C656FD15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32"/>
          <a:stretch/>
        </p:blipFill>
        <p:spPr>
          <a:xfrm>
            <a:off x="0" y="10"/>
            <a:ext cx="12192000" cy="6857990"/>
          </a:xfrm>
          <a:prstGeom prst="rect">
            <a:avLst/>
          </a:prstGeom>
        </p:spPr>
      </p:pic>
      <p:sp>
        <p:nvSpPr>
          <p:cNvPr id="2" name="Slide Number Placeholder 1">
            <a:extLst>
              <a:ext uri="{FF2B5EF4-FFF2-40B4-BE49-F238E27FC236}">
                <a16:creationId xmlns:a16="http://schemas.microsoft.com/office/drawing/2014/main" id="{35AF8B00-C340-4DFB-AB88-38C6329BFAAA}"/>
              </a:ext>
            </a:extLst>
          </p:cNvPr>
          <p:cNvSpPr>
            <a:spLocks noGrp="1"/>
          </p:cNvSpPr>
          <p:nvPr>
            <p:ph type="sldNum" sz="quarter" idx="12"/>
          </p:nvPr>
        </p:nvSpPr>
        <p:spPr>
          <a:xfrm>
            <a:off x="7981950" y="6356351"/>
            <a:ext cx="2057400" cy="365125"/>
          </a:xfrm>
        </p:spPr>
        <p:txBody>
          <a:bodyPr>
            <a:normAutofit/>
          </a:bodyPr>
          <a:lstStyle/>
          <a:p>
            <a:pPr>
              <a:spcAft>
                <a:spcPts val="600"/>
              </a:spcAft>
            </a:pPr>
            <a:fld id="{6F3FFF4E-40C1-451C-A10B-67E46F24A765}" type="slidenum">
              <a:rPr lang="en-US">
                <a:solidFill>
                  <a:srgbClr val="FFFFFF"/>
                </a:solidFill>
              </a:rPr>
              <a:pPr>
                <a:spcAft>
                  <a:spcPts val="600"/>
                </a:spcAft>
              </a:pPr>
              <a:t>19</a:t>
            </a:fld>
            <a:endParaRPr lang="en-US">
              <a:solidFill>
                <a:srgbClr val="FFFFFF"/>
              </a:solidFill>
            </a:endParaRPr>
          </a:p>
        </p:txBody>
      </p:sp>
      <p:pic>
        <p:nvPicPr>
          <p:cNvPr id="18" name="Picture 17">
            <a:extLst>
              <a:ext uri="{FF2B5EF4-FFF2-40B4-BE49-F238E27FC236}">
                <a16:creationId xmlns:a16="http://schemas.microsoft.com/office/drawing/2014/main" id="{33FED7E4-B4C7-401A-A867-79E7A94DD8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3750860" y="533390"/>
            <a:ext cx="1887940" cy="12649200"/>
          </a:xfrm>
          <a:prstGeom prst="rect">
            <a:avLst/>
          </a:prstGeom>
        </p:spPr>
      </p:pic>
      <p:pic>
        <p:nvPicPr>
          <p:cNvPr id="20" name="Picture 19">
            <a:extLst>
              <a:ext uri="{FF2B5EF4-FFF2-40B4-BE49-F238E27FC236}">
                <a16:creationId xmlns:a16="http://schemas.microsoft.com/office/drawing/2014/main" id="{41B7367C-1F87-44FB-9BF7-F58EE31C72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51112" y="5977759"/>
            <a:ext cx="1487433" cy="1487433"/>
          </a:xfrm>
          <a:prstGeom prst="rect">
            <a:avLst/>
          </a:prstGeom>
        </p:spPr>
      </p:pic>
      <p:pic>
        <p:nvPicPr>
          <p:cNvPr id="23" name="Picture 22" descr="A screenshot of a cell phone&#10;&#10;Description automatically generated">
            <a:extLst>
              <a:ext uri="{FF2B5EF4-FFF2-40B4-BE49-F238E27FC236}">
                <a16:creationId xmlns:a16="http://schemas.microsoft.com/office/drawing/2014/main" id="{9C3581DA-4907-4754-B5F7-11D3F836DC3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06000" y="136524"/>
            <a:ext cx="1887942" cy="350554"/>
          </a:xfrm>
          <a:prstGeom prst="rect">
            <a:avLst/>
          </a:prstGeom>
        </p:spPr>
      </p:pic>
      <p:sp>
        <p:nvSpPr>
          <p:cNvPr id="26" name="TextBox 25">
            <a:extLst>
              <a:ext uri="{FF2B5EF4-FFF2-40B4-BE49-F238E27FC236}">
                <a16:creationId xmlns:a16="http://schemas.microsoft.com/office/drawing/2014/main" id="{8FA2B0BB-42E2-4F62-BFDF-4E2403E2A354}"/>
              </a:ext>
            </a:extLst>
          </p:cNvPr>
          <p:cNvSpPr txBox="1"/>
          <p:nvPr/>
        </p:nvSpPr>
        <p:spPr>
          <a:xfrm>
            <a:off x="152400" y="5334000"/>
            <a:ext cx="4123556" cy="1200329"/>
          </a:xfrm>
          <a:prstGeom prst="rect">
            <a:avLst/>
          </a:prstGeom>
          <a:noFill/>
        </p:spPr>
        <p:txBody>
          <a:bodyPr wrap="square" rtlCol="0">
            <a:spAutoFit/>
          </a:bodyPr>
          <a:lstStyle/>
          <a:p>
            <a:r>
              <a:rPr lang="en-US" sz="2400" b="1">
                <a:solidFill>
                  <a:schemeClr val="tx1">
                    <a:lumMod val="50000"/>
                  </a:schemeClr>
                </a:solidFill>
                <a:latin typeface="+mj-lt"/>
              </a:rPr>
              <a:t>Finding the right solution for potential problems</a:t>
            </a:r>
          </a:p>
        </p:txBody>
      </p:sp>
      <p:sp>
        <p:nvSpPr>
          <p:cNvPr id="13" name="TextBox 12">
            <a:extLst>
              <a:ext uri="{FF2B5EF4-FFF2-40B4-BE49-F238E27FC236}">
                <a16:creationId xmlns:a16="http://schemas.microsoft.com/office/drawing/2014/main" id="{80A68FC3-74FD-4461-AC2C-719F49DB5FE8}"/>
              </a:ext>
            </a:extLst>
          </p:cNvPr>
          <p:cNvSpPr txBox="1"/>
          <p:nvPr/>
        </p:nvSpPr>
        <p:spPr>
          <a:xfrm>
            <a:off x="6902915" y="5244147"/>
            <a:ext cx="2438400" cy="1477328"/>
          </a:xfrm>
          <a:prstGeom prst="rect">
            <a:avLst/>
          </a:prstGeom>
          <a:noFill/>
        </p:spPr>
        <p:txBody>
          <a:bodyPr wrap="square" rtlCol="0">
            <a:spAutoFit/>
          </a:bodyPr>
          <a:lstStyle/>
          <a:p>
            <a:pPr algn="just"/>
            <a:r>
              <a:rPr lang="en-US" altLang="en-US" sz="900">
                <a:solidFill>
                  <a:schemeClr val="accent1">
                    <a:lumMod val="50000"/>
                  </a:schemeClr>
                </a:solidFill>
                <a:latin typeface="Calibri" panose="020F0502020204030204" pitchFamily="34" charset="0"/>
                <a:cs typeface="Calibri" panose="020F0502020204030204" pitchFamily="34" charset="0"/>
              </a:rPr>
              <a:t>Disclosure: Information is provided for educational purposes only and is not intended as tax, legal, or financial advice, and should not be relied on as such. You are encouraged to seek tax, legal, or financial advice from appropriate professional(s), including an independent professional advisor and an attorney. Estate planning legal documents must be drafted by an appropriately licensed attorney.</a:t>
            </a:r>
            <a:r>
              <a:rPr lang="en-US" altLang="en-US" sz="900">
                <a:solidFill>
                  <a:schemeClr val="bg1"/>
                </a:solidFill>
                <a:latin typeface="Calibri" panose="020F0502020204030204" pitchFamily="34" charset="0"/>
                <a:cs typeface="Calibri" panose="020F0502020204030204" pitchFamily="34" charset="0"/>
              </a:rPr>
              <a:t>.</a:t>
            </a:r>
          </a:p>
        </p:txBody>
      </p:sp>
      <p:cxnSp>
        <p:nvCxnSpPr>
          <p:cNvPr id="4" name="Straight Connector 3">
            <a:extLst>
              <a:ext uri="{FF2B5EF4-FFF2-40B4-BE49-F238E27FC236}">
                <a16:creationId xmlns:a16="http://schemas.microsoft.com/office/drawing/2014/main" id="{65249E41-F89B-4FFD-88FC-774BEA3E605C}"/>
              </a:ext>
            </a:extLst>
          </p:cNvPr>
          <p:cNvCxnSpPr/>
          <p:nvPr/>
        </p:nvCxnSpPr>
        <p:spPr>
          <a:xfrm>
            <a:off x="228600" y="5244147"/>
            <a:ext cx="3352800" cy="0"/>
          </a:xfrm>
          <a:prstGeom prst="line">
            <a:avLst/>
          </a:prstGeom>
          <a:ln w="28575">
            <a:solidFill>
              <a:srgbClr val="00405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8917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4000" accel="24000" decel="24000" autoRev="1" fill="remove" nodeType="afterEffect">
                                  <p:stCondLst>
                                    <p:cond delay="0"/>
                                  </p:stCondLst>
                                  <p:childTnLst>
                                    <p:animRot by="5400000">
                                      <p:cBhvr>
                                        <p:cTn id="6" dur="4000" fill="hold"/>
                                        <p:tgtEl>
                                          <p:spTgt spid="18"/>
                                        </p:tgtEl>
                                        <p:attrNameLst>
                                          <p:attrName>r</p:attrName>
                                        </p:attrNameLst>
                                      </p:cBhvr>
                                    </p:animRot>
                                  </p:childTnLst>
                                </p:cTn>
                              </p:par>
                            </p:childTnLst>
                          </p:cTn>
                        </p:par>
                        <p:par>
                          <p:cTn id="7" fill="hold">
                            <p:stCondLst>
                              <p:cond delay="32000"/>
                            </p:stCondLst>
                            <p:childTnLst>
                              <p:par>
                                <p:cTn id="8" presetID="8" presetClass="emph" presetSubtype="0" repeatCount="3000" accel="24000" decel="24000" autoRev="1" fill="hold" nodeType="afterEffect">
                                  <p:stCondLst>
                                    <p:cond delay="2000"/>
                                  </p:stCondLst>
                                  <p:childTnLst>
                                    <p:animRot by="-5400000">
                                      <p:cBhvr>
                                        <p:cTn id="9" dur="4250" fill="hold"/>
                                        <p:tgtEl>
                                          <p:spTgt spid="18"/>
                                        </p:tgtEl>
                                        <p:attrNameLst>
                                          <p:attrName>r</p:attrName>
                                        </p:attrNameLst>
                                      </p:cBhvr>
                                    </p:animRot>
                                  </p:childTnLst>
                                </p:cTn>
                              </p:par>
                            </p:childTnLst>
                          </p:cTn>
                        </p:par>
                        <p:par>
                          <p:cTn id="10" fill="hold">
                            <p:stCondLst>
                              <p:cond delay="59500"/>
                            </p:stCondLst>
                            <p:childTnLst>
                              <p:par>
                                <p:cTn id="11" presetID="8" presetClass="emph" presetSubtype="0" repeatCount="3000" accel="25000" decel="25000" autoRev="1" fill="hold" nodeType="afterEffect">
                                  <p:stCondLst>
                                    <p:cond delay="2000"/>
                                  </p:stCondLst>
                                  <p:childTnLst>
                                    <p:animRot by="5400000">
                                      <p:cBhvr>
                                        <p:cTn id="12" dur="6000" fill="hold"/>
                                        <p:tgtEl>
                                          <p:spTgt spid="18"/>
                                        </p:tgtEl>
                                        <p:attrNameLst>
                                          <p:attrName>r</p:attrName>
                                        </p:attrNameLst>
                                      </p:cBhvr>
                                    </p:animRot>
                                  </p:childTnLst>
                                </p:cTn>
                              </p:par>
                            </p:childTnLst>
                          </p:cTn>
                        </p:par>
                        <p:par>
                          <p:cTn id="13" fill="hold">
                            <p:stCondLst>
                              <p:cond delay="97500"/>
                            </p:stCondLst>
                            <p:childTnLst>
                              <p:par>
                                <p:cTn id="14" presetID="8" presetClass="emph" presetSubtype="0" repeatCount="indefinite" accel="16000" decel="16000" autoRev="1" fill="hold" nodeType="afterEffect">
                                  <p:stCondLst>
                                    <p:cond delay="0"/>
                                  </p:stCondLst>
                                  <p:endCondLst>
                                    <p:cond evt="onNext" delay="0">
                                      <p:tgtEl>
                                        <p:sldTgt/>
                                      </p:tgtEl>
                                    </p:cond>
                                  </p:endCondLst>
                                  <p:childTnLst>
                                    <p:animRot by="-10800000">
                                      <p:cBhvr>
                                        <p:cTn id="15" dur="4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P 101 Slide - Goal">
            <a:hlinkClick r:id="" action="ppaction://media"/>
            <a:extLst>
              <a:ext uri="{FF2B5EF4-FFF2-40B4-BE49-F238E27FC236}">
                <a16:creationId xmlns:a16="http://schemas.microsoft.com/office/drawing/2014/main" id="{6A56F7D6-B70D-4B41-81D4-FF1AB9A4B70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2677"/>
            <a:ext cx="12191999" cy="6852646"/>
          </a:xfrm>
          <a:prstGeom prst="rect">
            <a:avLst/>
          </a:prstGeom>
        </p:spPr>
      </p:pic>
    </p:spTree>
    <p:extLst>
      <p:ext uri="{BB962C8B-B14F-4D97-AF65-F5344CB8AC3E}">
        <p14:creationId xmlns:p14="http://schemas.microsoft.com/office/powerpoint/2010/main" val="636996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table&#10;&#10;Description automatically generated">
            <a:extLst>
              <a:ext uri="{FF2B5EF4-FFF2-40B4-BE49-F238E27FC236}">
                <a16:creationId xmlns:a16="http://schemas.microsoft.com/office/drawing/2014/main" id="{7391B443-41F1-4F1B-BC1D-9803EB465CE2}"/>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200400" y="15921"/>
            <a:ext cx="8985811" cy="6857990"/>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F8A20220-DF99-45FA-AACE-CB0BA3EF64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57400" y="6311525"/>
            <a:ext cx="2330795" cy="432782"/>
          </a:xfrm>
          <a:prstGeom prst="rect">
            <a:avLst/>
          </a:prstGeom>
        </p:spPr>
      </p:pic>
      <p:sp>
        <p:nvSpPr>
          <p:cNvPr id="6" name="TextBox 5">
            <a:extLst>
              <a:ext uri="{FF2B5EF4-FFF2-40B4-BE49-F238E27FC236}">
                <a16:creationId xmlns:a16="http://schemas.microsoft.com/office/drawing/2014/main" id="{5AA49D07-8C9B-4AB6-BD57-320CA22438FF}"/>
              </a:ext>
            </a:extLst>
          </p:cNvPr>
          <p:cNvSpPr txBox="1"/>
          <p:nvPr/>
        </p:nvSpPr>
        <p:spPr>
          <a:xfrm>
            <a:off x="888420" y="1969929"/>
            <a:ext cx="4038601" cy="2790059"/>
          </a:xfrm>
          <a:prstGeom prst="rect">
            <a:avLst/>
          </a:prstGeom>
          <a:noFill/>
        </p:spPr>
        <p:txBody>
          <a:bodyPr wrap="square" rtlCol="0">
            <a:spAutoFit/>
          </a:bodyPr>
          <a:lstStyle/>
          <a:p>
            <a:pPr algn="ctr">
              <a:lnSpc>
                <a:spcPts val="5300"/>
              </a:lnSpc>
            </a:pPr>
            <a:r>
              <a:rPr lang="en-US" sz="4400" b="1">
                <a:solidFill>
                  <a:srgbClr val="064057"/>
                </a:solidFill>
                <a:latin typeface="Calibri" panose="020F0502020204030204" pitchFamily="34" charset="0"/>
                <a:cs typeface="Calibri" panose="020F0502020204030204" pitchFamily="34" charset="0"/>
              </a:rPr>
              <a:t>CHOICES FOR</a:t>
            </a:r>
          </a:p>
          <a:p>
            <a:pPr algn="ctr">
              <a:lnSpc>
                <a:spcPts val="5300"/>
              </a:lnSpc>
            </a:pPr>
            <a:r>
              <a:rPr lang="en-US" sz="4400" b="1">
                <a:solidFill>
                  <a:srgbClr val="064057"/>
                </a:solidFill>
                <a:latin typeface="Calibri" panose="020F0502020204030204" pitchFamily="34" charset="0"/>
                <a:cs typeface="Calibri" panose="020F0502020204030204" pitchFamily="34" charset="0"/>
              </a:rPr>
              <a:t>SUCCESSFULLY</a:t>
            </a:r>
          </a:p>
          <a:p>
            <a:pPr algn="ctr">
              <a:lnSpc>
                <a:spcPts val="5300"/>
              </a:lnSpc>
            </a:pPr>
            <a:r>
              <a:rPr lang="en-US" sz="4400" b="1">
                <a:solidFill>
                  <a:srgbClr val="064057"/>
                </a:solidFill>
                <a:latin typeface="Calibri" panose="020F0502020204030204" pitchFamily="34" charset="0"/>
                <a:cs typeface="Calibri" panose="020F0502020204030204" pitchFamily="34" charset="0"/>
              </a:rPr>
              <a:t>TRANSFERRING YOUR ASSETS</a:t>
            </a:r>
          </a:p>
        </p:txBody>
      </p:sp>
      <p:sp>
        <p:nvSpPr>
          <p:cNvPr id="21" name="TextBox 20">
            <a:extLst>
              <a:ext uri="{FF2B5EF4-FFF2-40B4-BE49-F238E27FC236}">
                <a16:creationId xmlns:a16="http://schemas.microsoft.com/office/drawing/2014/main" id="{A04CC297-C0F1-433B-8FEA-DEA38C286C94}"/>
              </a:ext>
            </a:extLst>
          </p:cNvPr>
          <p:cNvSpPr txBox="1"/>
          <p:nvPr/>
        </p:nvSpPr>
        <p:spPr>
          <a:xfrm>
            <a:off x="5498558" y="609600"/>
            <a:ext cx="2133600" cy="938719"/>
          </a:xfrm>
          <a:prstGeom prst="rect">
            <a:avLst/>
          </a:prstGeom>
          <a:noFill/>
        </p:spPr>
        <p:txBody>
          <a:bodyPr wrap="square" rtlCol="0">
            <a:spAutoFit/>
          </a:bodyPr>
          <a:lstStyle/>
          <a:p>
            <a:r>
              <a:rPr lang="en-US" sz="5500" b="1">
                <a:solidFill>
                  <a:schemeClr val="bg1"/>
                </a:solidFill>
                <a:latin typeface="Calibri" panose="020F0502020204030204" pitchFamily="34" charset="0"/>
                <a:cs typeface="Calibri" panose="020F0502020204030204" pitchFamily="34" charset="0"/>
              </a:rPr>
              <a:t>WILL</a:t>
            </a:r>
          </a:p>
        </p:txBody>
      </p:sp>
      <p:sp>
        <p:nvSpPr>
          <p:cNvPr id="27" name="TextBox 26">
            <a:extLst>
              <a:ext uri="{FF2B5EF4-FFF2-40B4-BE49-F238E27FC236}">
                <a16:creationId xmlns:a16="http://schemas.microsoft.com/office/drawing/2014/main" id="{75973A30-CDF7-4A05-B349-9F6B76227C96}"/>
              </a:ext>
            </a:extLst>
          </p:cNvPr>
          <p:cNvSpPr txBox="1"/>
          <p:nvPr/>
        </p:nvSpPr>
        <p:spPr>
          <a:xfrm>
            <a:off x="5498558" y="2895598"/>
            <a:ext cx="4576909" cy="938719"/>
          </a:xfrm>
          <a:prstGeom prst="rect">
            <a:avLst/>
          </a:prstGeom>
          <a:noFill/>
        </p:spPr>
        <p:txBody>
          <a:bodyPr wrap="square" rtlCol="0">
            <a:spAutoFit/>
          </a:bodyPr>
          <a:lstStyle/>
          <a:p>
            <a:r>
              <a:rPr lang="en-US" sz="5500" b="1">
                <a:solidFill>
                  <a:schemeClr val="bg1"/>
                </a:solidFill>
                <a:latin typeface="Calibri" panose="020F0502020204030204" pitchFamily="34" charset="0"/>
                <a:cs typeface="Calibri" panose="020F0502020204030204" pitchFamily="34" charset="0"/>
              </a:rPr>
              <a:t>LIVING  TRUST</a:t>
            </a:r>
          </a:p>
        </p:txBody>
      </p:sp>
      <p:sp>
        <p:nvSpPr>
          <p:cNvPr id="28" name="TextBox 27">
            <a:extLst>
              <a:ext uri="{FF2B5EF4-FFF2-40B4-BE49-F238E27FC236}">
                <a16:creationId xmlns:a16="http://schemas.microsoft.com/office/drawing/2014/main" id="{EF8B8741-E070-479D-9F03-952485B8C2F6}"/>
              </a:ext>
            </a:extLst>
          </p:cNvPr>
          <p:cNvSpPr txBox="1"/>
          <p:nvPr/>
        </p:nvSpPr>
        <p:spPr>
          <a:xfrm>
            <a:off x="5498558" y="5047639"/>
            <a:ext cx="4661442" cy="1480277"/>
          </a:xfrm>
          <a:prstGeom prst="rect">
            <a:avLst/>
          </a:prstGeom>
          <a:noFill/>
        </p:spPr>
        <p:txBody>
          <a:bodyPr wrap="square" rtlCol="0">
            <a:spAutoFit/>
          </a:bodyPr>
          <a:lstStyle/>
          <a:p>
            <a:pPr>
              <a:lnSpc>
                <a:spcPts val="5400"/>
              </a:lnSpc>
            </a:pPr>
            <a:r>
              <a:rPr lang="en-US" sz="5200" b="1">
                <a:solidFill>
                  <a:schemeClr val="bg1"/>
                </a:solidFill>
                <a:latin typeface="Calibri" panose="020F0502020204030204" pitchFamily="34" charset="0"/>
                <a:cs typeface="Calibri" panose="020F0502020204030204" pitchFamily="34" charset="0"/>
              </a:rPr>
              <a:t>BENEFICIARY</a:t>
            </a:r>
          </a:p>
          <a:p>
            <a:pPr>
              <a:lnSpc>
                <a:spcPts val="5400"/>
              </a:lnSpc>
            </a:pPr>
            <a:r>
              <a:rPr lang="en-US" sz="5200" b="1">
                <a:solidFill>
                  <a:schemeClr val="bg1"/>
                </a:solidFill>
                <a:latin typeface="Calibri" panose="020F0502020204030204" pitchFamily="34" charset="0"/>
                <a:cs typeface="Calibri" panose="020F0502020204030204" pitchFamily="34" charset="0"/>
              </a:rPr>
              <a:t>DESIGNATIONS</a:t>
            </a:r>
          </a:p>
        </p:txBody>
      </p:sp>
      <p:grpSp>
        <p:nvGrpSpPr>
          <p:cNvPr id="7" name="Group 6">
            <a:extLst>
              <a:ext uri="{FF2B5EF4-FFF2-40B4-BE49-F238E27FC236}">
                <a16:creationId xmlns:a16="http://schemas.microsoft.com/office/drawing/2014/main" id="{31AF6878-E1C9-4F7D-A08B-D9798F27236B}"/>
              </a:ext>
            </a:extLst>
          </p:cNvPr>
          <p:cNvGrpSpPr/>
          <p:nvPr/>
        </p:nvGrpSpPr>
        <p:grpSpPr>
          <a:xfrm>
            <a:off x="-4188" y="15921"/>
            <a:ext cx="871753" cy="6858000"/>
            <a:chOff x="-9762" y="109182"/>
            <a:chExt cx="871753" cy="6858000"/>
          </a:xfrm>
        </p:grpSpPr>
        <p:sp>
          <p:nvSpPr>
            <p:cNvPr id="2" name="Rectangle 1">
              <a:extLst>
                <a:ext uri="{FF2B5EF4-FFF2-40B4-BE49-F238E27FC236}">
                  <a16:creationId xmlns:a16="http://schemas.microsoft.com/office/drawing/2014/main" id="{FC7E854D-6C78-4E79-995F-1035E1A55246}"/>
                </a:ext>
              </a:extLst>
            </p:cNvPr>
            <p:cNvSpPr/>
            <p:nvPr/>
          </p:nvSpPr>
          <p:spPr>
            <a:xfrm>
              <a:off x="-9762" y="109182"/>
              <a:ext cx="829927" cy="6858000"/>
            </a:xfrm>
            <a:prstGeom prst="rect">
              <a:avLst/>
            </a:prstGeom>
            <a:solidFill>
              <a:srgbClr val="4B50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97BE87DE-841A-41F6-BEFF-F5FE06C3D292}"/>
                </a:ext>
              </a:extLst>
            </p:cNvPr>
            <p:cNvSpPr txBox="1"/>
            <p:nvPr/>
          </p:nvSpPr>
          <p:spPr>
            <a:xfrm rot="16200000">
              <a:off x="-2807396" y="3168181"/>
              <a:ext cx="6477000" cy="861774"/>
            </a:xfrm>
            <a:prstGeom prst="rect">
              <a:avLst/>
            </a:prstGeom>
            <a:noFill/>
            <a:ln>
              <a:noFill/>
            </a:ln>
          </p:spPr>
          <p:txBody>
            <a:bodyPr wrap="square" rtlCol="0">
              <a:spAutoFit/>
            </a:bodyPr>
            <a:lstStyle/>
            <a:p>
              <a:pPr algn="ctr">
                <a:lnSpc>
                  <a:spcPts val="6000"/>
                </a:lnSpc>
              </a:pPr>
              <a:r>
                <a:rPr lang="en-US" sz="5000" b="1">
                  <a:solidFill>
                    <a:schemeClr val="bg1"/>
                  </a:solidFill>
                  <a:latin typeface="Calibri" panose="020F0502020204030204" pitchFamily="34" charset="0"/>
                  <a:cs typeface="Calibri" panose="020F0502020204030204" pitchFamily="34" charset="0"/>
                </a:rPr>
                <a:t>TRANSFERRING ASSETS </a:t>
              </a:r>
            </a:p>
          </p:txBody>
        </p:sp>
      </p:grpSp>
    </p:spTree>
    <p:extLst>
      <p:ext uri="{BB962C8B-B14F-4D97-AF65-F5344CB8AC3E}">
        <p14:creationId xmlns:p14="http://schemas.microsoft.com/office/powerpoint/2010/main" val="13599319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large clock mounted to the side&#10;&#10;Description automatically generated">
            <a:extLst>
              <a:ext uri="{FF2B5EF4-FFF2-40B4-BE49-F238E27FC236}">
                <a16:creationId xmlns:a16="http://schemas.microsoft.com/office/drawing/2014/main" id="{085595F3-C61A-4775-A354-0E7C260776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18" r="4582"/>
          <a:stretch/>
        </p:blipFill>
        <p:spPr>
          <a:xfrm>
            <a:off x="0" y="10"/>
            <a:ext cx="12192000" cy="6857990"/>
          </a:xfrm>
          <a:prstGeom prst="rect">
            <a:avLst/>
          </a:prstGeom>
          <a:solidFill>
            <a:srgbClr val="064057"/>
          </a:solidFill>
        </p:spPr>
      </p:pic>
      <p:sp>
        <p:nvSpPr>
          <p:cNvPr id="2" name="Slide Number Placeholder 1">
            <a:extLst>
              <a:ext uri="{FF2B5EF4-FFF2-40B4-BE49-F238E27FC236}">
                <a16:creationId xmlns:a16="http://schemas.microsoft.com/office/drawing/2014/main" id="{2E9F20C8-829A-4C90-8C54-DBB9CC1DEDE5}"/>
              </a:ext>
            </a:extLst>
          </p:cNvPr>
          <p:cNvSpPr>
            <a:spLocks noGrp="1"/>
          </p:cNvSpPr>
          <p:nvPr>
            <p:ph type="sldNum" sz="quarter" idx="12"/>
          </p:nvPr>
        </p:nvSpPr>
        <p:spPr>
          <a:xfrm>
            <a:off x="7981950" y="6356351"/>
            <a:ext cx="2057400" cy="365125"/>
          </a:xfrm>
        </p:spPr>
        <p:txBody>
          <a:bodyPr>
            <a:normAutofit/>
          </a:bodyPr>
          <a:lstStyle/>
          <a:p>
            <a:pPr>
              <a:spcAft>
                <a:spcPts val="600"/>
              </a:spcAft>
            </a:pPr>
            <a:fld id="{6F3FFF4E-40C1-451C-A10B-67E46F24A765}" type="slidenum">
              <a:rPr lang="en-US" smtClean="0">
                <a:solidFill>
                  <a:srgbClr val="FFFFFF"/>
                </a:solidFill>
              </a:rPr>
              <a:pPr>
                <a:spcAft>
                  <a:spcPts val="600"/>
                </a:spcAft>
              </a:pPr>
              <a:t>21</a:t>
            </a:fld>
            <a:endParaRPr lang="en-US">
              <a:solidFill>
                <a:srgbClr val="FFFFFF"/>
              </a:solidFill>
            </a:endParaRPr>
          </a:p>
        </p:txBody>
      </p:sp>
      <p:pic>
        <p:nvPicPr>
          <p:cNvPr id="4" name="Picture 3">
            <a:extLst>
              <a:ext uri="{FF2B5EF4-FFF2-40B4-BE49-F238E27FC236}">
                <a16:creationId xmlns:a16="http://schemas.microsoft.com/office/drawing/2014/main" id="{291DFE40-7450-4FA2-9930-F23A79F8FB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4483288" y="533390"/>
            <a:ext cx="1887940" cy="12649200"/>
          </a:xfrm>
          <a:prstGeom prst="rect">
            <a:avLst/>
          </a:prstGeom>
        </p:spPr>
      </p:pic>
      <p:pic>
        <p:nvPicPr>
          <p:cNvPr id="5" name="Picture 4">
            <a:extLst>
              <a:ext uri="{FF2B5EF4-FFF2-40B4-BE49-F238E27FC236}">
                <a16:creationId xmlns:a16="http://schemas.microsoft.com/office/drawing/2014/main" id="{C32FCACF-F89C-4767-9545-45AEBF6A38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83540" y="5977759"/>
            <a:ext cx="1487433" cy="1487433"/>
          </a:xfrm>
          <a:prstGeom prst="rect">
            <a:avLst/>
          </a:prstGeom>
        </p:spPr>
      </p:pic>
      <p:pic>
        <p:nvPicPr>
          <p:cNvPr id="9" name="Picture 8" descr="A screenshot of a cell phone&#10;&#10;Description automatically generated">
            <a:extLst>
              <a:ext uri="{FF2B5EF4-FFF2-40B4-BE49-F238E27FC236}">
                <a16:creationId xmlns:a16="http://schemas.microsoft.com/office/drawing/2014/main" id="{68F36F50-BA3A-4689-93F8-7FEEB5CBFEF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9344" y="6356351"/>
            <a:ext cx="1887942" cy="350554"/>
          </a:xfrm>
          <a:prstGeom prst="rect">
            <a:avLst/>
          </a:prstGeom>
        </p:spPr>
      </p:pic>
      <p:grpSp>
        <p:nvGrpSpPr>
          <p:cNvPr id="12" name="Group 11">
            <a:extLst>
              <a:ext uri="{FF2B5EF4-FFF2-40B4-BE49-F238E27FC236}">
                <a16:creationId xmlns:a16="http://schemas.microsoft.com/office/drawing/2014/main" id="{9A46B87C-7AFD-482D-A84B-439824EEA1CE}"/>
              </a:ext>
            </a:extLst>
          </p:cNvPr>
          <p:cNvGrpSpPr/>
          <p:nvPr/>
        </p:nvGrpSpPr>
        <p:grpSpPr>
          <a:xfrm>
            <a:off x="266989" y="4208589"/>
            <a:ext cx="4116172" cy="1880496"/>
            <a:chOff x="303429" y="4686099"/>
            <a:chExt cx="4116172" cy="1880496"/>
          </a:xfrm>
        </p:grpSpPr>
        <p:sp>
          <p:nvSpPr>
            <p:cNvPr id="13" name="TextBox 12">
              <a:extLst>
                <a:ext uri="{FF2B5EF4-FFF2-40B4-BE49-F238E27FC236}">
                  <a16:creationId xmlns:a16="http://schemas.microsoft.com/office/drawing/2014/main" id="{56E63B69-211B-4F19-B9FB-00FB9BF5BB28}"/>
                </a:ext>
              </a:extLst>
            </p:cNvPr>
            <p:cNvSpPr txBox="1"/>
            <p:nvPr/>
          </p:nvSpPr>
          <p:spPr>
            <a:xfrm>
              <a:off x="303429" y="5181600"/>
              <a:ext cx="4116172" cy="1384995"/>
            </a:xfrm>
            <a:prstGeom prst="rect">
              <a:avLst/>
            </a:prstGeom>
            <a:noFill/>
          </p:spPr>
          <p:txBody>
            <a:bodyPr wrap="square" rtlCol="0">
              <a:spAutoFit/>
            </a:bodyPr>
            <a:lstStyle/>
            <a:p>
              <a:r>
                <a:rPr lang="en-US" sz="2800" b="1">
                  <a:solidFill>
                    <a:schemeClr val="tx1">
                      <a:lumMod val="50000"/>
                    </a:schemeClr>
                  </a:solidFill>
                  <a:latin typeface="+mj-lt"/>
                </a:rPr>
                <a:t>BUILDING YOUR ESTATE PLAN WITH A SIMPLE WILL</a:t>
              </a:r>
            </a:p>
          </p:txBody>
        </p:sp>
        <p:sp>
          <p:nvSpPr>
            <p:cNvPr id="14" name="TextBox 13">
              <a:extLst>
                <a:ext uri="{FF2B5EF4-FFF2-40B4-BE49-F238E27FC236}">
                  <a16:creationId xmlns:a16="http://schemas.microsoft.com/office/drawing/2014/main" id="{7232A334-DB81-4DE1-AA7D-C87DE3F87E56}"/>
                </a:ext>
              </a:extLst>
            </p:cNvPr>
            <p:cNvSpPr txBox="1"/>
            <p:nvPr/>
          </p:nvSpPr>
          <p:spPr>
            <a:xfrm>
              <a:off x="325678" y="4686099"/>
              <a:ext cx="3965229" cy="523220"/>
            </a:xfrm>
            <a:prstGeom prst="rect">
              <a:avLst/>
            </a:prstGeom>
            <a:noFill/>
          </p:spPr>
          <p:txBody>
            <a:bodyPr wrap="square" rtlCol="0">
              <a:spAutoFit/>
            </a:bodyPr>
            <a:lstStyle/>
            <a:p>
              <a:r>
                <a:rPr lang="en-US" sz="2800" b="1">
                  <a:solidFill>
                    <a:schemeClr val="tx1">
                      <a:lumMod val="50000"/>
                    </a:schemeClr>
                  </a:solidFill>
                  <a:latin typeface="+mj-lt"/>
                </a:rPr>
                <a:t>____________________</a:t>
              </a:r>
            </a:p>
          </p:txBody>
        </p:sp>
      </p:grpSp>
    </p:spTree>
    <p:extLst>
      <p:ext uri="{BB962C8B-B14F-4D97-AF65-F5344CB8AC3E}">
        <p14:creationId xmlns:p14="http://schemas.microsoft.com/office/powerpoint/2010/main" val="3916475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accel="24000" decel="24000" autoRev="1" fill="remove" nodeType="afterEffect">
                                  <p:stCondLst>
                                    <p:cond delay="0"/>
                                  </p:stCondLst>
                                  <p:childTnLst>
                                    <p:animRot by="5400000">
                                      <p:cBhvr>
                                        <p:cTn id="6" dur="4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table&#10;&#10;Description automatically generated">
            <a:extLst>
              <a:ext uri="{FF2B5EF4-FFF2-40B4-BE49-F238E27FC236}">
                <a16:creationId xmlns:a16="http://schemas.microsoft.com/office/drawing/2014/main" id="{7391B443-41F1-4F1B-BC1D-9803EB465CE2}"/>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819400" y="10"/>
            <a:ext cx="9357815" cy="6857990"/>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F8A20220-DF99-45FA-AACE-CB0BA3EF64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3551" y="6300005"/>
            <a:ext cx="2330795" cy="432782"/>
          </a:xfrm>
          <a:prstGeom prst="rect">
            <a:avLst/>
          </a:prstGeom>
        </p:spPr>
      </p:pic>
      <p:sp>
        <p:nvSpPr>
          <p:cNvPr id="6" name="TextBox 5">
            <a:extLst>
              <a:ext uri="{FF2B5EF4-FFF2-40B4-BE49-F238E27FC236}">
                <a16:creationId xmlns:a16="http://schemas.microsoft.com/office/drawing/2014/main" id="{5AA49D07-8C9B-4AB6-BD57-320CA22438FF}"/>
              </a:ext>
            </a:extLst>
          </p:cNvPr>
          <p:cNvSpPr txBox="1"/>
          <p:nvPr/>
        </p:nvSpPr>
        <p:spPr>
          <a:xfrm>
            <a:off x="635667" y="2206491"/>
            <a:ext cx="4015893" cy="2400657"/>
          </a:xfrm>
          <a:prstGeom prst="rect">
            <a:avLst/>
          </a:prstGeom>
          <a:noFill/>
        </p:spPr>
        <p:txBody>
          <a:bodyPr wrap="square" rtlCol="0">
            <a:spAutoFit/>
          </a:bodyPr>
          <a:lstStyle/>
          <a:p>
            <a:pPr algn="ctr">
              <a:lnSpc>
                <a:spcPts val="6000"/>
              </a:lnSpc>
            </a:pPr>
            <a:r>
              <a:rPr lang="en-US" sz="5200" b="1">
                <a:solidFill>
                  <a:srgbClr val="064057"/>
                </a:solidFill>
                <a:latin typeface="Calibri" panose="020F0502020204030204" pitchFamily="34" charset="0"/>
                <a:cs typeface="Calibri" panose="020F0502020204030204" pitchFamily="34" charset="0"/>
              </a:rPr>
              <a:t>THE ADVANTAGE OF WILLS</a:t>
            </a:r>
          </a:p>
        </p:txBody>
      </p:sp>
      <p:sp>
        <p:nvSpPr>
          <p:cNvPr id="25" name="TextBox 24">
            <a:extLst>
              <a:ext uri="{FF2B5EF4-FFF2-40B4-BE49-F238E27FC236}">
                <a16:creationId xmlns:a16="http://schemas.microsoft.com/office/drawing/2014/main" id="{59E9BEDB-12A0-459C-813F-6DCCCE0E8829}"/>
              </a:ext>
            </a:extLst>
          </p:cNvPr>
          <p:cNvSpPr txBox="1"/>
          <p:nvPr/>
        </p:nvSpPr>
        <p:spPr>
          <a:xfrm>
            <a:off x="5181600" y="500866"/>
            <a:ext cx="3996915" cy="1287147"/>
          </a:xfrm>
          <a:prstGeom prst="rect">
            <a:avLst/>
          </a:prstGeom>
          <a:noFill/>
        </p:spPr>
        <p:txBody>
          <a:bodyPr wrap="square" rtlCol="0">
            <a:spAutoFit/>
          </a:bodyPr>
          <a:lstStyle/>
          <a:p>
            <a:pPr>
              <a:lnSpc>
                <a:spcPts val="3100"/>
              </a:lnSpc>
            </a:pPr>
            <a:r>
              <a:rPr lang="en-US" sz="3000" b="1">
                <a:solidFill>
                  <a:schemeClr val="bg1"/>
                </a:solidFill>
                <a:latin typeface="Calibri" panose="020F0502020204030204" pitchFamily="34" charset="0"/>
                <a:cs typeface="Calibri" panose="020F0502020204030204" pitchFamily="34" charset="0"/>
              </a:rPr>
              <a:t>Cost-effective estate plan if all assets are set up to avoid probate</a:t>
            </a:r>
          </a:p>
        </p:txBody>
      </p:sp>
      <p:grpSp>
        <p:nvGrpSpPr>
          <p:cNvPr id="7" name="Group 6">
            <a:extLst>
              <a:ext uri="{FF2B5EF4-FFF2-40B4-BE49-F238E27FC236}">
                <a16:creationId xmlns:a16="http://schemas.microsoft.com/office/drawing/2014/main" id="{31AF6878-E1C9-4F7D-A08B-D9798F27236B}"/>
              </a:ext>
            </a:extLst>
          </p:cNvPr>
          <p:cNvGrpSpPr/>
          <p:nvPr/>
        </p:nvGrpSpPr>
        <p:grpSpPr>
          <a:xfrm>
            <a:off x="-12510" y="15921"/>
            <a:ext cx="861774" cy="6858000"/>
            <a:chOff x="-18084" y="109182"/>
            <a:chExt cx="861774" cy="6858000"/>
          </a:xfrm>
        </p:grpSpPr>
        <p:sp>
          <p:nvSpPr>
            <p:cNvPr id="2" name="Rectangle 1">
              <a:extLst>
                <a:ext uri="{FF2B5EF4-FFF2-40B4-BE49-F238E27FC236}">
                  <a16:creationId xmlns:a16="http://schemas.microsoft.com/office/drawing/2014/main" id="{FC7E854D-6C78-4E79-995F-1035E1A55246}"/>
                </a:ext>
              </a:extLst>
            </p:cNvPr>
            <p:cNvSpPr/>
            <p:nvPr/>
          </p:nvSpPr>
          <p:spPr>
            <a:xfrm>
              <a:off x="-9762" y="109182"/>
              <a:ext cx="829927" cy="6858000"/>
            </a:xfrm>
            <a:prstGeom prst="rect">
              <a:avLst/>
            </a:prstGeom>
            <a:solidFill>
              <a:srgbClr val="4B50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97BE87DE-841A-41F6-BEFF-F5FE06C3D292}"/>
                </a:ext>
              </a:extLst>
            </p:cNvPr>
            <p:cNvSpPr txBox="1"/>
            <p:nvPr/>
          </p:nvSpPr>
          <p:spPr>
            <a:xfrm rot="16200000">
              <a:off x="-2825697" y="3069195"/>
              <a:ext cx="6477000" cy="861774"/>
            </a:xfrm>
            <a:prstGeom prst="rect">
              <a:avLst/>
            </a:prstGeom>
            <a:noFill/>
            <a:ln>
              <a:noFill/>
            </a:ln>
          </p:spPr>
          <p:txBody>
            <a:bodyPr wrap="square" rtlCol="0">
              <a:spAutoFit/>
            </a:bodyPr>
            <a:lstStyle/>
            <a:p>
              <a:pPr algn="ctr">
                <a:lnSpc>
                  <a:spcPts val="6000"/>
                </a:lnSpc>
              </a:pPr>
              <a:r>
                <a:rPr lang="en-US" sz="5000" b="1">
                  <a:solidFill>
                    <a:schemeClr val="bg1"/>
                  </a:solidFill>
                  <a:latin typeface="Calibri" panose="020F0502020204030204" pitchFamily="34" charset="0"/>
                  <a:cs typeface="Calibri" panose="020F0502020204030204" pitchFamily="34" charset="0"/>
                </a:rPr>
                <a:t>THE SIMPLE WILL</a:t>
              </a:r>
            </a:p>
          </p:txBody>
        </p:sp>
      </p:grpSp>
      <p:sp>
        <p:nvSpPr>
          <p:cNvPr id="13" name="TextBox 12">
            <a:extLst>
              <a:ext uri="{FF2B5EF4-FFF2-40B4-BE49-F238E27FC236}">
                <a16:creationId xmlns:a16="http://schemas.microsoft.com/office/drawing/2014/main" id="{34E16022-6FA4-4874-BE53-7ADB6F753C9A}"/>
              </a:ext>
            </a:extLst>
          </p:cNvPr>
          <p:cNvSpPr txBox="1"/>
          <p:nvPr/>
        </p:nvSpPr>
        <p:spPr>
          <a:xfrm>
            <a:off x="5181600" y="2763245"/>
            <a:ext cx="5257800" cy="1287147"/>
          </a:xfrm>
          <a:prstGeom prst="rect">
            <a:avLst/>
          </a:prstGeom>
          <a:noFill/>
        </p:spPr>
        <p:txBody>
          <a:bodyPr wrap="square" rtlCol="0">
            <a:spAutoFit/>
          </a:bodyPr>
          <a:lstStyle/>
          <a:p>
            <a:pPr>
              <a:lnSpc>
                <a:spcPts val="3100"/>
              </a:lnSpc>
            </a:pPr>
            <a:r>
              <a:rPr lang="en-US" sz="3000" b="1">
                <a:solidFill>
                  <a:schemeClr val="bg1"/>
                </a:solidFill>
                <a:latin typeface="Calibri" panose="020F0502020204030204" pitchFamily="34" charset="0"/>
                <a:cs typeface="Calibri" panose="020F0502020204030204" pitchFamily="34" charset="0"/>
              </a:rPr>
              <a:t>Create orderly transfer of assets by clearly stating to whom assets should be distributed</a:t>
            </a:r>
          </a:p>
        </p:txBody>
      </p:sp>
      <p:sp>
        <p:nvSpPr>
          <p:cNvPr id="14" name="TextBox 13">
            <a:extLst>
              <a:ext uri="{FF2B5EF4-FFF2-40B4-BE49-F238E27FC236}">
                <a16:creationId xmlns:a16="http://schemas.microsoft.com/office/drawing/2014/main" id="{5EC015CC-23D1-4535-9570-FA6396F260BC}"/>
              </a:ext>
            </a:extLst>
          </p:cNvPr>
          <p:cNvSpPr txBox="1"/>
          <p:nvPr/>
        </p:nvSpPr>
        <p:spPr>
          <a:xfrm>
            <a:off x="5181600" y="5257800"/>
            <a:ext cx="6553200" cy="889603"/>
          </a:xfrm>
          <a:prstGeom prst="rect">
            <a:avLst/>
          </a:prstGeom>
          <a:noFill/>
        </p:spPr>
        <p:txBody>
          <a:bodyPr wrap="square" rtlCol="0">
            <a:spAutoFit/>
          </a:bodyPr>
          <a:lstStyle/>
          <a:p>
            <a:pPr>
              <a:lnSpc>
                <a:spcPts val="3100"/>
              </a:lnSpc>
            </a:pPr>
            <a:r>
              <a:rPr lang="en-US" sz="3000" b="1">
                <a:solidFill>
                  <a:schemeClr val="bg1"/>
                </a:solidFill>
                <a:latin typeface="Calibri" panose="020F0502020204030204" pitchFamily="34" charset="0"/>
                <a:cs typeface="Calibri" panose="020F0502020204030204" pitchFamily="34" charset="0"/>
              </a:rPr>
              <a:t>Protect rights of creditors and beneficiaries if going through probate</a:t>
            </a:r>
          </a:p>
        </p:txBody>
      </p:sp>
    </p:spTree>
    <p:extLst>
      <p:ext uri="{BB962C8B-B14F-4D97-AF65-F5344CB8AC3E}">
        <p14:creationId xmlns:p14="http://schemas.microsoft.com/office/powerpoint/2010/main" val="15450187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table&#10;&#10;Description automatically generated">
            <a:extLst>
              <a:ext uri="{FF2B5EF4-FFF2-40B4-BE49-F238E27FC236}">
                <a16:creationId xmlns:a16="http://schemas.microsoft.com/office/drawing/2014/main" id="{6AD48124-B44C-4B1E-98A9-D9001B6D7388}"/>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19588" y="10"/>
            <a:ext cx="10572412" cy="6857990"/>
          </a:xfrm>
          <a:prstGeom prst="rect">
            <a:avLst/>
          </a:prstGeom>
        </p:spPr>
      </p:pic>
      <p:grpSp>
        <p:nvGrpSpPr>
          <p:cNvPr id="3" name="Group 2">
            <a:extLst>
              <a:ext uri="{FF2B5EF4-FFF2-40B4-BE49-F238E27FC236}">
                <a16:creationId xmlns:a16="http://schemas.microsoft.com/office/drawing/2014/main" id="{C2425A36-9A83-47C8-9282-8DBFCD45BF03}"/>
              </a:ext>
            </a:extLst>
          </p:cNvPr>
          <p:cNvGrpSpPr/>
          <p:nvPr/>
        </p:nvGrpSpPr>
        <p:grpSpPr>
          <a:xfrm>
            <a:off x="4960630" y="457200"/>
            <a:ext cx="8374370" cy="6240811"/>
            <a:chOff x="5205343" y="591323"/>
            <a:chExt cx="7620000" cy="6240811"/>
          </a:xfrm>
        </p:grpSpPr>
        <p:sp>
          <p:nvSpPr>
            <p:cNvPr id="6" name="TextBox 5">
              <a:extLst>
                <a:ext uri="{FF2B5EF4-FFF2-40B4-BE49-F238E27FC236}">
                  <a16:creationId xmlns:a16="http://schemas.microsoft.com/office/drawing/2014/main" id="{37EDD999-D18A-4B61-8A5F-E4D627D180B0}"/>
                </a:ext>
              </a:extLst>
            </p:cNvPr>
            <p:cNvSpPr txBox="1"/>
            <p:nvPr/>
          </p:nvSpPr>
          <p:spPr>
            <a:xfrm>
              <a:off x="5205343" y="591323"/>
              <a:ext cx="3200400" cy="707886"/>
            </a:xfrm>
            <a:prstGeom prst="rect">
              <a:avLst/>
            </a:prstGeom>
            <a:noFill/>
          </p:spPr>
          <p:txBody>
            <a:bodyPr wrap="square" rtlCol="0">
              <a:spAutoFit/>
            </a:bodyPr>
            <a:lstStyle/>
            <a:p>
              <a:r>
                <a:rPr lang="en-US" sz="4000" b="1">
                  <a:solidFill>
                    <a:schemeClr val="bg1"/>
                  </a:solidFill>
                  <a:latin typeface="Calibri" panose="020F0502020204030204" pitchFamily="34" charset="0"/>
                  <a:cs typeface="Calibri" panose="020F0502020204030204" pitchFamily="34" charset="0"/>
                </a:rPr>
                <a:t>FULLY PUBLIC</a:t>
              </a:r>
            </a:p>
          </p:txBody>
        </p:sp>
        <p:sp>
          <p:nvSpPr>
            <p:cNvPr id="7" name="TextBox 6">
              <a:extLst>
                <a:ext uri="{FF2B5EF4-FFF2-40B4-BE49-F238E27FC236}">
                  <a16:creationId xmlns:a16="http://schemas.microsoft.com/office/drawing/2014/main" id="{57213574-67A0-456A-99D1-25EB61A2ACCD}"/>
                </a:ext>
              </a:extLst>
            </p:cNvPr>
            <p:cNvSpPr txBox="1"/>
            <p:nvPr/>
          </p:nvSpPr>
          <p:spPr>
            <a:xfrm>
              <a:off x="5205343" y="2037318"/>
              <a:ext cx="3875865" cy="1323439"/>
            </a:xfrm>
            <a:prstGeom prst="rect">
              <a:avLst/>
            </a:prstGeom>
            <a:noFill/>
          </p:spPr>
          <p:txBody>
            <a:bodyPr wrap="square" rtlCol="0">
              <a:spAutoFit/>
            </a:bodyPr>
            <a:lstStyle/>
            <a:p>
              <a:r>
                <a:rPr lang="en-US" sz="4000" b="1">
                  <a:solidFill>
                    <a:schemeClr val="bg1"/>
                  </a:solidFill>
                  <a:latin typeface="Calibri" panose="020F0502020204030204" pitchFamily="34" charset="0"/>
                  <a:cs typeface="Calibri" panose="020F0502020204030204" pitchFamily="34" charset="0"/>
                </a:rPr>
                <a:t>GUARANTEE PROBATE</a:t>
              </a:r>
            </a:p>
          </p:txBody>
        </p:sp>
        <p:sp>
          <p:nvSpPr>
            <p:cNvPr id="8" name="TextBox 7">
              <a:extLst>
                <a:ext uri="{FF2B5EF4-FFF2-40B4-BE49-F238E27FC236}">
                  <a16:creationId xmlns:a16="http://schemas.microsoft.com/office/drawing/2014/main" id="{A6938451-E470-4920-A79B-2D39EB39AE87}"/>
                </a:ext>
              </a:extLst>
            </p:cNvPr>
            <p:cNvSpPr txBox="1"/>
            <p:nvPr/>
          </p:nvSpPr>
          <p:spPr>
            <a:xfrm>
              <a:off x="5205343" y="3941068"/>
              <a:ext cx="7620000" cy="1125436"/>
            </a:xfrm>
            <a:prstGeom prst="rect">
              <a:avLst/>
            </a:prstGeom>
            <a:noFill/>
          </p:spPr>
          <p:txBody>
            <a:bodyPr wrap="square" rtlCol="0">
              <a:spAutoFit/>
            </a:bodyPr>
            <a:lstStyle/>
            <a:p>
              <a:pPr>
                <a:lnSpc>
                  <a:spcPts val="4000"/>
                </a:lnSpc>
              </a:pPr>
              <a:r>
                <a:rPr lang="en-US" sz="4000" b="1">
                  <a:solidFill>
                    <a:schemeClr val="bg1"/>
                  </a:solidFill>
                  <a:latin typeface="Calibri" panose="020F0502020204030204" pitchFamily="34" charset="0"/>
                  <a:cs typeface="Calibri" panose="020F0502020204030204" pitchFamily="34" charset="0"/>
                </a:rPr>
                <a:t>EASILY CHALLENGED </a:t>
              </a:r>
            </a:p>
            <a:p>
              <a:pPr>
                <a:lnSpc>
                  <a:spcPts val="4000"/>
                </a:lnSpc>
              </a:pPr>
              <a:r>
                <a:rPr lang="en-US" sz="4000" b="1">
                  <a:solidFill>
                    <a:schemeClr val="bg1"/>
                  </a:solidFill>
                  <a:latin typeface="Calibri" panose="020F0502020204030204" pitchFamily="34" charset="0"/>
                  <a:cs typeface="Calibri" panose="020F0502020204030204" pitchFamily="34" charset="0"/>
                </a:rPr>
                <a:t>BY HEIRS</a:t>
              </a:r>
            </a:p>
          </p:txBody>
        </p:sp>
        <p:sp>
          <p:nvSpPr>
            <p:cNvPr id="9" name="TextBox 8">
              <a:extLst>
                <a:ext uri="{FF2B5EF4-FFF2-40B4-BE49-F238E27FC236}">
                  <a16:creationId xmlns:a16="http://schemas.microsoft.com/office/drawing/2014/main" id="{2EA5D7F4-DB3C-4AFD-83F3-96078D0CB1B7}"/>
                </a:ext>
              </a:extLst>
            </p:cNvPr>
            <p:cNvSpPr txBox="1"/>
            <p:nvPr/>
          </p:nvSpPr>
          <p:spPr>
            <a:xfrm>
              <a:off x="5205343" y="5706698"/>
              <a:ext cx="6509102" cy="1125436"/>
            </a:xfrm>
            <a:prstGeom prst="rect">
              <a:avLst/>
            </a:prstGeom>
            <a:noFill/>
          </p:spPr>
          <p:txBody>
            <a:bodyPr wrap="square" rtlCol="0">
              <a:spAutoFit/>
            </a:bodyPr>
            <a:lstStyle/>
            <a:p>
              <a:pPr>
                <a:lnSpc>
                  <a:spcPts val="4000"/>
                </a:lnSpc>
              </a:pPr>
              <a:r>
                <a:rPr lang="en-US" sz="4000" b="1">
                  <a:solidFill>
                    <a:schemeClr val="bg1"/>
                  </a:solidFill>
                  <a:latin typeface="Calibri" panose="020F0502020204030204" pitchFamily="34" charset="0"/>
                  <a:cs typeface="Calibri" panose="020F0502020204030204" pitchFamily="34" charset="0"/>
                </a:rPr>
                <a:t>DIFFICULT TO CROSS </a:t>
              </a:r>
            </a:p>
            <a:p>
              <a:pPr>
                <a:lnSpc>
                  <a:spcPts val="4000"/>
                </a:lnSpc>
              </a:pPr>
              <a:r>
                <a:rPr lang="en-US" sz="4000" b="1">
                  <a:solidFill>
                    <a:schemeClr val="bg1"/>
                  </a:solidFill>
                  <a:latin typeface="Calibri" panose="020F0502020204030204" pitchFamily="34" charset="0"/>
                  <a:cs typeface="Calibri" panose="020F0502020204030204" pitchFamily="34" charset="0"/>
                </a:rPr>
                <a:t>STATE LINES</a:t>
              </a:r>
            </a:p>
          </p:txBody>
        </p:sp>
      </p:grpSp>
      <p:pic>
        <p:nvPicPr>
          <p:cNvPr id="15" name="Picture 14" descr="A screenshot of a cell phone&#10;&#10;Description automatically generated">
            <a:extLst>
              <a:ext uri="{FF2B5EF4-FFF2-40B4-BE49-F238E27FC236}">
                <a16:creationId xmlns:a16="http://schemas.microsoft.com/office/drawing/2014/main" id="{E0DC8842-0B9C-4731-9CA3-BBCE9A6FC0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96062" y="6359173"/>
            <a:ext cx="1905000" cy="353721"/>
          </a:xfrm>
          <a:prstGeom prst="rect">
            <a:avLst/>
          </a:prstGeom>
        </p:spPr>
      </p:pic>
      <p:sp>
        <p:nvSpPr>
          <p:cNvPr id="13" name="TextBox 12">
            <a:extLst>
              <a:ext uri="{FF2B5EF4-FFF2-40B4-BE49-F238E27FC236}">
                <a16:creationId xmlns:a16="http://schemas.microsoft.com/office/drawing/2014/main" id="{3158E7D7-021D-49C3-BA9B-C0576F4339BB}"/>
              </a:ext>
            </a:extLst>
          </p:cNvPr>
          <p:cNvSpPr txBox="1"/>
          <p:nvPr/>
        </p:nvSpPr>
        <p:spPr>
          <a:xfrm>
            <a:off x="990600" y="1928595"/>
            <a:ext cx="3124200" cy="2872005"/>
          </a:xfrm>
          <a:prstGeom prst="rect">
            <a:avLst/>
          </a:prstGeom>
          <a:noFill/>
        </p:spPr>
        <p:txBody>
          <a:bodyPr wrap="square" rtlCol="0">
            <a:spAutoFit/>
          </a:bodyPr>
          <a:lstStyle/>
          <a:p>
            <a:pPr algn="ctr">
              <a:lnSpc>
                <a:spcPts val="5400"/>
              </a:lnSpc>
            </a:pPr>
            <a:r>
              <a:rPr lang="en-US" sz="5400" b="1">
                <a:solidFill>
                  <a:srgbClr val="064057"/>
                </a:solidFill>
                <a:latin typeface="Calibri" panose="020F0502020204030204" pitchFamily="34" charset="0"/>
                <a:cs typeface="Calibri" panose="020F0502020204030204" pitchFamily="34" charset="0"/>
              </a:rPr>
              <a:t>THE PROBLEM WITH</a:t>
            </a:r>
          </a:p>
          <a:p>
            <a:pPr algn="ctr">
              <a:lnSpc>
                <a:spcPts val="5400"/>
              </a:lnSpc>
            </a:pPr>
            <a:r>
              <a:rPr lang="en-US" sz="5400" b="1">
                <a:solidFill>
                  <a:srgbClr val="064057"/>
                </a:solidFill>
                <a:latin typeface="Calibri" panose="020F0502020204030204" pitchFamily="34" charset="0"/>
                <a:cs typeface="Calibri" panose="020F0502020204030204" pitchFamily="34" charset="0"/>
              </a:rPr>
              <a:t>WILLS</a:t>
            </a:r>
          </a:p>
        </p:txBody>
      </p:sp>
      <p:grpSp>
        <p:nvGrpSpPr>
          <p:cNvPr id="11" name="Group 10">
            <a:extLst>
              <a:ext uri="{FF2B5EF4-FFF2-40B4-BE49-F238E27FC236}">
                <a16:creationId xmlns:a16="http://schemas.microsoft.com/office/drawing/2014/main" id="{2D844DA1-D4A4-4DFA-B8EC-8606F9590C58}"/>
              </a:ext>
            </a:extLst>
          </p:cNvPr>
          <p:cNvGrpSpPr/>
          <p:nvPr/>
        </p:nvGrpSpPr>
        <p:grpSpPr>
          <a:xfrm>
            <a:off x="-12510" y="15921"/>
            <a:ext cx="861774" cy="6858000"/>
            <a:chOff x="-18084" y="109182"/>
            <a:chExt cx="861774" cy="6858000"/>
          </a:xfrm>
        </p:grpSpPr>
        <p:sp>
          <p:nvSpPr>
            <p:cNvPr id="12" name="Rectangle 11">
              <a:extLst>
                <a:ext uri="{FF2B5EF4-FFF2-40B4-BE49-F238E27FC236}">
                  <a16:creationId xmlns:a16="http://schemas.microsoft.com/office/drawing/2014/main" id="{35C61E16-AAF8-4C68-B6CF-977F47F46A2B}"/>
                </a:ext>
              </a:extLst>
            </p:cNvPr>
            <p:cNvSpPr/>
            <p:nvPr/>
          </p:nvSpPr>
          <p:spPr>
            <a:xfrm>
              <a:off x="-9762" y="109182"/>
              <a:ext cx="829927" cy="6858000"/>
            </a:xfrm>
            <a:prstGeom prst="rect">
              <a:avLst/>
            </a:prstGeom>
            <a:solidFill>
              <a:srgbClr val="4B50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BCE87035-5FBA-468F-8DEC-1C86EF7159C5}"/>
                </a:ext>
              </a:extLst>
            </p:cNvPr>
            <p:cNvSpPr txBox="1"/>
            <p:nvPr/>
          </p:nvSpPr>
          <p:spPr>
            <a:xfrm rot="16200000">
              <a:off x="-2825697" y="3069195"/>
              <a:ext cx="6477000" cy="861774"/>
            </a:xfrm>
            <a:prstGeom prst="rect">
              <a:avLst/>
            </a:prstGeom>
            <a:noFill/>
            <a:ln>
              <a:noFill/>
            </a:ln>
          </p:spPr>
          <p:txBody>
            <a:bodyPr wrap="square" rtlCol="0">
              <a:spAutoFit/>
            </a:bodyPr>
            <a:lstStyle/>
            <a:p>
              <a:pPr algn="ctr">
                <a:lnSpc>
                  <a:spcPts val="6000"/>
                </a:lnSpc>
              </a:pPr>
              <a:r>
                <a:rPr lang="en-US" sz="5000" b="1">
                  <a:solidFill>
                    <a:schemeClr val="bg1"/>
                  </a:solidFill>
                  <a:latin typeface="Calibri" panose="020F0502020204030204" pitchFamily="34" charset="0"/>
                  <a:cs typeface="Calibri" panose="020F0502020204030204" pitchFamily="34" charset="0"/>
                </a:rPr>
                <a:t>THE SIMPLE WILL</a:t>
              </a:r>
            </a:p>
          </p:txBody>
        </p:sp>
      </p:grpSp>
    </p:spTree>
    <p:extLst>
      <p:ext uri="{BB962C8B-B14F-4D97-AF65-F5344CB8AC3E}">
        <p14:creationId xmlns:p14="http://schemas.microsoft.com/office/powerpoint/2010/main" val="9832251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F065B30-4987-4DA8-95AF-C8648F5DE2F0}"/>
              </a:ext>
            </a:extLst>
          </p:cNvPr>
          <p:cNvSpPr/>
          <p:nvPr/>
        </p:nvSpPr>
        <p:spPr>
          <a:xfrm>
            <a:off x="0" y="1"/>
            <a:ext cx="12191999" cy="6857999"/>
          </a:xfrm>
          <a:prstGeom prst="rect">
            <a:avLst/>
          </a:prstGeom>
          <a:solidFill>
            <a:srgbClr val="0640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white and black clock&#10;&#10;Description automatically generated">
            <a:extLst>
              <a:ext uri="{FF2B5EF4-FFF2-40B4-BE49-F238E27FC236}">
                <a16:creationId xmlns:a16="http://schemas.microsoft.com/office/drawing/2014/main" id="{444E5815-D01C-491A-8251-C35312EA99F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607" r="1392"/>
          <a:stretch/>
        </p:blipFill>
        <p:spPr>
          <a:xfrm>
            <a:off x="-1" y="22578"/>
            <a:ext cx="12191999" cy="6835421"/>
          </a:xfrm>
          <a:prstGeom prst="rect">
            <a:avLst/>
          </a:prstGeom>
        </p:spPr>
      </p:pic>
      <p:pic>
        <p:nvPicPr>
          <p:cNvPr id="9" name="Picture 8">
            <a:extLst>
              <a:ext uri="{FF2B5EF4-FFF2-40B4-BE49-F238E27FC236}">
                <a16:creationId xmlns:a16="http://schemas.microsoft.com/office/drawing/2014/main" id="{B044999F-A3C3-45E7-BF59-D47CBF1AA2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4038598" y="587027"/>
            <a:ext cx="1865192" cy="12496790"/>
          </a:xfrm>
          <a:prstGeom prst="rect">
            <a:avLst/>
          </a:prstGeom>
        </p:spPr>
      </p:pic>
      <p:pic>
        <p:nvPicPr>
          <p:cNvPr id="13" name="Picture 12" descr="A screenshot of a cell phone&#10;&#10;Description automatically generated">
            <a:extLst>
              <a:ext uri="{FF2B5EF4-FFF2-40B4-BE49-F238E27FC236}">
                <a16:creationId xmlns:a16="http://schemas.microsoft.com/office/drawing/2014/main" id="{5B095844-022B-4967-8704-18AA7E552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2822" y="6248400"/>
            <a:ext cx="1988678" cy="369259"/>
          </a:xfrm>
          <a:prstGeom prst="rect">
            <a:avLst/>
          </a:prstGeom>
        </p:spPr>
      </p:pic>
      <p:pic>
        <p:nvPicPr>
          <p:cNvPr id="14" name="Picture 13">
            <a:extLst>
              <a:ext uri="{FF2B5EF4-FFF2-40B4-BE49-F238E27FC236}">
                <a16:creationId xmlns:a16="http://schemas.microsoft.com/office/drawing/2014/main" id="{FA0DF6B7-45CA-4DFD-9934-D1C2DA09D0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27478" y="6136859"/>
            <a:ext cx="1487433" cy="1487433"/>
          </a:xfrm>
          <a:prstGeom prst="rect">
            <a:avLst/>
          </a:prstGeom>
        </p:spPr>
      </p:pic>
      <p:grpSp>
        <p:nvGrpSpPr>
          <p:cNvPr id="10" name="Group 9">
            <a:extLst>
              <a:ext uri="{FF2B5EF4-FFF2-40B4-BE49-F238E27FC236}">
                <a16:creationId xmlns:a16="http://schemas.microsoft.com/office/drawing/2014/main" id="{C32D468E-879F-464A-8385-51917D15BAD1}"/>
              </a:ext>
            </a:extLst>
          </p:cNvPr>
          <p:cNvGrpSpPr/>
          <p:nvPr/>
        </p:nvGrpSpPr>
        <p:grpSpPr>
          <a:xfrm>
            <a:off x="292822" y="4217638"/>
            <a:ext cx="3388841" cy="1332947"/>
            <a:chOff x="303428" y="4679650"/>
            <a:chExt cx="4116173" cy="1332947"/>
          </a:xfrm>
        </p:grpSpPr>
        <p:sp>
          <p:nvSpPr>
            <p:cNvPr id="15" name="TextBox 14">
              <a:extLst>
                <a:ext uri="{FF2B5EF4-FFF2-40B4-BE49-F238E27FC236}">
                  <a16:creationId xmlns:a16="http://schemas.microsoft.com/office/drawing/2014/main" id="{90488029-4ED8-4FFF-BF0C-980E4BD8EC0D}"/>
                </a:ext>
              </a:extLst>
            </p:cNvPr>
            <p:cNvSpPr txBox="1"/>
            <p:nvPr/>
          </p:nvSpPr>
          <p:spPr>
            <a:xfrm>
              <a:off x="303429" y="5181600"/>
              <a:ext cx="4116172" cy="830997"/>
            </a:xfrm>
            <a:prstGeom prst="rect">
              <a:avLst/>
            </a:prstGeom>
            <a:noFill/>
          </p:spPr>
          <p:txBody>
            <a:bodyPr wrap="square" rtlCol="0">
              <a:spAutoFit/>
            </a:bodyPr>
            <a:lstStyle/>
            <a:p>
              <a:r>
                <a:rPr lang="en-US" sz="2400" b="1">
                  <a:solidFill>
                    <a:schemeClr val="tx1">
                      <a:lumMod val="50000"/>
                    </a:schemeClr>
                  </a:solidFill>
                  <a:latin typeface="+mj-lt"/>
                </a:rPr>
                <a:t>Building an estate plan with a living trust</a:t>
              </a:r>
            </a:p>
          </p:txBody>
        </p:sp>
        <p:sp>
          <p:nvSpPr>
            <p:cNvPr id="16" name="TextBox 15">
              <a:extLst>
                <a:ext uri="{FF2B5EF4-FFF2-40B4-BE49-F238E27FC236}">
                  <a16:creationId xmlns:a16="http://schemas.microsoft.com/office/drawing/2014/main" id="{12E76A34-073A-4A51-B23D-725C91963E86}"/>
                </a:ext>
              </a:extLst>
            </p:cNvPr>
            <p:cNvSpPr txBox="1"/>
            <p:nvPr/>
          </p:nvSpPr>
          <p:spPr>
            <a:xfrm>
              <a:off x="303428" y="4679650"/>
              <a:ext cx="3965229" cy="523220"/>
            </a:xfrm>
            <a:prstGeom prst="rect">
              <a:avLst/>
            </a:prstGeom>
            <a:noFill/>
          </p:spPr>
          <p:txBody>
            <a:bodyPr wrap="square" rtlCol="0">
              <a:spAutoFit/>
            </a:bodyPr>
            <a:lstStyle/>
            <a:p>
              <a:r>
                <a:rPr lang="en-US" sz="2800" b="1">
                  <a:solidFill>
                    <a:schemeClr val="tx1">
                      <a:lumMod val="50000"/>
                    </a:schemeClr>
                  </a:solidFill>
                  <a:latin typeface="+mj-lt"/>
                </a:rPr>
                <a:t>_________________</a:t>
              </a:r>
            </a:p>
          </p:txBody>
        </p:sp>
      </p:grpSp>
    </p:spTree>
    <p:extLst>
      <p:ext uri="{BB962C8B-B14F-4D97-AF65-F5344CB8AC3E}">
        <p14:creationId xmlns:p14="http://schemas.microsoft.com/office/powerpoint/2010/main" val="3707773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accel="24000" decel="24000" autoRev="1" fill="remove" nodeType="afterEffect">
                                  <p:stCondLst>
                                    <p:cond delay="0"/>
                                  </p:stCondLst>
                                  <p:childTnLst>
                                    <p:animRot by="5400000">
                                      <p:cBhvr>
                                        <p:cTn id="6" dur="40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table&#10;&#10;Description automatically generated">
            <a:extLst>
              <a:ext uri="{FF2B5EF4-FFF2-40B4-BE49-F238E27FC236}">
                <a16:creationId xmlns:a16="http://schemas.microsoft.com/office/drawing/2014/main" id="{6AD48124-B44C-4B1E-98A9-D9001B6D7388}"/>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309320" y="-9480"/>
            <a:ext cx="10825871" cy="6857990"/>
          </a:xfrm>
          <a:prstGeom prst="rect">
            <a:avLst/>
          </a:prstGeom>
        </p:spPr>
      </p:pic>
      <p:grpSp>
        <p:nvGrpSpPr>
          <p:cNvPr id="3" name="Group 2">
            <a:extLst>
              <a:ext uri="{FF2B5EF4-FFF2-40B4-BE49-F238E27FC236}">
                <a16:creationId xmlns:a16="http://schemas.microsoft.com/office/drawing/2014/main" id="{C2425A36-9A83-47C8-9282-8DBFCD45BF03}"/>
              </a:ext>
            </a:extLst>
          </p:cNvPr>
          <p:cNvGrpSpPr/>
          <p:nvPr/>
        </p:nvGrpSpPr>
        <p:grpSpPr>
          <a:xfrm>
            <a:off x="4724400" y="266165"/>
            <a:ext cx="5902404" cy="6061310"/>
            <a:chOff x="4544184" y="408993"/>
            <a:chExt cx="5370710" cy="6061310"/>
          </a:xfrm>
        </p:grpSpPr>
        <p:sp>
          <p:nvSpPr>
            <p:cNvPr id="6" name="TextBox 5">
              <a:extLst>
                <a:ext uri="{FF2B5EF4-FFF2-40B4-BE49-F238E27FC236}">
                  <a16:creationId xmlns:a16="http://schemas.microsoft.com/office/drawing/2014/main" id="{37EDD999-D18A-4B61-8A5F-E4D627D180B0}"/>
                </a:ext>
              </a:extLst>
            </p:cNvPr>
            <p:cNvSpPr txBox="1"/>
            <p:nvPr/>
          </p:nvSpPr>
          <p:spPr>
            <a:xfrm>
              <a:off x="4544184" y="408993"/>
              <a:ext cx="3990079" cy="1077218"/>
            </a:xfrm>
            <a:prstGeom prst="rect">
              <a:avLst/>
            </a:prstGeom>
            <a:noFill/>
          </p:spPr>
          <p:txBody>
            <a:bodyPr wrap="square" rtlCol="0">
              <a:spAutoFit/>
            </a:bodyPr>
            <a:lstStyle/>
            <a:p>
              <a:r>
                <a:rPr lang="en-US" sz="3200" b="1">
                  <a:solidFill>
                    <a:schemeClr val="bg1"/>
                  </a:solidFill>
                  <a:latin typeface="Calibri" panose="020F0502020204030204" pitchFamily="34" charset="0"/>
                  <a:cs typeface="Calibri" panose="020F0502020204030204" pitchFamily="34" charset="0"/>
                </a:rPr>
                <a:t>LEGAL ENTITY THAT CAN OPERATE INDEFINITELY</a:t>
              </a:r>
            </a:p>
          </p:txBody>
        </p:sp>
        <p:sp>
          <p:nvSpPr>
            <p:cNvPr id="7" name="TextBox 6">
              <a:extLst>
                <a:ext uri="{FF2B5EF4-FFF2-40B4-BE49-F238E27FC236}">
                  <a16:creationId xmlns:a16="http://schemas.microsoft.com/office/drawing/2014/main" id="{57213574-67A0-456A-99D1-25EB61A2ACCD}"/>
                </a:ext>
              </a:extLst>
            </p:cNvPr>
            <p:cNvSpPr txBox="1"/>
            <p:nvPr/>
          </p:nvSpPr>
          <p:spPr>
            <a:xfrm>
              <a:off x="4599689" y="2180680"/>
              <a:ext cx="3990079" cy="1015663"/>
            </a:xfrm>
            <a:prstGeom prst="rect">
              <a:avLst/>
            </a:prstGeom>
            <a:noFill/>
          </p:spPr>
          <p:txBody>
            <a:bodyPr wrap="square" rtlCol="0">
              <a:spAutoFit/>
            </a:bodyPr>
            <a:lstStyle/>
            <a:p>
              <a:pPr>
                <a:lnSpc>
                  <a:spcPts val="3600"/>
                </a:lnSpc>
              </a:pPr>
              <a:r>
                <a:rPr lang="en-US" sz="3400" b="1">
                  <a:solidFill>
                    <a:schemeClr val="bg1"/>
                  </a:solidFill>
                  <a:latin typeface="Calibri" panose="020F0502020204030204" pitchFamily="34" charset="0"/>
                  <a:cs typeface="Calibri" panose="020F0502020204030204" pitchFamily="34" charset="0"/>
                </a:rPr>
                <a:t>ASSETS ARE OWNED BY THE TRUST</a:t>
              </a:r>
            </a:p>
          </p:txBody>
        </p:sp>
        <p:sp>
          <p:nvSpPr>
            <p:cNvPr id="8" name="TextBox 7">
              <a:extLst>
                <a:ext uri="{FF2B5EF4-FFF2-40B4-BE49-F238E27FC236}">
                  <a16:creationId xmlns:a16="http://schemas.microsoft.com/office/drawing/2014/main" id="{A6938451-E470-4920-A79B-2D39EB39AE87}"/>
                </a:ext>
              </a:extLst>
            </p:cNvPr>
            <p:cNvSpPr txBox="1"/>
            <p:nvPr/>
          </p:nvSpPr>
          <p:spPr>
            <a:xfrm>
              <a:off x="4555740" y="3694700"/>
              <a:ext cx="5359154" cy="1477328"/>
            </a:xfrm>
            <a:prstGeom prst="rect">
              <a:avLst/>
            </a:prstGeom>
            <a:noFill/>
          </p:spPr>
          <p:txBody>
            <a:bodyPr wrap="square" rtlCol="0">
              <a:spAutoFit/>
            </a:bodyPr>
            <a:lstStyle/>
            <a:p>
              <a:pPr>
                <a:lnSpc>
                  <a:spcPts val="3600"/>
                </a:lnSpc>
              </a:pPr>
              <a:r>
                <a:rPr lang="en-US" sz="3400" b="1">
                  <a:solidFill>
                    <a:schemeClr val="bg1"/>
                  </a:solidFill>
                  <a:latin typeface="Calibri" panose="020F0502020204030204" pitchFamily="34" charset="0"/>
                  <a:cs typeface="Calibri" panose="020F0502020204030204" pitchFamily="34" charset="0"/>
                </a:rPr>
                <a:t>UPON DEATH OR INCAPACITY, IT CONTINUES TO OPERATE BASED ON YOUR DIRECTIONS</a:t>
              </a:r>
            </a:p>
          </p:txBody>
        </p:sp>
        <p:sp>
          <p:nvSpPr>
            <p:cNvPr id="9" name="TextBox 8">
              <a:extLst>
                <a:ext uri="{FF2B5EF4-FFF2-40B4-BE49-F238E27FC236}">
                  <a16:creationId xmlns:a16="http://schemas.microsoft.com/office/drawing/2014/main" id="{2EA5D7F4-DB3C-4AFD-83F3-96078D0CB1B7}"/>
                </a:ext>
              </a:extLst>
            </p:cNvPr>
            <p:cNvSpPr txBox="1"/>
            <p:nvPr/>
          </p:nvSpPr>
          <p:spPr>
            <a:xfrm>
              <a:off x="4590408" y="5857828"/>
              <a:ext cx="3851407" cy="612475"/>
            </a:xfrm>
            <a:prstGeom prst="rect">
              <a:avLst/>
            </a:prstGeom>
            <a:noFill/>
          </p:spPr>
          <p:txBody>
            <a:bodyPr wrap="square" rtlCol="0">
              <a:spAutoFit/>
            </a:bodyPr>
            <a:lstStyle/>
            <a:p>
              <a:pPr>
                <a:lnSpc>
                  <a:spcPts val="4000"/>
                </a:lnSpc>
              </a:pPr>
              <a:r>
                <a:rPr lang="en-US" sz="3600" b="1">
                  <a:solidFill>
                    <a:schemeClr val="bg1"/>
                  </a:solidFill>
                  <a:latin typeface="Calibri" panose="020F0502020204030204" pitchFamily="34" charset="0"/>
                  <a:cs typeface="Calibri" panose="020F0502020204030204" pitchFamily="34" charset="0"/>
                </a:rPr>
                <a:t>AVOIDS PROBATE</a:t>
              </a:r>
            </a:p>
          </p:txBody>
        </p:sp>
      </p:grpSp>
      <p:pic>
        <p:nvPicPr>
          <p:cNvPr id="15" name="Picture 14" descr="A screenshot of a cell phone&#10;&#10;Description automatically generated">
            <a:extLst>
              <a:ext uri="{FF2B5EF4-FFF2-40B4-BE49-F238E27FC236}">
                <a16:creationId xmlns:a16="http://schemas.microsoft.com/office/drawing/2014/main" id="{E0DC8842-0B9C-4731-9CA3-BBCE9A6FC0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96062" y="6359173"/>
            <a:ext cx="1905000" cy="353721"/>
          </a:xfrm>
          <a:prstGeom prst="rect">
            <a:avLst/>
          </a:prstGeom>
        </p:spPr>
      </p:pic>
      <p:sp>
        <p:nvSpPr>
          <p:cNvPr id="13" name="TextBox 12">
            <a:extLst>
              <a:ext uri="{FF2B5EF4-FFF2-40B4-BE49-F238E27FC236}">
                <a16:creationId xmlns:a16="http://schemas.microsoft.com/office/drawing/2014/main" id="{3158E7D7-021D-49C3-BA9B-C0576F4339BB}"/>
              </a:ext>
            </a:extLst>
          </p:cNvPr>
          <p:cNvSpPr txBox="1"/>
          <p:nvPr/>
        </p:nvSpPr>
        <p:spPr>
          <a:xfrm>
            <a:off x="685800" y="2025672"/>
            <a:ext cx="3409612" cy="2762295"/>
          </a:xfrm>
          <a:prstGeom prst="rect">
            <a:avLst/>
          </a:prstGeom>
          <a:noFill/>
        </p:spPr>
        <p:txBody>
          <a:bodyPr wrap="square" rtlCol="0">
            <a:spAutoFit/>
          </a:bodyPr>
          <a:lstStyle/>
          <a:p>
            <a:pPr algn="ctr">
              <a:lnSpc>
                <a:spcPts val="5200"/>
              </a:lnSpc>
            </a:pPr>
            <a:r>
              <a:rPr lang="en-US" sz="4400" b="1">
                <a:solidFill>
                  <a:srgbClr val="064057"/>
                </a:solidFill>
                <a:latin typeface="Calibri" panose="020F0502020204030204" pitchFamily="34" charset="0"/>
                <a:cs typeface="Calibri" panose="020F0502020204030204" pitchFamily="34" charset="0"/>
              </a:rPr>
              <a:t>THE ADVANTAGE OF LIVING TRUSTS</a:t>
            </a:r>
          </a:p>
        </p:txBody>
      </p:sp>
      <p:grpSp>
        <p:nvGrpSpPr>
          <p:cNvPr id="11" name="Group 10">
            <a:extLst>
              <a:ext uri="{FF2B5EF4-FFF2-40B4-BE49-F238E27FC236}">
                <a16:creationId xmlns:a16="http://schemas.microsoft.com/office/drawing/2014/main" id="{2D844DA1-D4A4-4DFA-B8EC-8606F9590C58}"/>
              </a:ext>
            </a:extLst>
          </p:cNvPr>
          <p:cNvGrpSpPr/>
          <p:nvPr/>
        </p:nvGrpSpPr>
        <p:grpSpPr>
          <a:xfrm>
            <a:off x="-12510" y="15921"/>
            <a:ext cx="861774" cy="6858000"/>
            <a:chOff x="-18084" y="109182"/>
            <a:chExt cx="861774" cy="6858000"/>
          </a:xfrm>
        </p:grpSpPr>
        <p:sp>
          <p:nvSpPr>
            <p:cNvPr id="12" name="Rectangle 11">
              <a:extLst>
                <a:ext uri="{FF2B5EF4-FFF2-40B4-BE49-F238E27FC236}">
                  <a16:creationId xmlns:a16="http://schemas.microsoft.com/office/drawing/2014/main" id="{35C61E16-AAF8-4C68-B6CF-977F47F46A2B}"/>
                </a:ext>
              </a:extLst>
            </p:cNvPr>
            <p:cNvSpPr/>
            <p:nvPr/>
          </p:nvSpPr>
          <p:spPr>
            <a:xfrm>
              <a:off x="-9762" y="109182"/>
              <a:ext cx="829927" cy="6858000"/>
            </a:xfrm>
            <a:prstGeom prst="rect">
              <a:avLst/>
            </a:prstGeom>
            <a:solidFill>
              <a:srgbClr val="4B50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BCE87035-5FBA-468F-8DEC-1C86EF7159C5}"/>
                </a:ext>
              </a:extLst>
            </p:cNvPr>
            <p:cNvSpPr txBox="1"/>
            <p:nvPr/>
          </p:nvSpPr>
          <p:spPr>
            <a:xfrm rot="16200000">
              <a:off x="-2825697" y="3069195"/>
              <a:ext cx="6477000" cy="861774"/>
            </a:xfrm>
            <a:prstGeom prst="rect">
              <a:avLst/>
            </a:prstGeom>
            <a:noFill/>
            <a:ln>
              <a:noFill/>
            </a:ln>
          </p:spPr>
          <p:txBody>
            <a:bodyPr wrap="square" rtlCol="0">
              <a:spAutoFit/>
            </a:bodyPr>
            <a:lstStyle/>
            <a:p>
              <a:pPr algn="ctr">
                <a:lnSpc>
                  <a:spcPts val="6000"/>
                </a:lnSpc>
              </a:pPr>
              <a:r>
                <a:rPr lang="en-US" sz="5000" b="1">
                  <a:solidFill>
                    <a:schemeClr val="bg1"/>
                  </a:solidFill>
                  <a:latin typeface="Calibri" panose="020F0502020204030204" pitchFamily="34" charset="0"/>
                  <a:cs typeface="Calibri" panose="020F0502020204030204" pitchFamily="34" charset="0"/>
                </a:rPr>
                <a:t>THE LIVING TRUST</a:t>
              </a:r>
            </a:p>
          </p:txBody>
        </p:sp>
      </p:grpSp>
    </p:spTree>
    <p:extLst>
      <p:ext uri="{BB962C8B-B14F-4D97-AF65-F5344CB8AC3E}">
        <p14:creationId xmlns:p14="http://schemas.microsoft.com/office/powerpoint/2010/main" val="41366377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table&#10;&#10;Description automatically generated">
            <a:extLst>
              <a:ext uri="{FF2B5EF4-FFF2-40B4-BE49-F238E27FC236}">
                <a16:creationId xmlns:a16="http://schemas.microsoft.com/office/drawing/2014/main" id="{6AD48124-B44C-4B1E-98A9-D9001B6D7388}"/>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219198" y="10"/>
            <a:ext cx="10972802" cy="6857990"/>
          </a:xfrm>
          <a:prstGeom prst="rect">
            <a:avLst/>
          </a:prstGeom>
          <a:solidFill>
            <a:srgbClr val="367186"/>
          </a:solidFill>
        </p:spPr>
      </p:pic>
      <p:pic>
        <p:nvPicPr>
          <p:cNvPr id="15" name="Picture 14" descr="A screenshot of a cell phone&#10;&#10;Description automatically generated">
            <a:extLst>
              <a:ext uri="{FF2B5EF4-FFF2-40B4-BE49-F238E27FC236}">
                <a16:creationId xmlns:a16="http://schemas.microsoft.com/office/drawing/2014/main" id="{E0DC8842-0B9C-4731-9CA3-BBCE9A6FC0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96062" y="6359173"/>
            <a:ext cx="1905000" cy="353721"/>
          </a:xfrm>
          <a:prstGeom prst="rect">
            <a:avLst/>
          </a:prstGeom>
        </p:spPr>
      </p:pic>
      <p:sp>
        <p:nvSpPr>
          <p:cNvPr id="13" name="TextBox 12">
            <a:extLst>
              <a:ext uri="{FF2B5EF4-FFF2-40B4-BE49-F238E27FC236}">
                <a16:creationId xmlns:a16="http://schemas.microsoft.com/office/drawing/2014/main" id="{3158E7D7-021D-49C3-BA9B-C0576F4339BB}"/>
              </a:ext>
            </a:extLst>
          </p:cNvPr>
          <p:cNvSpPr txBox="1"/>
          <p:nvPr/>
        </p:nvSpPr>
        <p:spPr>
          <a:xfrm>
            <a:off x="705188" y="1731363"/>
            <a:ext cx="3333412" cy="2659318"/>
          </a:xfrm>
          <a:prstGeom prst="rect">
            <a:avLst/>
          </a:prstGeom>
          <a:noFill/>
        </p:spPr>
        <p:txBody>
          <a:bodyPr wrap="square" rtlCol="0">
            <a:spAutoFit/>
          </a:bodyPr>
          <a:lstStyle/>
          <a:p>
            <a:pPr algn="ctr">
              <a:lnSpc>
                <a:spcPts val="5000"/>
              </a:lnSpc>
            </a:pPr>
            <a:r>
              <a:rPr lang="en-US" sz="4400" b="1">
                <a:solidFill>
                  <a:srgbClr val="064057"/>
                </a:solidFill>
                <a:latin typeface="Calibri" panose="020F0502020204030204" pitchFamily="34" charset="0"/>
                <a:cs typeface="Calibri" panose="020F0502020204030204" pitchFamily="34" charset="0"/>
              </a:rPr>
              <a:t>THE MECHANICS OF A LIVING TRUST</a:t>
            </a:r>
          </a:p>
        </p:txBody>
      </p:sp>
      <p:grpSp>
        <p:nvGrpSpPr>
          <p:cNvPr id="11" name="Group 10">
            <a:extLst>
              <a:ext uri="{FF2B5EF4-FFF2-40B4-BE49-F238E27FC236}">
                <a16:creationId xmlns:a16="http://schemas.microsoft.com/office/drawing/2014/main" id="{2D844DA1-D4A4-4DFA-B8EC-8606F9590C58}"/>
              </a:ext>
            </a:extLst>
          </p:cNvPr>
          <p:cNvGrpSpPr/>
          <p:nvPr/>
        </p:nvGrpSpPr>
        <p:grpSpPr>
          <a:xfrm>
            <a:off x="-23574" y="15921"/>
            <a:ext cx="861774" cy="6858000"/>
            <a:chOff x="-29148" y="109182"/>
            <a:chExt cx="861774" cy="6858000"/>
          </a:xfrm>
          <a:solidFill>
            <a:srgbClr val="4B506B"/>
          </a:solidFill>
        </p:grpSpPr>
        <p:sp>
          <p:nvSpPr>
            <p:cNvPr id="12" name="Rectangle 11">
              <a:extLst>
                <a:ext uri="{FF2B5EF4-FFF2-40B4-BE49-F238E27FC236}">
                  <a16:creationId xmlns:a16="http://schemas.microsoft.com/office/drawing/2014/main" id="{35C61E16-AAF8-4C68-B6CF-977F47F46A2B}"/>
                </a:ext>
              </a:extLst>
            </p:cNvPr>
            <p:cNvSpPr/>
            <p:nvPr/>
          </p:nvSpPr>
          <p:spPr>
            <a:xfrm>
              <a:off x="-9762" y="109182"/>
              <a:ext cx="829927" cy="68580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BCE87035-5FBA-468F-8DEC-1C86EF7159C5}"/>
                </a:ext>
              </a:extLst>
            </p:cNvPr>
            <p:cNvSpPr txBox="1"/>
            <p:nvPr/>
          </p:nvSpPr>
          <p:spPr>
            <a:xfrm rot="16200000">
              <a:off x="-2730422" y="3175534"/>
              <a:ext cx="6264321" cy="861774"/>
            </a:xfrm>
            <a:prstGeom prst="rect">
              <a:avLst/>
            </a:prstGeom>
            <a:noFill/>
            <a:ln>
              <a:noFill/>
            </a:ln>
          </p:spPr>
          <p:txBody>
            <a:bodyPr wrap="square" rtlCol="0">
              <a:spAutoFit/>
            </a:bodyPr>
            <a:lstStyle/>
            <a:p>
              <a:pPr algn="ctr">
                <a:lnSpc>
                  <a:spcPts val="6000"/>
                </a:lnSpc>
              </a:pPr>
              <a:r>
                <a:rPr lang="en-US" sz="5000" b="1">
                  <a:solidFill>
                    <a:schemeClr val="bg1"/>
                  </a:solidFill>
                  <a:latin typeface="Calibri" panose="020F0502020204030204" pitchFamily="34" charset="0"/>
                  <a:cs typeface="Calibri" panose="020F0502020204030204" pitchFamily="34" charset="0"/>
                </a:rPr>
                <a:t>THE LIVING TRUST</a:t>
              </a:r>
            </a:p>
          </p:txBody>
        </p:sp>
      </p:grpSp>
      <p:grpSp>
        <p:nvGrpSpPr>
          <p:cNvPr id="3" name="Group 2">
            <a:extLst>
              <a:ext uri="{FF2B5EF4-FFF2-40B4-BE49-F238E27FC236}">
                <a16:creationId xmlns:a16="http://schemas.microsoft.com/office/drawing/2014/main" id="{D49F15C4-DF00-49C2-A9AC-D5FD7C677948}"/>
              </a:ext>
            </a:extLst>
          </p:cNvPr>
          <p:cNvGrpSpPr/>
          <p:nvPr/>
        </p:nvGrpSpPr>
        <p:grpSpPr>
          <a:xfrm>
            <a:off x="3930503" y="497713"/>
            <a:ext cx="2334736" cy="707886"/>
            <a:chOff x="4495800" y="511314"/>
            <a:chExt cx="2484996" cy="707886"/>
          </a:xfrm>
        </p:grpSpPr>
        <p:sp>
          <p:nvSpPr>
            <p:cNvPr id="2" name="Rectangle 1">
              <a:extLst>
                <a:ext uri="{FF2B5EF4-FFF2-40B4-BE49-F238E27FC236}">
                  <a16:creationId xmlns:a16="http://schemas.microsoft.com/office/drawing/2014/main" id="{089B103E-A1C1-4D6C-A4C4-1AD9DC2083B4}"/>
                </a:ext>
              </a:extLst>
            </p:cNvPr>
            <p:cNvSpPr/>
            <p:nvPr/>
          </p:nvSpPr>
          <p:spPr>
            <a:xfrm>
              <a:off x="4495800" y="567476"/>
              <a:ext cx="2403891" cy="596411"/>
            </a:xfrm>
            <a:prstGeom prst="rect">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7EDD999-D18A-4B61-8A5F-E4D627D180B0}"/>
                </a:ext>
              </a:extLst>
            </p:cNvPr>
            <p:cNvSpPr txBox="1"/>
            <p:nvPr/>
          </p:nvSpPr>
          <p:spPr>
            <a:xfrm>
              <a:off x="4653106" y="511314"/>
              <a:ext cx="2327690" cy="707886"/>
            </a:xfrm>
            <a:prstGeom prst="rect">
              <a:avLst/>
            </a:prstGeom>
            <a:noFill/>
          </p:spPr>
          <p:txBody>
            <a:bodyPr wrap="square" rtlCol="0">
              <a:spAutoFit/>
            </a:bodyPr>
            <a:lstStyle/>
            <a:p>
              <a:r>
                <a:rPr lang="en-US" sz="3400" b="1">
                  <a:solidFill>
                    <a:schemeClr val="tx2">
                      <a:lumMod val="50000"/>
                    </a:schemeClr>
                  </a:solidFill>
                  <a:latin typeface="Calibri" panose="020F0502020204030204" pitchFamily="34" charset="0"/>
                  <a:cs typeface="Calibri" panose="020F0502020204030204" pitchFamily="34" charset="0"/>
                </a:rPr>
                <a:t>TRUSTOR</a:t>
              </a:r>
              <a:r>
                <a:rPr lang="en-US" sz="4000" b="1">
                  <a:solidFill>
                    <a:schemeClr val="tx2">
                      <a:lumMod val="50000"/>
                    </a:schemeClr>
                  </a:solidFill>
                  <a:latin typeface="Calibri" panose="020F0502020204030204" pitchFamily="34" charset="0"/>
                  <a:cs typeface="Calibri" panose="020F0502020204030204" pitchFamily="34" charset="0"/>
                </a:rPr>
                <a:t> </a:t>
              </a:r>
            </a:p>
          </p:txBody>
        </p:sp>
      </p:grpSp>
      <p:sp>
        <p:nvSpPr>
          <p:cNvPr id="16" name="TextBox 15">
            <a:extLst>
              <a:ext uri="{FF2B5EF4-FFF2-40B4-BE49-F238E27FC236}">
                <a16:creationId xmlns:a16="http://schemas.microsoft.com/office/drawing/2014/main" id="{C14BC0B1-9D36-4567-AA3F-CBBE68F6CFB1}"/>
              </a:ext>
            </a:extLst>
          </p:cNvPr>
          <p:cNvSpPr txBox="1"/>
          <p:nvPr/>
        </p:nvSpPr>
        <p:spPr>
          <a:xfrm>
            <a:off x="6235171" y="304800"/>
            <a:ext cx="2993448" cy="892552"/>
          </a:xfrm>
          <a:prstGeom prst="rect">
            <a:avLst/>
          </a:prstGeom>
          <a:noFill/>
        </p:spPr>
        <p:txBody>
          <a:bodyPr wrap="square" rtlCol="0">
            <a:spAutoFit/>
          </a:bodyPr>
          <a:lstStyle/>
          <a:p>
            <a:r>
              <a:rPr lang="en-US" sz="2600" b="1">
                <a:solidFill>
                  <a:schemeClr val="bg1"/>
                </a:solidFill>
                <a:latin typeface="Calibri" panose="020F0502020204030204" pitchFamily="34" charset="0"/>
                <a:cs typeface="Calibri" panose="020F0502020204030204" pitchFamily="34" charset="0"/>
              </a:rPr>
              <a:t>CREATES AND DIRECTS THE TRUST</a:t>
            </a:r>
          </a:p>
        </p:txBody>
      </p:sp>
      <p:grpSp>
        <p:nvGrpSpPr>
          <p:cNvPr id="7" name="Group 6">
            <a:extLst>
              <a:ext uri="{FF2B5EF4-FFF2-40B4-BE49-F238E27FC236}">
                <a16:creationId xmlns:a16="http://schemas.microsoft.com/office/drawing/2014/main" id="{7A7EE6E2-F09A-4220-ADD5-88DD2936465A}"/>
              </a:ext>
            </a:extLst>
          </p:cNvPr>
          <p:cNvGrpSpPr/>
          <p:nvPr/>
        </p:nvGrpSpPr>
        <p:grpSpPr>
          <a:xfrm>
            <a:off x="3922325" y="2224666"/>
            <a:ext cx="2414506" cy="667179"/>
            <a:chOff x="4495799" y="2224306"/>
            <a:chExt cx="2502844" cy="667179"/>
          </a:xfrm>
        </p:grpSpPr>
        <p:sp>
          <p:nvSpPr>
            <p:cNvPr id="17" name="Rectangle 16">
              <a:extLst>
                <a:ext uri="{FF2B5EF4-FFF2-40B4-BE49-F238E27FC236}">
                  <a16:creationId xmlns:a16="http://schemas.microsoft.com/office/drawing/2014/main" id="{2DE77E2B-082D-4B47-9BD0-0420D28EE011}"/>
                </a:ext>
              </a:extLst>
            </p:cNvPr>
            <p:cNvSpPr/>
            <p:nvPr/>
          </p:nvSpPr>
          <p:spPr>
            <a:xfrm>
              <a:off x="4495799" y="2224306"/>
              <a:ext cx="2327690" cy="649224"/>
            </a:xfrm>
            <a:prstGeom prst="rect">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D2C92E9C-A72A-4B21-BE73-4CC206D82BE1}"/>
                </a:ext>
              </a:extLst>
            </p:cNvPr>
            <p:cNvSpPr txBox="1"/>
            <p:nvPr/>
          </p:nvSpPr>
          <p:spPr>
            <a:xfrm>
              <a:off x="4670953" y="2275932"/>
              <a:ext cx="2327690" cy="615553"/>
            </a:xfrm>
            <a:prstGeom prst="rect">
              <a:avLst/>
            </a:prstGeom>
            <a:noFill/>
          </p:spPr>
          <p:txBody>
            <a:bodyPr wrap="square" rtlCol="0">
              <a:spAutoFit/>
            </a:bodyPr>
            <a:lstStyle/>
            <a:p>
              <a:r>
                <a:rPr lang="en-US" sz="3400" b="1">
                  <a:solidFill>
                    <a:schemeClr val="tx2">
                      <a:lumMod val="50000"/>
                    </a:schemeClr>
                  </a:solidFill>
                  <a:latin typeface="Calibri" panose="020F0502020204030204" pitchFamily="34" charset="0"/>
                  <a:cs typeface="Calibri" panose="020F0502020204030204" pitchFamily="34" charset="0"/>
                </a:rPr>
                <a:t>TRUSTEE</a:t>
              </a:r>
            </a:p>
          </p:txBody>
        </p:sp>
      </p:grpSp>
      <p:grpSp>
        <p:nvGrpSpPr>
          <p:cNvPr id="5" name="Group 4">
            <a:extLst>
              <a:ext uri="{FF2B5EF4-FFF2-40B4-BE49-F238E27FC236}">
                <a16:creationId xmlns:a16="http://schemas.microsoft.com/office/drawing/2014/main" id="{377D3359-48ED-4262-B181-F486E14CAA1E}"/>
              </a:ext>
            </a:extLst>
          </p:cNvPr>
          <p:cNvGrpSpPr/>
          <p:nvPr/>
        </p:nvGrpSpPr>
        <p:grpSpPr>
          <a:xfrm>
            <a:off x="3900339" y="3945106"/>
            <a:ext cx="4003199" cy="1047958"/>
            <a:chOff x="4308250" y="3519197"/>
            <a:chExt cx="2382579" cy="1735656"/>
          </a:xfrm>
        </p:grpSpPr>
        <p:sp>
          <p:nvSpPr>
            <p:cNvPr id="19" name="Rectangle 18">
              <a:extLst>
                <a:ext uri="{FF2B5EF4-FFF2-40B4-BE49-F238E27FC236}">
                  <a16:creationId xmlns:a16="http://schemas.microsoft.com/office/drawing/2014/main" id="{92102C62-C9D5-48DB-8FE3-FDB0CB4ACE5F}"/>
                </a:ext>
              </a:extLst>
            </p:cNvPr>
            <p:cNvSpPr/>
            <p:nvPr/>
          </p:nvSpPr>
          <p:spPr>
            <a:xfrm>
              <a:off x="4330574" y="3519197"/>
              <a:ext cx="2337934" cy="1077218"/>
            </a:xfrm>
            <a:prstGeom prst="rect">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5C1692CA-0693-43B5-B50A-A8C25876E153}"/>
                </a:ext>
              </a:extLst>
            </p:cNvPr>
            <p:cNvSpPr txBox="1"/>
            <p:nvPr/>
          </p:nvSpPr>
          <p:spPr>
            <a:xfrm>
              <a:off x="4308250" y="3721893"/>
              <a:ext cx="2382579" cy="1532960"/>
            </a:xfrm>
            <a:prstGeom prst="rect">
              <a:avLst/>
            </a:prstGeom>
            <a:noFill/>
          </p:spPr>
          <p:txBody>
            <a:bodyPr wrap="square" rtlCol="0">
              <a:spAutoFit/>
            </a:bodyPr>
            <a:lstStyle/>
            <a:p>
              <a:pPr>
                <a:lnSpc>
                  <a:spcPts val="3200"/>
                </a:lnSpc>
              </a:pPr>
              <a:r>
                <a:rPr lang="en-US" sz="3400" b="1">
                  <a:solidFill>
                    <a:schemeClr val="tx2">
                      <a:lumMod val="50000"/>
                    </a:schemeClr>
                  </a:solidFill>
                  <a:latin typeface="Calibri" panose="020F0502020204030204" pitchFamily="34" charset="0"/>
                  <a:cs typeface="Calibri" panose="020F0502020204030204" pitchFamily="34" charset="0"/>
                </a:rPr>
                <a:t>SUCCESSOR TRUSTEE</a:t>
              </a:r>
            </a:p>
          </p:txBody>
        </p:sp>
      </p:grpSp>
      <p:grpSp>
        <p:nvGrpSpPr>
          <p:cNvPr id="8" name="Group 7">
            <a:extLst>
              <a:ext uri="{FF2B5EF4-FFF2-40B4-BE49-F238E27FC236}">
                <a16:creationId xmlns:a16="http://schemas.microsoft.com/office/drawing/2014/main" id="{32C028D9-90F9-40E5-8FE2-07643D63093D}"/>
              </a:ext>
            </a:extLst>
          </p:cNvPr>
          <p:cNvGrpSpPr/>
          <p:nvPr/>
        </p:nvGrpSpPr>
        <p:grpSpPr>
          <a:xfrm>
            <a:off x="3903040" y="5677268"/>
            <a:ext cx="2854866" cy="650405"/>
            <a:chOff x="4189347" y="5677268"/>
            <a:chExt cx="3051698" cy="650405"/>
          </a:xfrm>
        </p:grpSpPr>
        <p:sp>
          <p:nvSpPr>
            <p:cNvPr id="23" name="Rectangle 22">
              <a:extLst>
                <a:ext uri="{FF2B5EF4-FFF2-40B4-BE49-F238E27FC236}">
                  <a16:creationId xmlns:a16="http://schemas.microsoft.com/office/drawing/2014/main" id="{E64473F9-A56D-4E1F-8423-9A8FC409CAF9}"/>
                </a:ext>
              </a:extLst>
            </p:cNvPr>
            <p:cNvSpPr/>
            <p:nvPr/>
          </p:nvSpPr>
          <p:spPr>
            <a:xfrm>
              <a:off x="4218465" y="5677268"/>
              <a:ext cx="3022580" cy="650405"/>
            </a:xfrm>
            <a:prstGeom prst="rect">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555D0A67-94DA-4C0F-B8A1-AFF4CEB0C37A}"/>
                </a:ext>
              </a:extLst>
            </p:cNvPr>
            <p:cNvSpPr txBox="1"/>
            <p:nvPr/>
          </p:nvSpPr>
          <p:spPr>
            <a:xfrm>
              <a:off x="4189347" y="5695223"/>
              <a:ext cx="3022580" cy="615553"/>
            </a:xfrm>
            <a:prstGeom prst="rect">
              <a:avLst/>
            </a:prstGeom>
            <a:noFill/>
          </p:spPr>
          <p:txBody>
            <a:bodyPr wrap="square" rtlCol="0">
              <a:spAutoFit/>
            </a:bodyPr>
            <a:lstStyle/>
            <a:p>
              <a:r>
                <a:rPr lang="en-US" sz="3400" b="1">
                  <a:solidFill>
                    <a:schemeClr val="tx2">
                      <a:lumMod val="50000"/>
                    </a:schemeClr>
                  </a:solidFill>
                  <a:latin typeface="Calibri" panose="020F0502020204030204" pitchFamily="34" charset="0"/>
                  <a:cs typeface="Calibri" panose="020F0502020204030204" pitchFamily="34" charset="0"/>
                </a:rPr>
                <a:t>BENEFICIARIES</a:t>
              </a:r>
            </a:p>
          </p:txBody>
        </p:sp>
      </p:grpSp>
      <p:sp>
        <p:nvSpPr>
          <p:cNvPr id="25" name="TextBox 24">
            <a:extLst>
              <a:ext uri="{FF2B5EF4-FFF2-40B4-BE49-F238E27FC236}">
                <a16:creationId xmlns:a16="http://schemas.microsoft.com/office/drawing/2014/main" id="{77B1DBD0-BC1E-422A-84D9-D96AB20DEE68}"/>
              </a:ext>
            </a:extLst>
          </p:cNvPr>
          <p:cNvSpPr txBox="1"/>
          <p:nvPr/>
        </p:nvSpPr>
        <p:spPr>
          <a:xfrm>
            <a:off x="6917158" y="5563930"/>
            <a:ext cx="4700032" cy="913070"/>
          </a:xfrm>
          <a:prstGeom prst="rect">
            <a:avLst/>
          </a:prstGeom>
          <a:noFill/>
        </p:spPr>
        <p:txBody>
          <a:bodyPr wrap="square" rtlCol="0">
            <a:spAutoFit/>
          </a:bodyPr>
          <a:lstStyle/>
          <a:p>
            <a:pPr>
              <a:lnSpc>
                <a:spcPts val="3200"/>
              </a:lnSpc>
            </a:pPr>
            <a:r>
              <a:rPr lang="en-US" sz="2800" b="1">
                <a:solidFill>
                  <a:schemeClr val="bg1"/>
                </a:solidFill>
                <a:latin typeface="Calibri" panose="020F0502020204030204" pitchFamily="34" charset="0"/>
                <a:cs typeface="Calibri" panose="020F0502020204030204" pitchFamily="34" charset="0"/>
              </a:rPr>
              <a:t>RECEIVE BENEFITS OF TRUST (e.g. principal and income)</a:t>
            </a:r>
          </a:p>
        </p:txBody>
      </p:sp>
      <p:sp>
        <p:nvSpPr>
          <p:cNvPr id="26" name="TextBox 25">
            <a:extLst>
              <a:ext uri="{FF2B5EF4-FFF2-40B4-BE49-F238E27FC236}">
                <a16:creationId xmlns:a16="http://schemas.microsoft.com/office/drawing/2014/main" id="{3ECE8748-DD62-4442-BEC4-A9E011D5903E}"/>
              </a:ext>
            </a:extLst>
          </p:cNvPr>
          <p:cNvSpPr txBox="1"/>
          <p:nvPr/>
        </p:nvSpPr>
        <p:spPr>
          <a:xfrm>
            <a:off x="7878929" y="3831769"/>
            <a:ext cx="3851987" cy="913070"/>
          </a:xfrm>
          <a:prstGeom prst="rect">
            <a:avLst/>
          </a:prstGeom>
          <a:noFill/>
        </p:spPr>
        <p:txBody>
          <a:bodyPr wrap="square" rtlCol="0">
            <a:spAutoFit/>
          </a:bodyPr>
          <a:lstStyle/>
          <a:p>
            <a:pPr>
              <a:lnSpc>
                <a:spcPts val="3200"/>
              </a:lnSpc>
            </a:pPr>
            <a:r>
              <a:rPr lang="en-US" sz="2800" b="1">
                <a:solidFill>
                  <a:schemeClr val="bg1"/>
                </a:solidFill>
                <a:latin typeface="Calibri" panose="020F0502020204030204" pitchFamily="34" charset="0"/>
                <a:cs typeface="Calibri" panose="020F0502020204030204" pitchFamily="34" charset="0"/>
              </a:rPr>
              <a:t>TAKES OVER UPON INCAPACITY OR DEATH</a:t>
            </a:r>
          </a:p>
        </p:txBody>
      </p:sp>
      <p:sp>
        <p:nvSpPr>
          <p:cNvPr id="27" name="TextBox 26">
            <a:extLst>
              <a:ext uri="{FF2B5EF4-FFF2-40B4-BE49-F238E27FC236}">
                <a16:creationId xmlns:a16="http://schemas.microsoft.com/office/drawing/2014/main" id="{C6C606CF-D127-41E6-B57C-2BF5B1EF0B8A}"/>
              </a:ext>
            </a:extLst>
          </p:cNvPr>
          <p:cNvSpPr txBox="1"/>
          <p:nvPr/>
        </p:nvSpPr>
        <p:spPr>
          <a:xfrm>
            <a:off x="6172200" y="2280541"/>
            <a:ext cx="4267201" cy="523220"/>
          </a:xfrm>
          <a:prstGeom prst="rect">
            <a:avLst/>
          </a:prstGeom>
          <a:noFill/>
        </p:spPr>
        <p:txBody>
          <a:bodyPr wrap="square" rtlCol="0">
            <a:spAutoFit/>
          </a:bodyPr>
          <a:lstStyle/>
          <a:p>
            <a:r>
              <a:rPr lang="en-US" sz="2800" b="1">
                <a:solidFill>
                  <a:schemeClr val="bg1"/>
                </a:solidFill>
                <a:latin typeface="Calibri" panose="020F0502020204030204" pitchFamily="34" charset="0"/>
                <a:cs typeface="Calibri" panose="020F0502020204030204" pitchFamily="34" charset="0"/>
              </a:rPr>
              <a:t>MANAGES THE TRUST</a:t>
            </a:r>
          </a:p>
        </p:txBody>
      </p:sp>
      <p:sp>
        <p:nvSpPr>
          <p:cNvPr id="9" name="Rectangle 8">
            <a:extLst>
              <a:ext uri="{FF2B5EF4-FFF2-40B4-BE49-F238E27FC236}">
                <a16:creationId xmlns:a16="http://schemas.microsoft.com/office/drawing/2014/main" id="{723014AC-0DC5-4A26-BE27-39F6ABE7AD65}"/>
              </a:ext>
            </a:extLst>
          </p:cNvPr>
          <p:cNvSpPr/>
          <p:nvPr/>
        </p:nvSpPr>
        <p:spPr>
          <a:xfrm>
            <a:off x="1371601" y="0"/>
            <a:ext cx="236922" cy="1015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38727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Shape, arrow, rectangle&#10;&#10;Description automatically generated">
            <a:extLst>
              <a:ext uri="{FF2B5EF4-FFF2-40B4-BE49-F238E27FC236}">
                <a16:creationId xmlns:a16="http://schemas.microsoft.com/office/drawing/2014/main" id="{02314CC1-E7B1-4DC4-9424-D38DD5354184}"/>
              </a:ext>
            </a:extLst>
          </p:cNvPr>
          <p:cNvPicPr>
            <a:picLocks noChangeAspect="1"/>
          </p:cNvPicPr>
          <p:nvPr/>
        </p:nvPicPr>
        <p:blipFill rotWithShape="1">
          <a:blip r:embed="rId3">
            <a:extLst>
              <a:ext uri="{28A0092B-C50C-407E-A947-70E740481C1C}">
                <a14:useLocalDpi xmlns:a14="http://schemas.microsoft.com/office/drawing/2010/main" val="0"/>
              </a:ext>
            </a:extLst>
          </a:blip>
          <a:srcRect b="19"/>
          <a:stretch/>
        </p:blipFill>
        <p:spPr>
          <a:xfrm>
            <a:off x="20" y="1459149"/>
            <a:ext cx="12191980" cy="5413137"/>
          </a:xfrm>
          <a:prstGeom prst="rect">
            <a:avLst/>
          </a:prstGeom>
        </p:spPr>
      </p:pic>
      <p:sp>
        <p:nvSpPr>
          <p:cNvPr id="5" name="TextBox 4">
            <a:extLst>
              <a:ext uri="{FF2B5EF4-FFF2-40B4-BE49-F238E27FC236}">
                <a16:creationId xmlns:a16="http://schemas.microsoft.com/office/drawing/2014/main" id="{585F9EFA-14F7-426D-B0FF-25990DFD9F48}"/>
              </a:ext>
            </a:extLst>
          </p:cNvPr>
          <p:cNvSpPr txBox="1"/>
          <p:nvPr/>
        </p:nvSpPr>
        <p:spPr>
          <a:xfrm>
            <a:off x="-1763062" y="1074003"/>
            <a:ext cx="12188952" cy="830997"/>
          </a:xfrm>
          <a:prstGeom prst="rect">
            <a:avLst/>
          </a:prstGeom>
          <a:noFill/>
        </p:spPr>
        <p:txBody>
          <a:bodyPr wrap="square" rtlCol="0">
            <a:spAutoFit/>
          </a:bodyPr>
          <a:lstStyle/>
          <a:p>
            <a:pPr algn="ctr"/>
            <a:r>
              <a:rPr lang="en-US" sz="4800" b="1">
                <a:latin typeface="Calibri" panose="020F0502020204030204" pitchFamily="34" charset="0"/>
                <a:cs typeface="Calibri" panose="020F0502020204030204" pitchFamily="34" charset="0"/>
              </a:rPr>
              <a:t>CONSIDER A LIVING TRUST IF. . .</a:t>
            </a:r>
          </a:p>
        </p:txBody>
      </p:sp>
      <p:pic>
        <p:nvPicPr>
          <p:cNvPr id="23" name="Picture 22" descr="A picture containing drawing&#10;&#10;Description automatically generated">
            <a:extLst>
              <a:ext uri="{FF2B5EF4-FFF2-40B4-BE49-F238E27FC236}">
                <a16:creationId xmlns:a16="http://schemas.microsoft.com/office/drawing/2014/main" id="{95E8B57A-4E17-45BC-9651-C9D03303F0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0033" y="6421024"/>
            <a:ext cx="1734968" cy="290832"/>
          </a:xfrm>
          <a:prstGeom prst="rect">
            <a:avLst/>
          </a:prstGeom>
        </p:spPr>
      </p:pic>
      <p:grpSp>
        <p:nvGrpSpPr>
          <p:cNvPr id="3" name="Group 2">
            <a:extLst>
              <a:ext uri="{FF2B5EF4-FFF2-40B4-BE49-F238E27FC236}">
                <a16:creationId xmlns:a16="http://schemas.microsoft.com/office/drawing/2014/main" id="{A795D56A-D3B4-4E32-9222-7A519436A427}"/>
              </a:ext>
            </a:extLst>
          </p:cNvPr>
          <p:cNvGrpSpPr/>
          <p:nvPr/>
        </p:nvGrpSpPr>
        <p:grpSpPr>
          <a:xfrm>
            <a:off x="-28757" y="2735647"/>
            <a:ext cx="2438400" cy="2141153"/>
            <a:chOff x="-28757" y="2057400"/>
            <a:chExt cx="2438400" cy="2471539"/>
          </a:xfrm>
        </p:grpSpPr>
        <p:sp>
          <p:nvSpPr>
            <p:cNvPr id="7" name="Content Placeholder 1">
              <a:extLst>
                <a:ext uri="{FF2B5EF4-FFF2-40B4-BE49-F238E27FC236}">
                  <a16:creationId xmlns:a16="http://schemas.microsoft.com/office/drawing/2014/main" id="{90E785FB-7658-4722-80E7-13E214B791A8}"/>
                </a:ext>
              </a:extLst>
            </p:cNvPr>
            <p:cNvSpPr txBox="1">
              <a:spLocks/>
            </p:cNvSpPr>
            <p:nvPr/>
          </p:nvSpPr>
          <p:spPr>
            <a:xfrm>
              <a:off x="-28757" y="3756729"/>
              <a:ext cx="2438400" cy="77221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ts val="2500"/>
                </a:lnSpc>
                <a:spcBef>
                  <a:spcPts val="0"/>
                </a:spcBef>
                <a:buNone/>
              </a:pPr>
              <a:r>
                <a:rPr lang="en-US" sz="2400" b="1">
                  <a:solidFill>
                    <a:schemeClr val="bg1"/>
                  </a:solidFill>
                  <a:latin typeface="Calibri" panose="020F0502020204030204" pitchFamily="34" charset="0"/>
                  <a:cs typeface="Calibri" panose="020F0502020204030204" pitchFamily="34" charset="0"/>
                </a:rPr>
                <a:t>YOU OWN A HOME OR PROPERTY</a:t>
              </a:r>
            </a:p>
          </p:txBody>
        </p:sp>
        <p:grpSp>
          <p:nvGrpSpPr>
            <p:cNvPr id="2" name="Group 1">
              <a:extLst>
                <a:ext uri="{FF2B5EF4-FFF2-40B4-BE49-F238E27FC236}">
                  <a16:creationId xmlns:a16="http://schemas.microsoft.com/office/drawing/2014/main" id="{16C927E7-E486-4A8A-BEE1-0BE981E374FE}"/>
                </a:ext>
              </a:extLst>
            </p:cNvPr>
            <p:cNvGrpSpPr/>
            <p:nvPr/>
          </p:nvGrpSpPr>
          <p:grpSpPr>
            <a:xfrm>
              <a:off x="609600" y="2057400"/>
              <a:ext cx="1129338" cy="1038877"/>
              <a:chOff x="609600" y="2057400"/>
              <a:chExt cx="1129338" cy="1038877"/>
            </a:xfrm>
          </p:grpSpPr>
          <p:sp>
            <p:nvSpPr>
              <p:cNvPr id="15" name="Oval 14">
                <a:extLst>
                  <a:ext uri="{FF2B5EF4-FFF2-40B4-BE49-F238E27FC236}">
                    <a16:creationId xmlns:a16="http://schemas.microsoft.com/office/drawing/2014/main" id="{691768B1-675C-4D42-AF20-91D66466389D}"/>
                  </a:ext>
                </a:extLst>
              </p:cNvPr>
              <p:cNvSpPr/>
              <p:nvPr/>
            </p:nvSpPr>
            <p:spPr>
              <a:xfrm>
                <a:off x="609600" y="2057400"/>
                <a:ext cx="1129338" cy="10388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3D4121DA-6BAF-4947-8D54-0C3DA0F25767}"/>
                  </a:ext>
                </a:extLst>
              </p:cNvPr>
              <p:cNvSpPr txBox="1"/>
              <p:nvPr/>
            </p:nvSpPr>
            <p:spPr>
              <a:xfrm>
                <a:off x="723166" y="2493250"/>
                <a:ext cx="902205" cy="492443"/>
              </a:xfrm>
              <a:prstGeom prst="rect">
                <a:avLst/>
              </a:prstGeom>
              <a:noFill/>
            </p:spPr>
            <p:txBody>
              <a:bodyPr wrap="square" rtlCol="0">
                <a:spAutoFit/>
              </a:bodyPr>
              <a:lstStyle/>
              <a:p>
                <a:pPr algn="ctr">
                  <a:lnSpc>
                    <a:spcPts val="2400"/>
                  </a:lnSpc>
                </a:pPr>
                <a:r>
                  <a:rPr lang="en-US" sz="5000" b="1">
                    <a:solidFill>
                      <a:srgbClr val="064057"/>
                    </a:solidFill>
                    <a:latin typeface="Calibri" panose="020F0502020204030204" pitchFamily="34" charset="0"/>
                    <a:cs typeface="Calibri" panose="020F0502020204030204" pitchFamily="34" charset="0"/>
                  </a:rPr>
                  <a:t>1</a:t>
                </a:r>
              </a:p>
            </p:txBody>
          </p:sp>
        </p:grpSp>
      </p:grpSp>
      <p:grpSp>
        <p:nvGrpSpPr>
          <p:cNvPr id="18" name="Group 17">
            <a:extLst>
              <a:ext uri="{FF2B5EF4-FFF2-40B4-BE49-F238E27FC236}">
                <a16:creationId xmlns:a16="http://schemas.microsoft.com/office/drawing/2014/main" id="{CF0640D9-4E35-48DA-8882-7B1372582ECC}"/>
              </a:ext>
            </a:extLst>
          </p:cNvPr>
          <p:cNvGrpSpPr/>
          <p:nvPr/>
        </p:nvGrpSpPr>
        <p:grpSpPr>
          <a:xfrm>
            <a:off x="2422899" y="2743200"/>
            <a:ext cx="2438400" cy="2141153"/>
            <a:chOff x="2422899" y="2057400"/>
            <a:chExt cx="2438400" cy="2471539"/>
          </a:xfrm>
        </p:grpSpPr>
        <p:grpSp>
          <p:nvGrpSpPr>
            <p:cNvPr id="6" name="Group 5">
              <a:extLst>
                <a:ext uri="{FF2B5EF4-FFF2-40B4-BE49-F238E27FC236}">
                  <a16:creationId xmlns:a16="http://schemas.microsoft.com/office/drawing/2014/main" id="{596457DF-C449-4612-945E-052B299E5F48}"/>
                </a:ext>
              </a:extLst>
            </p:cNvPr>
            <p:cNvGrpSpPr/>
            <p:nvPr/>
          </p:nvGrpSpPr>
          <p:grpSpPr>
            <a:xfrm>
              <a:off x="2422899" y="2057400"/>
              <a:ext cx="2438400" cy="2471539"/>
              <a:chOff x="2422899" y="2057400"/>
              <a:chExt cx="2438400" cy="2471539"/>
            </a:xfrm>
          </p:grpSpPr>
          <p:sp>
            <p:nvSpPr>
              <p:cNvPr id="8" name="Content Placeholder 1">
                <a:extLst>
                  <a:ext uri="{FF2B5EF4-FFF2-40B4-BE49-F238E27FC236}">
                    <a16:creationId xmlns:a16="http://schemas.microsoft.com/office/drawing/2014/main" id="{04B81190-CA8E-4A94-9873-8640EA391A2F}"/>
                  </a:ext>
                </a:extLst>
              </p:cNvPr>
              <p:cNvSpPr txBox="1">
                <a:spLocks/>
              </p:cNvSpPr>
              <p:nvPr/>
            </p:nvSpPr>
            <p:spPr>
              <a:xfrm>
                <a:off x="2422899" y="3756729"/>
                <a:ext cx="2438400" cy="77221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ts val="2500"/>
                  </a:lnSpc>
                  <a:spcBef>
                    <a:spcPts val="0"/>
                  </a:spcBef>
                  <a:buNone/>
                </a:pPr>
                <a:r>
                  <a:rPr lang="en-US" sz="2400" b="1">
                    <a:solidFill>
                      <a:schemeClr val="bg1"/>
                    </a:solidFill>
                    <a:latin typeface="Calibri" panose="020F0502020204030204" pitchFamily="34" charset="0"/>
                    <a:cs typeface="Calibri" panose="020F0502020204030204" pitchFamily="34" charset="0"/>
                  </a:rPr>
                  <a:t>YOU WANT TO PASS YOUR ESTATE WITH LITTLE EXPENSE OR DELAY</a:t>
                </a:r>
              </a:p>
            </p:txBody>
          </p:sp>
          <p:sp>
            <p:nvSpPr>
              <p:cNvPr id="19" name="Oval 18">
                <a:extLst>
                  <a:ext uri="{FF2B5EF4-FFF2-40B4-BE49-F238E27FC236}">
                    <a16:creationId xmlns:a16="http://schemas.microsoft.com/office/drawing/2014/main" id="{17A3B20F-69CA-49F6-89B5-389AED60FBE0}"/>
                  </a:ext>
                </a:extLst>
              </p:cNvPr>
              <p:cNvSpPr/>
              <p:nvPr/>
            </p:nvSpPr>
            <p:spPr>
              <a:xfrm>
                <a:off x="3061662" y="2057400"/>
                <a:ext cx="1129338" cy="10388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E5478588-073B-4CF7-B6BB-0FED27F818F9}"/>
                </a:ext>
              </a:extLst>
            </p:cNvPr>
            <p:cNvSpPr txBox="1"/>
            <p:nvPr/>
          </p:nvSpPr>
          <p:spPr>
            <a:xfrm>
              <a:off x="3175228" y="2493250"/>
              <a:ext cx="902205" cy="492443"/>
            </a:xfrm>
            <a:prstGeom prst="rect">
              <a:avLst/>
            </a:prstGeom>
            <a:noFill/>
          </p:spPr>
          <p:txBody>
            <a:bodyPr wrap="square" rtlCol="0">
              <a:spAutoFit/>
            </a:bodyPr>
            <a:lstStyle/>
            <a:p>
              <a:pPr algn="ctr">
                <a:lnSpc>
                  <a:spcPts val="2400"/>
                </a:lnSpc>
              </a:pPr>
              <a:r>
                <a:rPr lang="en-US" sz="5000" b="1">
                  <a:solidFill>
                    <a:srgbClr val="064057"/>
                  </a:solidFill>
                  <a:latin typeface="Calibri" panose="020F0502020204030204" pitchFamily="34" charset="0"/>
                  <a:cs typeface="Calibri" panose="020F0502020204030204" pitchFamily="34" charset="0"/>
                </a:rPr>
                <a:t>2</a:t>
              </a:r>
            </a:p>
          </p:txBody>
        </p:sp>
      </p:grpSp>
      <p:grpSp>
        <p:nvGrpSpPr>
          <p:cNvPr id="28" name="Group 27">
            <a:extLst>
              <a:ext uri="{FF2B5EF4-FFF2-40B4-BE49-F238E27FC236}">
                <a16:creationId xmlns:a16="http://schemas.microsoft.com/office/drawing/2014/main" id="{9924A1C2-6FFD-4AE5-AA59-4AC2E255F708}"/>
              </a:ext>
            </a:extLst>
          </p:cNvPr>
          <p:cNvGrpSpPr/>
          <p:nvPr/>
        </p:nvGrpSpPr>
        <p:grpSpPr>
          <a:xfrm>
            <a:off x="4874555" y="2730890"/>
            <a:ext cx="2425144" cy="2145910"/>
            <a:chOff x="4874555" y="2057400"/>
            <a:chExt cx="2425144" cy="2477030"/>
          </a:xfrm>
        </p:grpSpPr>
        <p:grpSp>
          <p:nvGrpSpPr>
            <p:cNvPr id="13" name="Group 12">
              <a:extLst>
                <a:ext uri="{FF2B5EF4-FFF2-40B4-BE49-F238E27FC236}">
                  <a16:creationId xmlns:a16="http://schemas.microsoft.com/office/drawing/2014/main" id="{749E3DDC-75DD-4C4E-B9A8-285BCAFAEF26}"/>
                </a:ext>
              </a:extLst>
            </p:cNvPr>
            <p:cNvGrpSpPr/>
            <p:nvPr/>
          </p:nvGrpSpPr>
          <p:grpSpPr>
            <a:xfrm>
              <a:off x="4874555" y="2057400"/>
              <a:ext cx="2425144" cy="2477030"/>
              <a:chOff x="4874555" y="2057400"/>
              <a:chExt cx="2425144" cy="2477030"/>
            </a:xfrm>
          </p:grpSpPr>
          <p:sp>
            <p:nvSpPr>
              <p:cNvPr id="10" name="Content Placeholder 1">
                <a:extLst>
                  <a:ext uri="{FF2B5EF4-FFF2-40B4-BE49-F238E27FC236}">
                    <a16:creationId xmlns:a16="http://schemas.microsoft.com/office/drawing/2014/main" id="{1FF42C66-703C-41F5-9727-264D3C1A63CD}"/>
                  </a:ext>
                </a:extLst>
              </p:cNvPr>
              <p:cNvSpPr txBox="1">
                <a:spLocks/>
              </p:cNvSpPr>
              <p:nvPr/>
            </p:nvSpPr>
            <p:spPr>
              <a:xfrm>
                <a:off x="4874555" y="3762220"/>
                <a:ext cx="2425144" cy="77221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ts val="2500"/>
                  </a:lnSpc>
                  <a:spcBef>
                    <a:spcPts val="0"/>
                  </a:spcBef>
                  <a:buNone/>
                </a:pPr>
                <a:r>
                  <a:rPr lang="en-US" sz="2400" b="1">
                    <a:solidFill>
                      <a:schemeClr val="bg1"/>
                    </a:solidFill>
                    <a:latin typeface="Calibri" panose="020F0502020204030204" pitchFamily="34" charset="0"/>
                    <a:cs typeface="Calibri" panose="020F0502020204030204" pitchFamily="34" charset="0"/>
                  </a:rPr>
                  <a:t>YOU WANT TO DIRECT HOW YOUR AFFAIRS ARE MANAGED IF INCAPACITATED</a:t>
                </a:r>
              </a:p>
            </p:txBody>
          </p:sp>
          <p:sp>
            <p:nvSpPr>
              <p:cNvPr id="21" name="Oval 20">
                <a:extLst>
                  <a:ext uri="{FF2B5EF4-FFF2-40B4-BE49-F238E27FC236}">
                    <a16:creationId xmlns:a16="http://schemas.microsoft.com/office/drawing/2014/main" id="{335B980A-82D0-45DF-AB96-CEF076B4ECEC}"/>
                  </a:ext>
                </a:extLst>
              </p:cNvPr>
              <p:cNvSpPr/>
              <p:nvPr/>
            </p:nvSpPr>
            <p:spPr>
              <a:xfrm>
                <a:off x="5531331" y="2057400"/>
                <a:ext cx="1129338" cy="10388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Box 21">
              <a:extLst>
                <a:ext uri="{FF2B5EF4-FFF2-40B4-BE49-F238E27FC236}">
                  <a16:creationId xmlns:a16="http://schemas.microsoft.com/office/drawing/2014/main" id="{481D913D-0020-40FE-A315-D28C0C6C8C36}"/>
                </a:ext>
              </a:extLst>
            </p:cNvPr>
            <p:cNvSpPr txBox="1"/>
            <p:nvPr/>
          </p:nvSpPr>
          <p:spPr>
            <a:xfrm>
              <a:off x="5644897" y="2493250"/>
              <a:ext cx="902205" cy="492443"/>
            </a:xfrm>
            <a:prstGeom prst="rect">
              <a:avLst/>
            </a:prstGeom>
            <a:noFill/>
          </p:spPr>
          <p:txBody>
            <a:bodyPr wrap="square" rtlCol="0">
              <a:spAutoFit/>
            </a:bodyPr>
            <a:lstStyle/>
            <a:p>
              <a:pPr algn="ctr">
                <a:lnSpc>
                  <a:spcPts val="2400"/>
                </a:lnSpc>
              </a:pPr>
              <a:r>
                <a:rPr lang="en-US" sz="5000" b="1">
                  <a:solidFill>
                    <a:srgbClr val="064057"/>
                  </a:solidFill>
                  <a:latin typeface="Calibri" panose="020F0502020204030204" pitchFamily="34" charset="0"/>
                  <a:cs typeface="Calibri" panose="020F0502020204030204" pitchFamily="34" charset="0"/>
                </a:rPr>
                <a:t>3</a:t>
              </a:r>
            </a:p>
          </p:txBody>
        </p:sp>
      </p:grpSp>
      <p:grpSp>
        <p:nvGrpSpPr>
          <p:cNvPr id="14" name="Group 13">
            <a:extLst>
              <a:ext uri="{FF2B5EF4-FFF2-40B4-BE49-F238E27FC236}">
                <a16:creationId xmlns:a16="http://schemas.microsoft.com/office/drawing/2014/main" id="{5F7A7C61-B44D-4C52-A0D4-BB406CAA204A}"/>
              </a:ext>
            </a:extLst>
          </p:cNvPr>
          <p:cNvGrpSpPr/>
          <p:nvPr/>
        </p:nvGrpSpPr>
        <p:grpSpPr>
          <a:xfrm>
            <a:off x="7350718" y="2779656"/>
            <a:ext cx="2438400" cy="2097144"/>
            <a:chOff x="7350718" y="2108200"/>
            <a:chExt cx="2438400" cy="2420739"/>
          </a:xfrm>
        </p:grpSpPr>
        <p:sp>
          <p:nvSpPr>
            <p:cNvPr id="11" name="Content Placeholder 1">
              <a:extLst>
                <a:ext uri="{FF2B5EF4-FFF2-40B4-BE49-F238E27FC236}">
                  <a16:creationId xmlns:a16="http://schemas.microsoft.com/office/drawing/2014/main" id="{9DEF7B9E-FAD5-4A2C-A410-95314901DECC}"/>
                </a:ext>
              </a:extLst>
            </p:cNvPr>
            <p:cNvSpPr txBox="1">
              <a:spLocks/>
            </p:cNvSpPr>
            <p:nvPr/>
          </p:nvSpPr>
          <p:spPr>
            <a:xfrm>
              <a:off x="7350718" y="3756729"/>
              <a:ext cx="2438400" cy="77221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ts val="2500"/>
                </a:lnSpc>
                <a:spcBef>
                  <a:spcPts val="0"/>
                </a:spcBef>
                <a:buNone/>
              </a:pPr>
              <a:r>
                <a:rPr lang="en-US" sz="2400" b="1">
                  <a:solidFill>
                    <a:schemeClr val="bg1"/>
                  </a:solidFill>
                  <a:latin typeface="Calibri" panose="020F0502020204030204" pitchFamily="34" charset="0"/>
                  <a:cs typeface="Calibri" panose="020F0502020204030204" pitchFamily="34" charset="0"/>
                </a:rPr>
                <a:t>YOU WANT TO ELIMINATE OR REDUCE ESTATE TAXES </a:t>
              </a:r>
            </a:p>
          </p:txBody>
        </p:sp>
        <p:sp>
          <p:nvSpPr>
            <p:cNvPr id="24" name="Oval 23">
              <a:extLst>
                <a:ext uri="{FF2B5EF4-FFF2-40B4-BE49-F238E27FC236}">
                  <a16:creationId xmlns:a16="http://schemas.microsoft.com/office/drawing/2014/main" id="{DF9D6C47-753C-4F5C-AA00-5D67861029A8}"/>
                </a:ext>
              </a:extLst>
            </p:cNvPr>
            <p:cNvSpPr/>
            <p:nvPr/>
          </p:nvSpPr>
          <p:spPr>
            <a:xfrm>
              <a:off x="7940826" y="2108200"/>
              <a:ext cx="1129338" cy="10388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6E705A93-75AC-4BE4-967E-784B7E28771F}"/>
                </a:ext>
              </a:extLst>
            </p:cNvPr>
            <p:cNvSpPr txBox="1"/>
            <p:nvPr/>
          </p:nvSpPr>
          <p:spPr>
            <a:xfrm>
              <a:off x="8038366" y="2569450"/>
              <a:ext cx="902205" cy="492443"/>
            </a:xfrm>
            <a:prstGeom prst="rect">
              <a:avLst/>
            </a:prstGeom>
            <a:noFill/>
          </p:spPr>
          <p:txBody>
            <a:bodyPr wrap="square" rtlCol="0">
              <a:spAutoFit/>
            </a:bodyPr>
            <a:lstStyle/>
            <a:p>
              <a:pPr algn="ctr">
                <a:lnSpc>
                  <a:spcPts val="2400"/>
                </a:lnSpc>
              </a:pPr>
              <a:r>
                <a:rPr lang="en-US" sz="5000" b="1">
                  <a:solidFill>
                    <a:srgbClr val="064057"/>
                  </a:solidFill>
                  <a:latin typeface="Calibri" panose="020F0502020204030204" pitchFamily="34" charset="0"/>
                  <a:cs typeface="Calibri" panose="020F0502020204030204" pitchFamily="34" charset="0"/>
                </a:rPr>
                <a:t>4</a:t>
              </a:r>
            </a:p>
          </p:txBody>
        </p:sp>
      </p:grpSp>
      <p:grpSp>
        <p:nvGrpSpPr>
          <p:cNvPr id="17" name="Group 16">
            <a:extLst>
              <a:ext uri="{FF2B5EF4-FFF2-40B4-BE49-F238E27FC236}">
                <a16:creationId xmlns:a16="http://schemas.microsoft.com/office/drawing/2014/main" id="{E07FA249-9F75-4342-A868-A1534BEDD0F3}"/>
              </a:ext>
            </a:extLst>
          </p:cNvPr>
          <p:cNvGrpSpPr/>
          <p:nvPr/>
        </p:nvGrpSpPr>
        <p:grpSpPr>
          <a:xfrm>
            <a:off x="9789118" y="2780743"/>
            <a:ext cx="2402882" cy="2096057"/>
            <a:chOff x="9789118" y="2108200"/>
            <a:chExt cx="2402882" cy="2419485"/>
          </a:xfrm>
        </p:grpSpPr>
        <p:sp>
          <p:nvSpPr>
            <p:cNvPr id="12" name="Content Placeholder 1">
              <a:extLst>
                <a:ext uri="{FF2B5EF4-FFF2-40B4-BE49-F238E27FC236}">
                  <a16:creationId xmlns:a16="http://schemas.microsoft.com/office/drawing/2014/main" id="{B33DD89B-3290-4585-95EF-BD0B249B9F90}"/>
                </a:ext>
              </a:extLst>
            </p:cNvPr>
            <p:cNvSpPr txBox="1">
              <a:spLocks/>
            </p:cNvSpPr>
            <p:nvPr/>
          </p:nvSpPr>
          <p:spPr>
            <a:xfrm>
              <a:off x="9789118" y="3755475"/>
              <a:ext cx="2402882" cy="77221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ts val="2500"/>
                </a:lnSpc>
                <a:spcBef>
                  <a:spcPts val="0"/>
                </a:spcBef>
                <a:buNone/>
              </a:pPr>
              <a:r>
                <a:rPr lang="en-US" sz="2400" b="1">
                  <a:solidFill>
                    <a:schemeClr val="bg1"/>
                  </a:solidFill>
                  <a:latin typeface="Calibri" panose="020F0502020204030204" pitchFamily="34" charset="0"/>
                  <a:cs typeface="Calibri" panose="020F0502020204030204" pitchFamily="34" charset="0"/>
                </a:rPr>
                <a:t>YOU WANT YOUR AFFAIRS TO REMAIN PRIVATE</a:t>
              </a:r>
            </a:p>
          </p:txBody>
        </p:sp>
        <p:sp>
          <p:nvSpPr>
            <p:cNvPr id="26" name="Oval 25">
              <a:extLst>
                <a:ext uri="{FF2B5EF4-FFF2-40B4-BE49-F238E27FC236}">
                  <a16:creationId xmlns:a16="http://schemas.microsoft.com/office/drawing/2014/main" id="{E69D6998-90C3-4D00-904B-7B4C8D486C98}"/>
                </a:ext>
              </a:extLst>
            </p:cNvPr>
            <p:cNvSpPr/>
            <p:nvPr/>
          </p:nvSpPr>
          <p:spPr>
            <a:xfrm>
              <a:off x="10425890" y="2108200"/>
              <a:ext cx="1129338" cy="10388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E3F09763-0250-4D43-A9F0-4F5E19C40F6E}"/>
                </a:ext>
              </a:extLst>
            </p:cNvPr>
            <p:cNvSpPr txBox="1"/>
            <p:nvPr/>
          </p:nvSpPr>
          <p:spPr>
            <a:xfrm>
              <a:off x="10508035" y="2544050"/>
              <a:ext cx="902205" cy="492443"/>
            </a:xfrm>
            <a:prstGeom prst="rect">
              <a:avLst/>
            </a:prstGeom>
            <a:noFill/>
          </p:spPr>
          <p:txBody>
            <a:bodyPr wrap="square" rtlCol="0">
              <a:spAutoFit/>
            </a:bodyPr>
            <a:lstStyle/>
            <a:p>
              <a:pPr algn="ctr">
                <a:lnSpc>
                  <a:spcPts val="2400"/>
                </a:lnSpc>
              </a:pPr>
              <a:r>
                <a:rPr lang="en-US" sz="5000" b="1">
                  <a:solidFill>
                    <a:srgbClr val="064057"/>
                  </a:solidFill>
                  <a:latin typeface="Calibri" panose="020F0502020204030204" pitchFamily="34" charset="0"/>
                  <a:cs typeface="Calibri" panose="020F0502020204030204" pitchFamily="34" charset="0"/>
                </a:rPr>
                <a:t>5</a:t>
              </a:r>
            </a:p>
          </p:txBody>
        </p:sp>
      </p:grpSp>
    </p:spTree>
    <p:extLst>
      <p:ext uri="{BB962C8B-B14F-4D97-AF65-F5344CB8AC3E}">
        <p14:creationId xmlns:p14="http://schemas.microsoft.com/office/powerpoint/2010/main" val="3825005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B78F1A4-F0EB-44B7-9171-04A35B932A6F}"/>
              </a:ext>
            </a:extLst>
          </p:cNvPr>
          <p:cNvGrpSpPr/>
          <p:nvPr/>
        </p:nvGrpSpPr>
        <p:grpSpPr>
          <a:xfrm rot="5400000">
            <a:off x="5136357" y="-2102645"/>
            <a:ext cx="1919290" cy="12192000"/>
            <a:chOff x="-9762" y="109182"/>
            <a:chExt cx="829927" cy="6858000"/>
          </a:xfrm>
        </p:grpSpPr>
        <p:sp>
          <p:nvSpPr>
            <p:cNvPr id="9" name="Rectangle 8">
              <a:extLst>
                <a:ext uri="{FF2B5EF4-FFF2-40B4-BE49-F238E27FC236}">
                  <a16:creationId xmlns:a16="http://schemas.microsoft.com/office/drawing/2014/main" id="{AB5EC0FA-E98E-4379-82E2-897145A53C2A}"/>
                </a:ext>
              </a:extLst>
            </p:cNvPr>
            <p:cNvSpPr/>
            <p:nvPr/>
          </p:nvSpPr>
          <p:spPr>
            <a:xfrm>
              <a:off x="-9762" y="109182"/>
              <a:ext cx="829927" cy="6858000"/>
            </a:xfrm>
            <a:prstGeom prst="rect">
              <a:avLst/>
            </a:prstGeom>
            <a:solidFill>
              <a:srgbClr val="3671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49CB812-22BF-40DE-B04E-968EF1DE0599}"/>
                </a:ext>
              </a:extLst>
            </p:cNvPr>
            <p:cNvSpPr txBox="1"/>
            <p:nvPr/>
          </p:nvSpPr>
          <p:spPr>
            <a:xfrm rot="16200000">
              <a:off x="-1285952" y="2854443"/>
              <a:ext cx="3386138" cy="638817"/>
            </a:xfrm>
            <a:prstGeom prst="rect">
              <a:avLst/>
            </a:prstGeom>
            <a:noFill/>
            <a:ln>
              <a:noFill/>
            </a:ln>
          </p:spPr>
          <p:txBody>
            <a:bodyPr wrap="square" rtlCol="0">
              <a:spAutoFit/>
            </a:bodyPr>
            <a:lstStyle/>
            <a:p>
              <a:pPr marL="457200" indent="-457200">
                <a:lnSpc>
                  <a:spcPts val="3600"/>
                </a:lnSpc>
                <a:buFont typeface="Arial" panose="020B0604020202020204" pitchFamily="34" charset="0"/>
                <a:buChar char="•"/>
              </a:pPr>
              <a:r>
                <a:rPr lang="en-US" sz="3200" b="1">
                  <a:solidFill>
                    <a:schemeClr val="bg1"/>
                  </a:solidFill>
                  <a:latin typeface="Calibri" panose="020F0502020204030204" pitchFamily="34" charset="0"/>
                  <a:cs typeface="Calibri" panose="020F0502020204030204" pitchFamily="34" charset="0"/>
                </a:rPr>
                <a:t>NO LEGAL PARTNER TO HANDLE LEGAL AND MEDICAL AFFAIRS UPON INCAPACITY OR DEATH</a:t>
              </a:r>
            </a:p>
          </p:txBody>
        </p:sp>
      </p:grpSp>
      <p:sp>
        <p:nvSpPr>
          <p:cNvPr id="12" name="Rectangle 11">
            <a:extLst>
              <a:ext uri="{FF2B5EF4-FFF2-40B4-BE49-F238E27FC236}">
                <a16:creationId xmlns:a16="http://schemas.microsoft.com/office/drawing/2014/main" id="{5C74F775-393B-490B-B518-D2BF489F489C}"/>
              </a:ext>
            </a:extLst>
          </p:cNvPr>
          <p:cNvSpPr/>
          <p:nvPr/>
        </p:nvSpPr>
        <p:spPr>
          <a:xfrm rot="5400000">
            <a:off x="5136354" y="-197645"/>
            <a:ext cx="1919291" cy="12192000"/>
          </a:xfrm>
          <a:prstGeom prst="rect">
            <a:avLst/>
          </a:prstGeom>
          <a:solidFill>
            <a:srgbClr val="3979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48F1F03D-4263-44D8-8FF2-5A67ACA8A79E}"/>
              </a:ext>
            </a:extLst>
          </p:cNvPr>
          <p:cNvSpPr txBox="1"/>
          <p:nvPr/>
        </p:nvSpPr>
        <p:spPr>
          <a:xfrm>
            <a:off x="3733800" y="5117404"/>
            <a:ext cx="6095999" cy="1477328"/>
          </a:xfrm>
          <a:prstGeom prst="rect">
            <a:avLst/>
          </a:prstGeom>
          <a:noFill/>
          <a:ln>
            <a:noFill/>
          </a:ln>
        </p:spPr>
        <p:txBody>
          <a:bodyPr wrap="square" rtlCol="0">
            <a:spAutoFit/>
          </a:bodyPr>
          <a:lstStyle/>
          <a:p>
            <a:pPr marL="457200" indent="-457200">
              <a:lnSpc>
                <a:spcPts val="3600"/>
              </a:lnSpc>
              <a:buFont typeface="Arial" panose="020B0604020202020204" pitchFamily="34" charset="0"/>
              <a:buChar char="•"/>
            </a:pPr>
            <a:r>
              <a:rPr lang="en-US" sz="3200" b="1">
                <a:solidFill>
                  <a:schemeClr val="bg1"/>
                </a:solidFill>
                <a:latin typeface="Calibri" panose="020F0502020204030204" pitchFamily="34" charset="0"/>
                <a:cs typeface="Calibri" panose="020F0502020204030204" pitchFamily="34" charset="0"/>
              </a:rPr>
              <a:t>NEED A LEGAL DOCUMENT TO DESIGNATE WHO CAN MAKE LEGAL AND MEDICAL DECISIONS</a:t>
            </a:r>
          </a:p>
        </p:txBody>
      </p:sp>
      <p:grpSp>
        <p:nvGrpSpPr>
          <p:cNvPr id="15" name="Group 14">
            <a:extLst>
              <a:ext uri="{FF2B5EF4-FFF2-40B4-BE49-F238E27FC236}">
                <a16:creationId xmlns:a16="http://schemas.microsoft.com/office/drawing/2014/main" id="{2563EBE6-E945-4162-83EC-922DF4A8BA27}"/>
              </a:ext>
            </a:extLst>
          </p:cNvPr>
          <p:cNvGrpSpPr/>
          <p:nvPr/>
        </p:nvGrpSpPr>
        <p:grpSpPr>
          <a:xfrm rot="5400000">
            <a:off x="5357335" y="-3776679"/>
            <a:ext cx="1477329" cy="12192000"/>
            <a:chOff x="-176005" y="109182"/>
            <a:chExt cx="1066847" cy="6858000"/>
          </a:xfrm>
          <a:solidFill>
            <a:srgbClr val="4B506B"/>
          </a:solidFill>
        </p:grpSpPr>
        <p:sp>
          <p:nvSpPr>
            <p:cNvPr id="16" name="Rectangle 15">
              <a:extLst>
                <a:ext uri="{FF2B5EF4-FFF2-40B4-BE49-F238E27FC236}">
                  <a16:creationId xmlns:a16="http://schemas.microsoft.com/office/drawing/2014/main" id="{9080F9BB-12F2-453C-9A38-29F1C2B642F1}"/>
                </a:ext>
              </a:extLst>
            </p:cNvPr>
            <p:cNvSpPr/>
            <p:nvPr/>
          </p:nvSpPr>
          <p:spPr>
            <a:xfrm>
              <a:off x="-176005" y="109182"/>
              <a:ext cx="1066847"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B7D2171-2448-4269-B7C3-17061EB0FDF8}"/>
                </a:ext>
              </a:extLst>
            </p:cNvPr>
            <p:cNvSpPr txBox="1"/>
            <p:nvPr/>
          </p:nvSpPr>
          <p:spPr>
            <a:xfrm rot="16200000">
              <a:off x="-1409864" y="3157927"/>
              <a:ext cx="3557589" cy="717645"/>
            </a:xfrm>
            <a:prstGeom prst="rect">
              <a:avLst/>
            </a:prstGeom>
            <a:grpFill/>
            <a:ln>
              <a:noFill/>
            </a:ln>
          </p:spPr>
          <p:txBody>
            <a:bodyPr wrap="square" rtlCol="0">
              <a:spAutoFit/>
            </a:bodyPr>
            <a:lstStyle/>
            <a:p>
              <a:pPr>
                <a:lnSpc>
                  <a:spcPts val="6000"/>
                </a:lnSpc>
              </a:pPr>
              <a:r>
                <a:rPr lang="en-US" sz="5000" b="1">
                  <a:solidFill>
                    <a:schemeClr val="bg1"/>
                  </a:solidFill>
                  <a:latin typeface="Calibri" panose="020F0502020204030204" pitchFamily="34" charset="0"/>
                  <a:cs typeface="Calibri" panose="020F0502020204030204" pitchFamily="34" charset="0"/>
                </a:rPr>
                <a:t>SINGLE INDIVIDUAL</a:t>
              </a:r>
            </a:p>
          </p:txBody>
        </p:sp>
      </p:grpSp>
      <p:pic>
        <p:nvPicPr>
          <p:cNvPr id="4" name="Picture 3" descr="A picture containing dark&#10;&#10;Description automatically generated">
            <a:extLst>
              <a:ext uri="{FF2B5EF4-FFF2-40B4-BE49-F238E27FC236}">
                <a16:creationId xmlns:a16="http://schemas.microsoft.com/office/drawing/2014/main" id="{ED08EC21-5ADF-49B5-BEB6-D85DB6017B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57" y="1828800"/>
            <a:ext cx="3924257" cy="5016807"/>
          </a:xfrm>
          <a:prstGeom prst="rect">
            <a:avLst/>
          </a:prstGeom>
        </p:spPr>
      </p:pic>
      <p:sp>
        <p:nvSpPr>
          <p:cNvPr id="20" name="TextBox 19">
            <a:extLst>
              <a:ext uri="{FF2B5EF4-FFF2-40B4-BE49-F238E27FC236}">
                <a16:creationId xmlns:a16="http://schemas.microsoft.com/office/drawing/2014/main" id="{CC43E73F-A4C2-49D5-A6E3-F8DD14C6768F}"/>
              </a:ext>
            </a:extLst>
          </p:cNvPr>
          <p:cNvSpPr txBox="1"/>
          <p:nvPr/>
        </p:nvSpPr>
        <p:spPr>
          <a:xfrm>
            <a:off x="304800" y="312003"/>
            <a:ext cx="3873037" cy="830997"/>
          </a:xfrm>
          <a:prstGeom prst="rect">
            <a:avLst/>
          </a:prstGeom>
          <a:noFill/>
        </p:spPr>
        <p:txBody>
          <a:bodyPr wrap="square" rtlCol="0">
            <a:spAutoFit/>
          </a:bodyPr>
          <a:lstStyle/>
          <a:p>
            <a:r>
              <a:rPr lang="en-US" sz="4800" b="1">
                <a:latin typeface="Calibri" panose="020F0502020204030204" pitchFamily="34" charset="0"/>
                <a:cs typeface="Calibri" panose="020F0502020204030204" pitchFamily="34" charset="0"/>
              </a:rPr>
              <a:t>LIVING TRUST</a:t>
            </a:r>
          </a:p>
        </p:txBody>
      </p:sp>
      <p:pic>
        <p:nvPicPr>
          <p:cNvPr id="13" name="Picture 12" descr="A picture containing drawing&#10;&#10;Description automatically generated">
            <a:extLst>
              <a:ext uri="{FF2B5EF4-FFF2-40B4-BE49-F238E27FC236}">
                <a16:creationId xmlns:a16="http://schemas.microsoft.com/office/drawing/2014/main" id="{9CCC86D0-D359-4E6C-8F29-63B818A40D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88788" y="6488312"/>
            <a:ext cx="1750812" cy="293488"/>
          </a:xfrm>
          <a:prstGeom prst="rect">
            <a:avLst/>
          </a:prstGeom>
        </p:spPr>
      </p:pic>
    </p:spTree>
    <p:extLst>
      <p:ext uri="{BB962C8B-B14F-4D97-AF65-F5344CB8AC3E}">
        <p14:creationId xmlns:p14="http://schemas.microsoft.com/office/powerpoint/2010/main" val="35051262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C74F775-393B-490B-B518-D2BF489F489C}"/>
              </a:ext>
            </a:extLst>
          </p:cNvPr>
          <p:cNvSpPr/>
          <p:nvPr/>
        </p:nvSpPr>
        <p:spPr>
          <a:xfrm rot="5400000">
            <a:off x="5136354" y="-197645"/>
            <a:ext cx="1919291" cy="12192000"/>
          </a:xfrm>
          <a:prstGeom prst="rect">
            <a:avLst/>
          </a:prstGeom>
          <a:solidFill>
            <a:srgbClr val="3979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7B78F1A4-F0EB-44B7-9171-04A35B932A6F}"/>
              </a:ext>
            </a:extLst>
          </p:cNvPr>
          <p:cNvGrpSpPr/>
          <p:nvPr/>
        </p:nvGrpSpPr>
        <p:grpSpPr>
          <a:xfrm rot="5400000">
            <a:off x="5054960" y="-2107844"/>
            <a:ext cx="2082091" cy="12192000"/>
            <a:chOff x="-80158" y="109182"/>
            <a:chExt cx="900324" cy="6858000"/>
          </a:xfrm>
        </p:grpSpPr>
        <p:sp>
          <p:nvSpPr>
            <p:cNvPr id="9" name="Rectangle 8">
              <a:extLst>
                <a:ext uri="{FF2B5EF4-FFF2-40B4-BE49-F238E27FC236}">
                  <a16:creationId xmlns:a16="http://schemas.microsoft.com/office/drawing/2014/main" id="{AB5EC0FA-E98E-4379-82E2-897145A53C2A}"/>
                </a:ext>
              </a:extLst>
            </p:cNvPr>
            <p:cNvSpPr/>
            <p:nvPr/>
          </p:nvSpPr>
          <p:spPr>
            <a:xfrm>
              <a:off x="-80158" y="109182"/>
              <a:ext cx="900324" cy="6858000"/>
            </a:xfrm>
            <a:prstGeom prst="rect">
              <a:avLst/>
            </a:prstGeom>
            <a:solidFill>
              <a:srgbClr val="3671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49CB812-22BF-40DE-B04E-968EF1DE0599}"/>
                </a:ext>
              </a:extLst>
            </p:cNvPr>
            <p:cNvSpPr txBox="1"/>
            <p:nvPr/>
          </p:nvSpPr>
          <p:spPr>
            <a:xfrm rot="16200000">
              <a:off x="-1676924" y="2597271"/>
              <a:ext cx="4157663" cy="638816"/>
            </a:xfrm>
            <a:prstGeom prst="rect">
              <a:avLst/>
            </a:prstGeom>
            <a:noFill/>
            <a:ln>
              <a:noFill/>
            </a:ln>
          </p:spPr>
          <p:txBody>
            <a:bodyPr wrap="square" rtlCol="0">
              <a:spAutoFit/>
            </a:bodyPr>
            <a:lstStyle/>
            <a:p>
              <a:pPr>
                <a:lnSpc>
                  <a:spcPts val="3600"/>
                </a:lnSpc>
              </a:pPr>
              <a:r>
                <a:rPr lang="en-US" sz="3200" b="1">
                  <a:solidFill>
                    <a:schemeClr val="bg1"/>
                  </a:solidFill>
                  <a:latin typeface="Calibri" panose="020F0502020204030204" pitchFamily="34" charset="0"/>
                  <a:cs typeface="Calibri" panose="020F0502020204030204" pitchFamily="34" charset="0"/>
                </a:rPr>
                <a:t>TWO SEPARATE TRUSTS</a:t>
              </a:r>
            </a:p>
            <a:p>
              <a:pPr marL="457200" indent="-457200">
                <a:lnSpc>
                  <a:spcPts val="3600"/>
                </a:lnSpc>
                <a:buFont typeface="Arial" panose="020B0604020202020204" pitchFamily="34" charset="0"/>
                <a:buChar char="•"/>
              </a:pPr>
              <a:r>
                <a:rPr lang="en-US" sz="3200" b="1">
                  <a:solidFill>
                    <a:schemeClr val="bg1"/>
                  </a:solidFill>
                  <a:latin typeface="Calibri" panose="020F0502020204030204" pitchFamily="34" charset="0"/>
                  <a:cs typeface="Calibri" panose="020F0502020204030204" pitchFamily="34" charset="0"/>
                </a:rPr>
                <a:t>Estate is $4 million</a:t>
              </a:r>
            </a:p>
            <a:p>
              <a:pPr marL="457200" indent="-457200">
                <a:lnSpc>
                  <a:spcPts val="3600"/>
                </a:lnSpc>
                <a:buFont typeface="Arial" panose="020B0604020202020204" pitchFamily="34" charset="0"/>
                <a:buChar char="•"/>
              </a:pPr>
              <a:r>
                <a:rPr lang="en-US" sz="3200" b="1">
                  <a:solidFill>
                    <a:schemeClr val="bg1"/>
                  </a:solidFill>
                  <a:latin typeface="Calibri" panose="020F0502020204030204" pitchFamily="34" charset="0"/>
                  <a:cs typeface="Calibri" panose="020F0502020204030204" pitchFamily="34" charset="0"/>
                </a:rPr>
                <a:t>Different beneficiaries for each spouse </a:t>
              </a:r>
            </a:p>
          </p:txBody>
        </p:sp>
      </p:grpSp>
      <p:grpSp>
        <p:nvGrpSpPr>
          <p:cNvPr id="15" name="Group 14">
            <a:extLst>
              <a:ext uri="{FF2B5EF4-FFF2-40B4-BE49-F238E27FC236}">
                <a16:creationId xmlns:a16="http://schemas.microsoft.com/office/drawing/2014/main" id="{2563EBE6-E945-4162-83EC-922DF4A8BA27}"/>
              </a:ext>
            </a:extLst>
          </p:cNvPr>
          <p:cNvGrpSpPr/>
          <p:nvPr/>
        </p:nvGrpSpPr>
        <p:grpSpPr>
          <a:xfrm rot="5400000">
            <a:off x="5357336" y="-3710464"/>
            <a:ext cx="1477327" cy="12192000"/>
            <a:chOff x="-176005" y="109182"/>
            <a:chExt cx="1066847" cy="6858000"/>
          </a:xfrm>
          <a:solidFill>
            <a:srgbClr val="4B506B"/>
          </a:solidFill>
        </p:grpSpPr>
        <p:sp>
          <p:nvSpPr>
            <p:cNvPr id="16" name="Rectangle 15">
              <a:extLst>
                <a:ext uri="{FF2B5EF4-FFF2-40B4-BE49-F238E27FC236}">
                  <a16:creationId xmlns:a16="http://schemas.microsoft.com/office/drawing/2014/main" id="{9080F9BB-12F2-453C-9A38-29F1C2B642F1}"/>
                </a:ext>
              </a:extLst>
            </p:cNvPr>
            <p:cNvSpPr/>
            <p:nvPr/>
          </p:nvSpPr>
          <p:spPr>
            <a:xfrm>
              <a:off x="-176005" y="109182"/>
              <a:ext cx="1066847"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B7D2171-2448-4269-B7C3-17061EB0FDF8}"/>
                </a:ext>
              </a:extLst>
            </p:cNvPr>
            <p:cNvSpPr txBox="1"/>
            <p:nvPr/>
          </p:nvSpPr>
          <p:spPr>
            <a:xfrm rot="16200000">
              <a:off x="-1374662" y="3029341"/>
              <a:ext cx="3557589" cy="717645"/>
            </a:xfrm>
            <a:prstGeom prst="rect">
              <a:avLst/>
            </a:prstGeom>
            <a:grpFill/>
            <a:ln>
              <a:noFill/>
            </a:ln>
          </p:spPr>
          <p:txBody>
            <a:bodyPr wrap="square" rtlCol="0">
              <a:spAutoFit/>
            </a:bodyPr>
            <a:lstStyle/>
            <a:p>
              <a:pPr>
                <a:lnSpc>
                  <a:spcPts val="6000"/>
                </a:lnSpc>
              </a:pPr>
              <a:r>
                <a:rPr lang="en-US" sz="5000" b="1">
                  <a:solidFill>
                    <a:schemeClr val="bg1"/>
                  </a:solidFill>
                  <a:latin typeface="Calibri" panose="020F0502020204030204" pitchFamily="34" charset="0"/>
                  <a:cs typeface="Calibri" panose="020F0502020204030204" pitchFamily="34" charset="0"/>
                </a:rPr>
                <a:t>MARRIED COUPLE</a:t>
              </a:r>
            </a:p>
          </p:txBody>
        </p:sp>
      </p:grpSp>
      <p:pic>
        <p:nvPicPr>
          <p:cNvPr id="4" name="Picture 3">
            <a:extLst>
              <a:ext uri="{FF2B5EF4-FFF2-40B4-BE49-F238E27FC236}">
                <a16:creationId xmlns:a16="http://schemas.microsoft.com/office/drawing/2014/main" id="{ED08EC21-5ADF-49B5-BEB6-D85DB6017B4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7587" y="1776877"/>
            <a:ext cx="3251413" cy="5016807"/>
          </a:xfrm>
          <a:prstGeom prst="rect">
            <a:avLst/>
          </a:prstGeom>
        </p:spPr>
      </p:pic>
      <p:sp>
        <p:nvSpPr>
          <p:cNvPr id="20" name="TextBox 19">
            <a:extLst>
              <a:ext uri="{FF2B5EF4-FFF2-40B4-BE49-F238E27FC236}">
                <a16:creationId xmlns:a16="http://schemas.microsoft.com/office/drawing/2014/main" id="{CC43E73F-A4C2-49D5-A6E3-F8DD14C6768F}"/>
              </a:ext>
            </a:extLst>
          </p:cNvPr>
          <p:cNvSpPr txBox="1"/>
          <p:nvPr/>
        </p:nvSpPr>
        <p:spPr>
          <a:xfrm>
            <a:off x="304800" y="312003"/>
            <a:ext cx="3873037" cy="830997"/>
          </a:xfrm>
          <a:prstGeom prst="rect">
            <a:avLst/>
          </a:prstGeom>
          <a:noFill/>
        </p:spPr>
        <p:txBody>
          <a:bodyPr wrap="square" rtlCol="0">
            <a:spAutoFit/>
          </a:bodyPr>
          <a:lstStyle/>
          <a:p>
            <a:r>
              <a:rPr lang="en-US" sz="4800" b="1">
                <a:latin typeface="Calibri" panose="020F0502020204030204" pitchFamily="34" charset="0"/>
                <a:cs typeface="Calibri" panose="020F0502020204030204" pitchFamily="34" charset="0"/>
              </a:rPr>
              <a:t>LIVING TRUST</a:t>
            </a:r>
          </a:p>
        </p:txBody>
      </p:sp>
      <p:sp>
        <p:nvSpPr>
          <p:cNvPr id="21" name="TextBox 20">
            <a:extLst>
              <a:ext uri="{FF2B5EF4-FFF2-40B4-BE49-F238E27FC236}">
                <a16:creationId xmlns:a16="http://schemas.microsoft.com/office/drawing/2014/main" id="{9BFDCCDA-A3A1-4656-9EA3-E7B4DBBE642F}"/>
              </a:ext>
            </a:extLst>
          </p:cNvPr>
          <p:cNvSpPr txBox="1"/>
          <p:nvPr/>
        </p:nvSpPr>
        <p:spPr>
          <a:xfrm>
            <a:off x="3492611" y="4953000"/>
            <a:ext cx="8623189" cy="1477328"/>
          </a:xfrm>
          <a:prstGeom prst="rect">
            <a:avLst/>
          </a:prstGeom>
          <a:noFill/>
          <a:ln>
            <a:noFill/>
          </a:ln>
        </p:spPr>
        <p:txBody>
          <a:bodyPr wrap="square" rtlCol="0">
            <a:spAutoFit/>
          </a:bodyPr>
          <a:lstStyle/>
          <a:p>
            <a:pPr>
              <a:lnSpc>
                <a:spcPts val="3600"/>
              </a:lnSpc>
            </a:pPr>
            <a:r>
              <a:rPr lang="en-US" sz="3200" b="1">
                <a:solidFill>
                  <a:schemeClr val="bg1"/>
                </a:solidFill>
                <a:latin typeface="Calibri" panose="020F0502020204030204" pitchFamily="34" charset="0"/>
                <a:cs typeface="Calibri" panose="020F0502020204030204" pitchFamily="34" charset="0"/>
              </a:rPr>
              <a:t>JOINT TRUST</a:t>
            </a:r>
          </a:p>
          <a:p>
            <a:pPr marL="457200" indent="-457200">
              <a:lnSpc>
                <a:spcPts val="3600"/>
              </a:lnSpc>
              <a:buFont typeface="Arial" panose="020B0604020202020204" pitchFamily="34" charset="0"/>
              <a:buChar char="•"/>
            </a:pPr>
            <a:r>
              <a:rPr lang="en-US" sz="3200" b="1">
                <a:solidFill>
                  <a:schemeClr val="bg1"/>
                </a:solidFill>
                <a:latin typeface="Calibri" panose="020F0502020204030204" pitchFamily="34" charset="0"/>
                <a:cs typeface="Calibri" panose="020F0502020204030204" pitchFamily="34" charset="0"/>
              </a:rPr>
              <a:t>Provides for both spouses while either is living</a:t>
            </a:r>
          </a:p>
          <a:p>
            <a:pPr marL="457200" indent="-457200">
              <a:lnSpc>
                <a:spcPts val="3600"/>
              </a:lnSpc>
              <a:buFont typeface="Arial" panose="020B0604020202020204" pitchFamily="34" charset="0"/>
              <a:buChar char="•"/>
            </a:pPr>
            <a:r>
              <a:rPr lang="en-US" sz="3200" b="1">
                <a:solidFill>
                  <a:schemeClr val="bg1"/>
                </a:solidFill>
                <a:latin typeface="Calibri" panose="020F0502020204030204" pitchFamily="34" charset="0"/>
                <a:cs typeface="Calibri" panose="020F0502020204030204" pitchFamily="34" charset="0"/>
              </a:rPr>
              <a:t>Same set of beneficiaries for both spouses</a:t>
            </a:r>
          </a:p>
        </p:txBody>
      </p:sp>
      <p:pic>
        <p:nvPicPr>
          <p:cNvPr id="13" name="Picture 12" descr="A picture containing drawing&#10;&#10;Description automatically generated">
            <a:extLst>
              <a:ext uri="{FF2B5EF4-FFF2-40B4-BE49-F238E27FC236}">
                <a16:creationId xmlns:a16="http://schemas.microsoft.com/office/drawing/2014/main" id="{B1AEF0A6-A5C2-41D8-AB17-056A4C5876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0098" y="6422878"/>
            <a:ext cx="1827015" cy="306262"/>
          </a:xfrm>
          <a:prstGeom prst="rect">
            <a:avLst/>
          </a:prstGeom>
        </p:spPr>
      </p:pic>
    </p:spTree>
    <p:extLst>
      <p:ext uri="{BB962C8B-B14F-4D97-AF65-F5344CB8AC3E}">
        <p14:creationId xmlns:p14="http://schemas.microsoft.com/office/powerpoint/2010/main" val="22756479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white&#10;&#10;Description automatically generated">
            <a:extLst>
              <a:ext uri="{FF2B5EF4-FFF2-40B4-BE49-F238E27FC236}">
                <a16:creationId xmlns:a16="http://schemas.microsoft.com/office/drawing/2014/main" id="{1B326454-A2CB-41E2-AE01-D449FE6FD7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523"/>
            <a:ext cx="12188952" cy="6848668"/>
          </a:xfrm>
          <a:prstGeom prst="rect">
            <a:avLst/>
          </a:prstGeom>
        </p:spPr>
      </p:pic>
      <p:sp>
        <p:nvSpPr>
          <p:cNvPr id="4" name="TextBox 3">
            <a:extLst>
              <a:ext uri="{FF2B5EF4-FFF2-40B4-BE49-F238E27FC236}">
                <a16:creationId xmlns:a16="http://schemas.microsoft.com/office/drawing/2014/main" id="{24CD0C8A-DDBF-4E3B-B6F8-8697144133A0}"/>
              </a:ext>
            </a:extLst>
          </p:cNvPr>
          <p:cNvSpPr txBox="1"/>
          <p:nvPr/>
        </p:nvSpPr>
        <p:spPr>
          <a:xfrm>
            <a:off x="914400" y="3429000"/>
            <a:ext cx="10058400" cy="1938992"/>
          </a:xfrm>
          <a:prstGeom prst="rect">
            <a:avLst/>
          </a:prstGeom>
          <a:noFill/>
        </p:spPr>
        <p:txBody>
          <a:bodyPr wrap="square" rtlCol="0">
            <a:spAutoFit/>
          </a:bodyPr>
          <a:lstStyle/>
          <a:p>
            <a:pPr algn="ctr"/>
            <a:r>
              <a:rPr lang="en-US" sz="6000">
                <a:latin typeface="Brothers OT" panose="02000803040000020003" pitchFamily="50" charset="0"/>
              </a:rPr>
              <a:t>WHAT DO I WANT MY ESTATE PLAN TO DO?</a:t>
            </a:r>
          </a:p>
        </p:txBody>
      </p:sp>
      <p:sp>
        <p:nvSpPr>
          <p:cNvPr id="5" name="TextBox 4">
            <a:extLst>
              <a:ext uri="{FF2B5EF4-FFF2-40B4-BE49-F238E27FC236}">
                <a16:creationId xmlns:a16="http://schemas.microsoft.com/office/drawing/2014/main" id="{CCA6D6ED-0B5D-4EF7-A6FD-A730411F0D0D}"/>
              </a:ext>
            </a:extLst>
          </p:cNvPr>
          <p:cNvSpPr txBox="1"/>
          <p:nvPr/>
        </p:nvSpPr>
        <p:spPr>
          <a:xfrm>
            <a:off x="550162" y="1930101"/>
            <a:ext cx="11088625" cy="1477328"/>
          </a:xfrm>
          <a:prstGeom prst="rect">
            <a:avLst/>
          </a:prstGeom>
          <a:noFill/>
        </p:spPr>
        <p:txBody>
          <a:bodyPr wrap="square" rtlCol="0">
            <a:spAutoFit/>
          </a:bodyPr>
          <a:lstStyle/>
          <a:p>
            <a:r>
              <a:rPr lang="en-US" sz="9000">
                <a:latin typeface="Brothers OT" panose="02000803040000020003" pitchFamily="50" charset="0"/>
              </a:rPr>
              <a:t>THE BIG QUESTION:</a:t>
            </a:r>
          </a:p>
        </p:txBody>
      </p:sp>
      <p:pic>
        <p:nvPicPr>
          <p:cNvPr id="7" name="Picture 6" descr="A screenshot of a cell phone&#10;&#10;Description automatically generated">
            <a:extLst>
              <a:ext uri="{FF2B5EF4-FFF2-40B4-BE49-F238E27FC236}">
                <a16:creationId xmlns:a16="http://schemas.microsoft.com/office/drawing/2014/main" id="{5AADC357-47BA-49CB-92A8-DAA8433C8F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6215804"/>
            <a:ext cx="2330795" cy="432782"/>
          </a:xfrm>
          <a:prstGeom prst="rect">
            <a:avLst/>
          </a:prstGeom>
        </p:spPr>
      </p:pic>
    </p:spTree>
    <p:extLst>
      <p:ext uri="{BB962C8B-B14F-4D97-AF65-F5344CB8AC3E}">
        <p14:creationId xmlns:p14="http://schemas.microsoft.com/office/powerpoint/2010/main" val="19762284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2563EBE6-E945-4162-83EC-922DF4A8BA27}"/>
              </a:ext>
            </a:extLst>
          </p:cNvPr>
          <p:cNvGrpSpPr/>
          <p:nvPr/>
        </p:nvGrpSpPr>
        <p:grpSpPr>
          <a:xfrm rot="5400000">
            <a:off x="5357336" y="-3776678"/>
            <a:ext cx="1477328" cy="12192000"/>
            <a:chOff x="-176005" y="109182"/>
            <a:chExt cx="1066847" cy="6858000"/>
          </a:xfrm>
          <a:solidFill>
            <a:srgbClr val="4B506B"/>
          </a:solidFill>
        </p:grpSpPr>
        <p:sp>
          <p:nvSpPr>
            <p:cNvPr id="16" name="Rectangle 15">
              <a:extLst>
                <a:ext uri="{FF2B5EF4-FFF2-40B4-BE49-F238E27FC236}">
                  <a16:creationId xmlns:a16="http://schemas.microsoft.com/office/drawing/2014/main" id="{9080F9BB-12F2-453C-9A38-29F1C2B642F1}"/>
                </a:ext>
              </a:extLst>
            </p:cNvPr>
            <p:cNvSpPr/>
            <p:nvPr/>
          </p:nvSpPr>
          <p:spPr>
            <a:xfrm>
              <a:off x="-176005" y="109182"/>
              <a:ext cx="1066847"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B7D2171-2448-4269-B7C3-17061EB0FDF8}"/>
                </a:ext>
              </a:extLst>
            </p:cNvPr>
            <p:cNvSpPr txBox="1"/>
            <p:nvPr/>
          </p:nvSpPr>
          <p:spPr>
            <a:xfrm rot="16200000">
              <a:off x="-1591520" y="4534323"/>
              <a:ext cx="3557589" cy="622327"/>
            </a:xfrm>
            <a:prstGeom prst="rect">
              <a:avLst/>
            </a:prstGeom>
            <a:grpFill/>
            <a:ln>
              <a:noFill/>
            </a:ln>
          </p:spPr>
          <p:txBody>
            <a:bodyPr wrap="square" rtlCol="0">
              <a:spAutoFit/>
            </a:bodyPr>
            <a:lstStyle/>
            <a:p>
              <a:pPr>
                <a:lnSpc>
                  <a:spcPts val="6000"/>
                </a:lnSpc>
              </a:pPr>
              <a:r>
                <a:rPr lang="en-US" sz="5000" b="1">
                  <a:solidFill>
                    <a:schemeClr val="bg1"/>
                  </a:solidFill>
                  <a:latin typeface="Calibri" panose="020F0502020204030204" pitchFamily="34" charset="0"/>
                  <a:cs typeface="Calibri" panose="020F0502020204030204" pitchFamily="34" charset="0"/>
                </a:rPr>
                <a:t>FUNDING IS CRUCIAL</a:t>
              </a:r>
            </a:p>
          </p:txBody>
        </p:sp>
      </p:grpSp>
      <p:sp>
        <p:nvSpPr>
          <p:cNvPr id="12" name="Rectangle 11">
            <a:extLst>
              <a:ext uri="{FF2B5EF4-FFF2-40B4-BE49-F238E27FC236}">
                <a16:creationId xmlns:a16="http://schemas.microsoft.com/office/drawing/2014/main" id="{5C74F775-393B-490B-B518-D2BF489F489C}"/>
              </a:ext>
            </a:extLst>
          </p:cNvPr>
          <p:cNvSpPr/>
          <p:nvPr/>
        </p:nvSpPr>
        <p:spPr>
          <a:xfrm rot="5400000">
            <a:off x="5143499" y="-190498"/>
            <a:ext cx="1905002" cy="12192000"/>
          </a:xfrm>
          <a:prstGeom prst="rect">
            <a:avLst/>
          </a:prstGeom>
          <a:solidFill>
            <a:srgbClr val="3979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CC43E73F-A4C2-49D5-A6E3-F8DD14C6768F}"/>
              </a:ext>
            </a:extLst>
          </p:cNvPr>
          <p:cNvSpPr txBox="1"/>
          <p:nvPr/>
        </p:nvSpPr>
        <p:spPr>
          <a:xfrm>
            <a:off x="304800" y="312003"/>
            <a:ext cx="3873037" cy="830997"/>
          </a:xfrm>
          <a:prstGeom prst="rect">
            <a:avLst/>
          </a:prstGeom>
          <a:noFill/>
        </p:spPr>
        <p:txBody>
          <a:bodyPr wrap="square" rtlCol="0">
            <a:spAutoFit/>
          </a:bodyPr>
          <a:lstStyle/>
          <a:p>
            <a:r>
              <a:rPr lang="en-US" sz="4800" b="1">
                <a:latin typeface="Calibri" panose="020F0502020204030204" pitchFamily="34" charset="0"/>
                <a:cs typeface="Calibri" panose="020F0502020204030204" pitchFamily="34" charset="0"/>
              </a:rPr>
              <a:t>LIVING TRUST</a:t>
            </a:r>
          </a:p>
        </p:txBody>
      </p:sp>
      <p:grpSp>
        <p:nvGrpSpPr>
          <p:cNvPr id="8" name="Group 7">
            <a:extLst>
              <a:ext uri="{FF2B5EF4-FFF2-40B4-BE49-F238E27FC236}">
                <a16:creationId xmlns:a16="http://schemas.microsoft.com/office/drawing/2014/main" id="{7B78F1A4-F0EB-44B7-9171-04A35B932A6F}"/>
              </a:ext>
            </a:extLst>
          </p:cNvPr>
          <p:cNvGrpSpPr/>
          <p:nvPr/>
        </p:nvGrpSpPr>
        <p:grpSpPr>
          <a:xfrm rot="5400000">
            <a:off x="4853922" y="-2379254"/>
            <a:ext cx="2484158" cy="12192000"/>
            <a:chOff x="-243656" y="109184"/>
            <a:chExt cx="1074183" cy="6858000"/>
          </a:xfrm>
        </p:grpSpPr>
        <p:sp>
          <p:nvSpPr>
            <p:cNvPr id="9" name="Rectangle 8">
              <a:extLst>
                <a:ext uri="{FF2B5EF4-FFF2-40B4-BE49-F238E27FC236}">
                  <a16:creationId xmlns:a16="http://schemas.microsoft.com/office/drawing/2014/main" id="{AB5EC0FA-E98E-4379-82E2-897145A53C2A}"/>
                </a:ext>
              </a:extLst>
            </p:cNvPr>
            <p:cNvSpPr/>
            <p:nvPr/>
          </p:nvSpPr>
          <p:spPr>
            <a:xfrm>
              <a:off x="600" y="109184"/>
              <a:ext cx="829927" cy="6858000"/>
            </a:xfrm>
            <a:prstGeom prst="rect">
              <a:avLst/>
            </a:prstGeom>
            <a:solidFill>
              <a:srgbClr val="3671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49CB812-22BF-40DE-B04E-968EF1DE0599}"/>
                </a:ext>
              </a:extLst>
            </p:cNvPr>
            <p:cNvSpPr txBox="1"/>
            <p:nvPr/>
          </p:nvSpPr>
          <p:spPr>
            <a:xfrm rot="16200000">
              <a:off x="-2738490" y="3879333"/>
              <a:ext cx="5229224" cy="239556"/>
            </a:xfrm>
            <a:prstGeom prst="rect">
              <a:avLst/>
            </a:prstGeom>
            <a:noFill/>
            <a:ln>
              <a:noFill/>
            </a:ln>
          </p:spPr>
          <p:txBody>
            <a:bodyPr wrap="square" rtlCol="0">
              <a:spAutoFit/>
            </a:bodyPr>
            <a:lstStyle/>
            <a:p>
              <a:pPr>
                <a:lnSpc>
                  <a:spcPts val="3600"/>
                </a:lnSpc>
              </a:pPr>
              <a:r>
                <a:rPr lang="en-US" sz="3200" b="1">
                  <a:solidFill>
                    <a:schemeClr val="bg1"/>
                  </a:solidFill>
                  <a:latin typeface="Calibri" panose="020F0502020204030204" pitchFamily="34" charset="0"/>
                  <a:cs typeface="Calibri" panose="020F0502020204030204" pitchFamily="34" charset="0"/>
                </a:rPr>
                <a:t>Funding: Retitling your assets to the name of the trust</a:t>
              </a:r>
            </a:p>
          </p:txBody>
        </p:sp>
      </p:grpSp>
      <p:sp>
        <p:nvSpPr>
          <p:cNvPr id="21" name="TextBox 20">
            <a:extLst>
              <a:ext uri="{FF2B5EF4-FFF2-40B4-BE49-F238E27FC236}">
                <a16:creationId xmlns:a16="http://schemas.microsoft.com/office/drawing/2014/main" id="{9BFDCCDA-A3A1-4656-9EA3-E7B4DBBE642F}"/>
              </a:ext>
            </a:extLst>
          </p:cNvPr>
          <p:cNvSpPr txBox="1"/>
          <p:nvPr/>
        </p:nvSpPr>
        <p:spPr>
          <a:xfrm>
            <a:off x="4267200" y="3364748"/>
            <a:ext cx="7785564" cy="2708434"/>
          </a:xfrm>
          <a:prstGeom prst="rect">
            <a:avLst/>
          </a:prstGeom>
          <a:noFill/>
          <a:ln>
            <a:noFill/>
          </a:ln>
        </p:spPr>
        <p:txBody>
          <a:bodyPr wrap="square" rtlCol="0">
            <a:spAutoFit/>
          </a:bodyPr>
          <a:lstStyle/>
          <a:p>
            <a:pPr marL="457200" indent="-457200">
              <a:lnSpc>
                <a:spcPts val="3600"/>
              </a:lnSpc>
              <a:buFont typeface="Arial" panose="020B0604020202020204" pitchFamily="34" charset="0"/>
              <a:buChar char="•"/>
            </a:pPr>
            <a:r>
              <a:rPr lang="en-US" sz="3200" b="1">
                <a:solidFill>
                  <a:schemeClr val="bg1"/>
                </a:solidFill>
                <a:latin typeface="Calibri" panose="020F0502020204030204" pitchFamily="34" charset="0"/>
                <a:cs typeface="Calibri" panose="020F0502020204030204" pitchFamily="34" charset="0"/>
              </a:rPr>
              <a:t>Trusts are ineffective until funded</a:t>
            </a:r>
          </a:p>
          <a:p>
            <a:pPr marL="457200" indent="-457200">
              <a:lnSpc>
                <a:spcPts val="3300"/>
              </a:lnSpc>
              <a:spcBef>
                <a:spcPts val="1200"/>
              </a:spcBef>
              <a:buFont typeface="Arial" panose="020B0604020202020204" pitchFamily="34" charset="0"/>
              <a:buChar char="•"/>
            </a:pPr>
            <a:r>
              <a:rPr lang="en-US" sz="3200" b="1">
                <a:solidFill>
                  <a:schemeClr val="bg1"/>
                </a:solidFill>
                <a:latin typeface="Calibri" panose="020F0502020204030204" pitchFamily="34" charset="0"/>
                <a:cs typeface="Calibri" panose="020F0502020204030204" pitchFamily="34" charset="0"/>
              </a:rPr>
              <a:t>Your trust does not have a list of your assets</a:t>
            </a:r>
          </a:p>
          <a:p>
            <a:pPr marL="457200" indent="-457200">
              <a:lnSpc>
                <a:spcPts val="3600"/>
              </a:lnSpc>
              <a:spcBef>
                <a:spcPts val="1200"/>
              </a:spcBef>
              <a:buFont typeface="Arial" panose="020B0604020202020204" pitchFamily="34" charset="0"/>
              <a:buChar char="•"/>
            </a:pPr>
            <a:r>
              <a:rPr lang="en-US" sz="3200" b="1">
                <a:solidFill>
                  <a:schemeClr val="bg1"/>
                </a:solidFill>
                <a:latin typeface="Calibri" panose="020F0502020204030204" pitchFamily="34" charset="0"/>
                <a:cs typeface="Calibri" panose="020F0502020204030204" pitchFamily="34" charset="0"/>
              </a:rPr>
              <a:t>Assets that aren’t retitled will go through probate because they’re still in your name</a:t>
            </a:r>
          </a:p>
        </p:txBody>
      </p:sp>
      <p:pic>
        <p:nvPicPr>
          <p:cNvPr id="18" name="Picture 17" descr="A picture containing drawing&#10;&#10;Description automatically generated">
            <a:extLst>
              <a:ext uri="{FF2B5EF4-FFF2-40B4-BE49-F238E27FC236}">
                <a16:creationId xmlns:a16="http://schemas.microsoft.com/office/drawing/2014/main" id="{2F28D7B9-ABF1-4708-BF73-357FD793AF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36385" y="6400800"/>
            <a:ext cx="1827015" cy="306262"/>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2CD6F225-92B5-4B64-A427-FFD77F1561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661263"/>
            <a:ext cx="4362176" cy="5045799"/>
          </a:xfrm>
          <a:prstGeom prst="rect">
            <a:avLst/>
          </a:prstGeom>
        </p:spPr>
      </p:pic>
    </p:spTree>
    <p:extLst>
      <p:ext uri="{BB962C8B-B14F-4D97-AF65-F5344CB8AC3E}">
        <p14:creationId xmlns:p14="http://schemas.microsoft.com/office/powerpoint/2010/main" val="8614879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Shape, arrow, rectangle&#10;&#10;Description automatically generated">
            <a:extLst>
              <a:ext uri="{FF2B5EF4-FFF2-40B4-BE49-F238E27FC236}">
                <a16:creationId xmlns:a16="http://schemas.microsoft.com/office/drawing/2014/main" id="{02314CC1-E7B1-4DC4-9424-D38DD5354184}"/>
              </a:ext>
            </a:extLst>
          </p:cNvPr>
          <p:cNvPicPr>
            <a:picLocks noChangeAspect="1"/>
          </p:cNvPicPr>
          <p:nvPr/>
        </p:nvPicPr>
        <p:blipFill rotWithShape="1">
          <a:blip r:embed="rId3">
            <a:extLst>
              <a:ext uri="{28A0092B-C50C-407E-A947-70E740481C1C}">
                <a14:useLocalDpi xmlns:a14="http://schemas.microsoft.com/office/drawing/2010/main" val="0"/>
              </a:ext>
            </a:extLst>
          </a:blip>
          <a:srcRect b="19"/>
          <a:stretch/>
        </p:blipFill>
        <p:spPr>
          <a:xfrm>
            <a:off x="20" y="1219200"/>
            <a:ext cx="12191980" cy="5638800"/>
          </a:xfrm>
          <a:prstGeom prst="rect">
            <a:avLst/>
          </a:prstGeom>
        </p:spPr>
      </p:pic>
      <p:sp>
        <p:nvSpPr>
          <p:cNvPr id="5" name="TextBox 4">
            <a:extLst>
              <a:ext uri="{FF2B5EF4-FFF2-40B4-BE49-F238E27FC236}">
                <a16:creationId xmlns:a16="http://schemas.microsoft.com/office/drawing/2014/main" id="{585F9EFA-14F7-426D-B0FF-25990DFD9F48}"/>
              </a:ext>
            </a:extLst>
          </p:cNvPr>
          <p:cNvSpPr txBox="1"/>
          <p:nvPr/>
        </p:nvSpPr>
        <p:spPr>
          <a:xfrm>
            <a:off x="400459" y="545708"/>
            <a:ext cx="7772400" cy="1569660"/>
          </a:xfrm>
          <a:prstGeom prst="rect">
            <a:avLst/>
          </a:prstGeom>
          <a:noFill/>
        </p:spPr>
        <p:txBody>
          <a:bodyPr wrap="square" rtlCol="0">
            <a:spAutoFit/>
          </a:bodyPr>
          <a:lstStyle/>
          <a:p>
            <a:r>
              <a:rPr lang="en-US" sz="4800" b="1">
                <a:latin typeface="Calibri" panose="020F0502020204030204" pitchFamily="34" charset="0"/>
                <a:cs typeface="Calibri" panose="020F0502020204030204" pitchFamily="34" charset="0"/>
              </a:rPr>
              <a:t>A PROPERLY DRAFTED LIVING TRUST ALLOWS YOU TO . . . </a:t>
            </a:r>
          </a:p>
        </p:txBody>
      </p:sp>
      <p:grpSp>
        <p:nvGrpSpPr>
          <p:cNvPr id="2" name="Group 1">
            <a:extLst>
              <a:ext uri="{FF2B5EF4-FFF2-40B4-BE49-F238E27FC236}">
                <a16:creationId xmlns:a16="http://schemas.microsoft.com/office/drawing/2014/main" id="{A0D1C000-EECB-4E1F-8652-B069DBBB242B}"/>
              </a:ext>
            </a:extLst>
          </p:cNvPr>
          <p:cNvGrpSpPr/>
          <p:nvPr/>
        </p:nvGrpSpPr>
        <p:grpSpPr>
          <a:xfrm>
            <a:off x="-21360" y="3172006"/>
            <a:ext cx="2438400" cy="2466794"/>
            <a:chOff x="-21360" y="2798664"/>
            <a:chExt cx="2438400" cy="2466794"/>
          </a:xfrm>
        </p:grpSpPr>
        <p:sp>
          <p:nvSpPr>
            <p:cNvPr id="7" name="Content Placeholder 1">
              <a:extLst>
                <a:ext uri="{FF2B5EF4-FFF2-40B4-BE49-F238E27FC236}">
                  <a16:creationId xmlns:a16="http://schemas.microsoft.com/office/drawing/2014/main" id="{90E785FB-7658-4722-80E7-13E214B791A8}"/>
                </a:ext>
              </a:extLst>
            </p:cNvPr>
            <p:cNvSpPr txBox="1">
              <a:spLocks/>
            </p:cNvSpPr>
            <p:nvPr/>
          </p:nvSpPr>
          <p:spPr>
            <a:xfrm>
              <a:off x="-21360" y="4493248"/>
              <a:ext cx="2438400" cy="77221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ts val="2500"/>
                </a:lnSpc>
                <a:spcBef>
                  <a:spcPts val="0"/>
                </a:spcBef>
                <a:buNone/>
              </a:pPr>
              <a:r>
                <a:rPr lang="en-US" sz="2400" b="1">
                  <a:solidFill>
                    <a:schemeClr val="bg1"/>
                  </a:solidFill>
                  <a:latin typeface="Calibri" panose="020F0502020204030204" pitchFamily="34" charset="0"/>
                  <a:cs typeface="Calibri" panose="020F0502020204030204" pitchFamily="34" charset="0"/>
                </a:rPr>
                <a:t>PLAN FOR YOURSELF, CHILDREN, AND FUTURE GRANDCHILDREN</a:t>
              </a:r>
            </a:p>
          </p:txBody>
        </p:sp>
        <p:pic>
          <p:nvPicPr>
            <p:cNvPr id="14" name="Picture 13" descr="Icon&#10;&#10;Description automatically generated">
              <a:extLst>
                <a:ext uri="{FF2B5EF4-FFF2-40B4-BE49-F238E27FC236}">
                  <a16:creationId xmlns:a16="http://schemas.microsoft.com/office/drawing/2014/main" id="{F08DE597-08AB-4884-8591-58834EC766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188" y="2798664"/>
              <a:ext cx="1624588" cy="1389784"/>
            </a:xfrm>
            <a:prstGeom prst="rect">
              <a:avLst/>
            </a:prstGeom>
          </p:spPr>
        </p:pic>
      </p:grpSp>
      <p:grpSp>
        <p:nvGrpSpPr>
          <p:cNvPr id="3" name="Group 2">
            <a:extLst>
              <a:ext uri="{FF2B5EF4-FFF2-40B4-BE49-F238E27FC236}">
                <a16:creationId xmlns:a16="http://schemas.microsoft.com/office/drawing/2014/main" id="{D79CE235-3A6F-4C47-8EAE-55F20E2E37EF}"/>
              </a:ext>
            </a:extLst>
          </p:cNvPr>
          <p:cNvGrpSpPr/>
          <p:nvPr/>
        </p:nvGrpSpPr>
        <p:grpSpPr>
          <a:xfrm>
            <a:off x="2438400" y="3154233"/>
            <a:ext cx="2438400" cy="2484567"/>
            <a:chOff x="2438400" y="2793560"/>
            <a:chExt cx="2438400" cy="2484567"/>
          </a:xfrm>
        </p:grpSpPr>
        <p:sp>
          <p:nvSpPr>
            <p:cNvPr id="8" name="Content Placeholder 1">
              <a:extLst>
                <a:ext uri="{FF2B5EF4-FFF2-40B4-BE49-F238E27FC236}">
                  <a16:creationId xmlns:a16="http://schemas.microsoft.com/office/drawing/2014/main" id="{04B81190-CA8E-4A94-9873-8640EA391A2F}"/>
                </a:ext>
              </a:extLst>
            </p:cNvPr>
            <p:cNvSpPr txBox="1">
              <a:spLocks/>
            </p:cNvSpPr>
            <p:nvPr/>
          </p:nvSpPr>
          <p:spPr>
            <a:xfrm>
              <a:off x="2438400" y="4505917"/>
              <a:ext cx="2438400" cy="77221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ts val="2500"/>
                </a:lnSpc>
                <a:spcBef>
                  <a:spcPts val="0"/>
                </a:spcBef>
                <a:buNone/>
              </a:pPr>
              <a:r>
                <a:rPr lang="en-US" sz="2400" b="1">
                  <a:solidFill>
                    <a:schemeClr val="bg1"/>
                  </a:solidFill>
                  <a:latin typeface="Calibri" panose="020F0502020204030204" pitchFamily="34" charset="0"/>
                  <a:cs typeface="Calibri" panose="020F0502020204030204" pitchFamily="34" charset="0"/>
                </a:rPr>
                <a:t>CONTROL PROPERTY DURING YOUR LIFE</a:t>
              </a:r>
            </a:p>
          </p:txBody>
        </p:sp>
        <p:pic>
          <p:nvPicPr>
            <p:cNvPr id="16" name="Picture 15" descr="Icon&#10;&#10;Description automatically generated">
              <a:extLst>
                <a:ext uri="{FF2B5EF4-FFF2-40B4-BE49-F238E27FC236}">
                  <a16:creationId xmlns:a16="http://schemas.microsoft.com/office/drawing/2014/main" id="{40A34FB3-5780-4399-9947-67BB9DE339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000" y="2793560"/>
              <a:ext cx="1238659" cy="1238659"/>
            </a:xfrm>
            <a:prstGeom prst="rect">
              <a:avLst/>
            </a:prstGeom>
          </p:spPr>
        </p:pic>
      </p:grpSp>
      <p:grpSp>
        <p:nvGrpSpPr>
          <p:cNvPr id="15" name="Group 14">
            <a:extLst>
              <a:ext uri="{FF2B5EF4-FFF2-40B4-BE49-F238E27FC236}">
                <a16:creationId xmlns:a16="http://schemas.microsoft.com/office/drawing/2014/main" id="{4130CC66-C1EB-4A88-80D9-C778B99FA5BD}"/>
              </a:ext>
            </a:extLst>
          </p:cNvPr>
          <p:cNvGrpSpPr/>
          <p:nvPr/>
        </p:nvGrpSpPr>
        <p:grpSpPr>
          <a:xfrm>
            <a:off x="4883561" y="3162448"/>
            <a:ext cx="2438400" cy="2476352"/>
            <a:chOff x="4883561" y="2808120"/>
            <a:chExt cx="2438400" cy="2476352"/>
          </a:xfrm>
        </p:grpSpPr>
        <p:sp>
          <p:nvSpPr>
            <p:cNvPr id="10" name="Content Placeholder 1">
              <a:extLst>
                <a:ext uri="{FF2B5EF4-FFF2-40B4-BE49-F238E27FC236}">
                  <a16:creationId xmlns:a16="http://schemas.microsoft.com/office/drawing/2014/main" id="{1FF42C66-703C-41F5-9727-264D3C1A63CD}"/>
                </a:ext>
              </a:extLst>
            </p:cNvPr>
            <p:cNvSpPr txBox="1">
              <a:spLocks/>
            </p:cNvSpPr>
            <p:nvPr/>
          </p:nvSpPr>
          <p:spPr>
            <a:xfrm>
              <a:off x="4883561" y="4512262"/>
              <a:ext cx="2438400" cy="77221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ts val="2500"/>
                </a:lnSpc>
                <a:spcBef>
                  <a:spcPts val="0"/>
                </a:spcBef>
                <a:buNone/>
              </a:pPr>
              <a:r>
                <a:rPr lang="en-US" sz="2400" b="1">
                  <a:solidFill>
                    <a:schemeClr val="bg1"/>
                  </a:solidFill>
                  <a:latin typeface="Calibri" panose="020F0502020204030204" pitchFamily="34" charset="0"/>
                  <a:cs typeface="Calibri" panose="020F0502020204030204" pitchFamily="34" charset="0"/>
                </a:rPr>
                <a:t>PROVIDE FOR YOUR </a:t>
              </a:r>
            </a:p>
            <a:p>
              <a:pPr marL="0" indent="0" algn="ctr">
                <a:lnSpc>
                  <a:spcPts val="2500"/>
                </a:lnSpc>
                <a:spcBef>
                  <a:spcPts val="0"/>
                </a:spcBef>
                <a:buNone/>
              </a:pPr>
              <a:r>
                <a:rPr lang="en-US" sz="2400" b="1">
                  <a:solidFill>
                    <a:schemeClr val="bg1"/>
                  </a:solidFill>
                  <a:latin typeface="Calibri" panose="020F0502020204030204" pitchFamily="34" charset="0"/>
                  <a:cs typeface="Calibri" panose="020F0502020204030204" pitchFamily="34" charset="0"/>
                </a:rPr>
                <a:t>DISABILITY</a:t>
              </a:r>
            </a:p>
          </p:txBody>
        </p:sp>
        <p:pic>
          <p:nvPicPr>
            <p:cNvPr id="18" name="Picture 17" descr="A picture containing text, tableware&#10;&#10;Description automatically generated">
              <a:extLst>
                <a:ext uri="{FF2B5EF4-FFF2-40B4-BE49-F238E27FC236}">
                  <a16:creationId xmlns:a16="http://schemas.microsoft.com/office/drawing/2014/main" id="{C07BB588-426C-4332-B76F-6A0812956B7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93479" y="2808120"/>
              <a:ext cx="1238659" cy="1238659"/>
            </a:xfrm>
            <a:prstGeom prst="rect">
              <a:avLst/>
            </a:prstGeom>
          </p:spPr>
        </p:pic>
      </p:grpSp>
      <p:grpSp>
        <p:nvGrpSpPr>
          <p:cNvPr id="6" name="Group 5">
            <a:extLst>
              <a:ext uri="{FF2B5EF4-FFF2-40B4-BE49-F238E27FC236}">
                <a16:creationId xmlns:a16="http://schemas.microsoft.com/office/drawing/2014/main" id="{7F9E51F5-8271-4ABC-BC38-9C246A420B2A}"/>
              </a:ext>
            </a:extLst>
          </p:cNvPr>
          <p:cNvGrpSpPr/>
          <p:nvPr/>
        </p:nvGrpSpPr>
        <p:grpSpPr>
          <a:xfrm>
            <a:off x="7350718" y="3186454"/>
            <a:ext cx="2438400" cy="2452346"/>
            <a:chOff x="7350718" y="2825781"/>
            <a:chExt cx="2438400" cy="2452346"/>
          </a:xfrm>
        </p:grpSpPr>
        <p:sp>
          <p:nvSpPr>
            <p:cNvPr id="11" name="Content Placeholder 1">
              <a:extLst>
                <a:ext uri="{FF2B5EF4-FFF2-40B4-BE49-F238E27FC236}">
                  <a16:creationId xmlns:a16="http://schemas.microsoft.com/office/drawing/2014/main" id="{9DEF7B9E-FAD5-4A2C-A410-95314901DECC}"/>
                </a:ext>
              </a:extLst>
            </p:cNvPr>
            <p:cNvSpPr txBox="1">
              <a:spLocks/>
            </p:cNvSpPr>
            <p:nvPr/>
          </p:nvSpPr>
          <p:spPr>
            <a:xfrm>
              <a:off x="7350718" y="4505917"/>
              <a:ext cx="2438400" cy="77221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ts val="2500"/>
                </a:lnSpc>
                <a:spcBef>
                  <a:spcPts val="0"/>
                </a:spcBef>
                <a:buNone/>
              </a:pPr>
              <a:r>
                <a:rPr lang="en-US" sz="2400" b="1">
                  <a:solidFill>
                    <a:schemeClr val="bg1"/>
                  </a:solidFill>
                  <a:latin typeface="Calibri" panose="020F0502020204030204" pitchFamily="34" charset="0"/>
                  <a:cs typeface="Calibri" panose="020F0502020204030204" pitchFamily="34" charset="0"/>
                </a:rPr>
                <a:t>GIVE WHAT YOU HAVE, TO WHO YOU WANT, THE WAY YOU WANT, WHEN YOU WANT</a:t>
              </a:r>
            </a:p>
          </p:txBody>
        </p:sp>
        <p:pic>
          <p:nvPicPr>
            <p:cNvPr id="20" name="Picture 19" descr="Icon&#10;&#10;Description automatically generated">
              <a:extLst>
                <a:ext uri="{FF2B5EF4-FFF2-40B4-BE49-F238E27FC236}">
                  <a16:creationId xmlns:a16="http://schemas.microsoft.com/office/drawing/2014/main" id="{FEF6E948-83A7-40E9-B88C-9E5DE02D315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38958" y="2825781"/>
              <a:ext cx="1238660" cy="1238660"/>
            </a:xfrm>
            <a:prstGeom prst="rect">
              <a:avLst/>
            </a:prstGeom>
          </p:spPr>
        </p:pic>
      </p:grpSp>
      <p:grpSp>
        <p:nvGrpSpPr>
          <p:cNvPr id="13" name="Group 12">
            <a:extLst>
              <a:ext uri="{FF2B5EF4-FFF2-40B4-BE49-F238E27FC236}">
                <a16:creationId xmlns:a16="http://schemas.microsoft.com/office/drawing/2014/main" id="{FCD02787-79DD-4AC6-BD1A-774FB708B477}"/>
              </a:ext>
            </a:extLst>
          </p:cNvPr>
          <p:cNvGrpSpPr/>
          <p:nvPr/>
        </p:nvGrpSpPr>
        <p:grpSpPr>
          <a:xfrm>
            <a:off x="9789118" y="3192519"/>
            <a:ext cx="2438400" cy="2522481"/>
            <a:chOff x="9789118" y="2755646"/>
            <a:chExt cx="2438400" cy="2522481"/>
          </a:xfrm>
        </p:grpSpPr>
        <p:sp>
          <p:nvSpPr>
            <p:cNvPr id="12" name="Content Placeholder 1">
              <a:extLst>
                <a:ext uri="{FF2B5EF4-FFF2-40B4-BE49-F238E27FC236}">
                  <a16:creationId xmlns:a16="http://schemas.microsoft.com/office/drawing/2014/main" id="{B33DD89B-3290-4585-95EF-BD0B249B9F90}"/>
                </a:ext>
              </a:extLst>
            </p:cNvPr>
            <p:cNvSpPr txBox="1">
              <a:spLocks/>
            </p:cNvSpPr>
            <p:nvPr/>
          </p:nvSpPr>
          <p:spPr>
            <a:xfrm>
              <a:off x="9789118" y="4505917"/>
              <a:ext cx="2438400" cy="77221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ts val="2500"/>
                </a:lnSpc>
                <a:spcBef>
                  <a:spcPts val="0"/>
                </a:spcBef>
                <a:buNone/>
              </a:pPr>
              <a:r>
                <a:rPr lang="en-US" sz="2400" b="1">
                  <a:solidFill>
                    <a:schemeClr val="bg1"/>
                  </a:solidFill>
                  <a:latin typeface="Calibri" panose="020F0502020204030204" pitchFamily="34" charset="0"/>
                  <a:cs typeface="Calibri" panose="020F0502020204030204" pitchFamily="34" charset="0"/>
                </a:rPr>
                <a:t>SAVE TAX DOLLARS, COURT COSTS, AND ATTORNEY FEES</a:t>
              </a:r>
            </a:p>
          </p:txBody>
        </p:sp>
        <p:pic>
          <p:nvPicPr>
            <p:cNvPr id="22" name="Picture 21" descr="A picture containing text, clipart&#10;&#10;Description automatically generated">
              <a:extLst>
                <a:ext uri="{FF2B5EF4-FFF2-40B4-BE49-F238E27FC236}">
                  <a16:creationId xmlns:a16="http://schemas.microsoft.com/office/drawing/2014/main" id="{AC4FA783-DF54-48BF-8150-233BFE80D31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15600" y="2755646"/>
              <a:ext cx="922767" cy="1365481"/>
            </a:xfrm>
            <a:prstGeom prst="rect">
              <a:avLst/>
            </a:prstGeom>
          </p:spPr>
        </p:pic>
      </p:grpSp>
    </p:spTree>
    <p:extLst>
      <p:ext uri="{BB962C8B-B14F-4D97-AF65-F5344CB8AC3E}">
        <p14:creationId xmlns:p14="http://schemas.microsoft.com/office/powerpoint/2010/main" val="2281760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C74F775-393B-490B-B518-D2BF489F489C}"/>
              </a:ext>
            </a:extLst>
          </p:cNvPr>
          <p:cNvSpPr/>
          <p:nvPr/>
        </p:nvSpPr>
        <p:spPr>
          <a:xfrm rot="5400000">
            <a:off x="4991100" y="-342900"/>
            <a:ext cx="2209800" cy="12192000"/>
          </a:xfrm>
          <a:prstGeom prst="rect">
            <a:avLst/>
          </a:prstGeom>
          <a:solidFill>
            <a:srgbClr val="3979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080F9BB-12F2-453C-9A38-29F1C2B642F1}"/>
              </a:ext>
            </a:extLst>
          </p:cNvPr>
          <p:cNvSpPr/>
          <p:nvPr/>
        </p:nvSpPr>
        <p:spPr>
          <a:xfrm rot="5400000">
            <a:off x="5486401" y="-4038601"/>
            <a:ext cx="1219198" cy="12192000"/>
          </a:xfrm>
          <a:prstGeom prst="rect">
            <a:avLst/>
          </a:prstGeom>
          <a:solidFill>
            <a:srgbClr val="4B50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B5EC0FA-E98E-4379-82E2-897145A53C2A}"/>
              </a:ext>
            </a:extLst>
          </p:cNvPr>
          <p:cNvSpPr/>
          <p:nvPr/>
        </p:nvSpPr>
        <p:spPr>
          <a:xfrm rot="5400000">
            <a:off x="5044447" y="-2453640"/>
            <a:ext cx="2103120" cy="12192000"/>
          </a:xfrm>
          <a:prstGeom prst="rect">
            <a:avLst/>
          </a:prstGeom>
          <a:solidFill>
            <a:srgbClr val="3671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49CB812-22BF-40DE-B04E-968EF1DE0599}"/>
              </a:ext>
            </a:extLst>
          </p:cNvPr>
          <p:cNvSpPr txBox="1"/>
          <p:nvPr/>
        </p:nvSpPr>
        <p:spPr>
          <a:xfrm>
            <a:off x="4038600" y="2568902"/>
            <a:ext cx="6553200" cy="4365298"/>
          </a:xfrm>
          <a:prstGeom prst="rect">
            <a:avLst/>
          </a:prstGeom>
          <a:noFill/>
          <a:ln>
            <a:noFill/>
          </a:ln>
        </p:spPr>
        <p:txBody>
          <a:bodyPr wrap="square" rtlCol="0">
            <a:spAutoFit/>
          </a:bodyPr>
          <a:lstStyle/>
          <a:p>
            <a:pPr marL="457200" indent="-457200">
              <a:lnSpc>
                <a:spcPts val="3200"/>
              </a:lnSpc>
              <a:spcBef>
                <a:spcPts val="1200"/>
              </a:spcBef>
              <a:buFont typeface="Arial" panose="020B0604020202020204" pitchFamily="34" charset="0"/>
              <a:buChar char="•"/>
            </a:pPr>
            <a:r>
              <a:rPr lang="en-US" sz="3200" b="1">
                <a:solidFill>
                  <a:schemeClr val="bg1"/>
                </a:solidFill>
                <a:latin typeface="Calibri" panose="020F0502020204030204" pitchFamily="34" charset="0"/>
                <a:cs typeface="Calibri" panose="020F0502020204030204" pitchFamily="34" charset="0"/>
              </a:rPr>
              <a:t>Simple to create, fund and administer</a:t>
            </a:r>
          </a:p>
          <a:p>
            <a:pPr marL="457200" indent="-457200">
              <a:lnSpc>
                <a:spcPts val="3200"/>
              </a:lnSpc>
              <a:spcBef>
                <a:spcPts val="1200"/>
              </a:spcBef>
              <a:buFont typeface="Arial" panose="020B0604020202020204" pitchFamily="34" charset="0"/>
              <a:buChar char="•"/>
            </a:pPr>
            <a:r>
              <a:rPr lang="en-US" sz="3200" b="1">
                <a:solidFill>
                  <a:schemeClr val="bg1"/>
                </a:solidFill>
                <a:latin typeface="Calibri" panose="020F0502020204030204" pitchFamily="34" charset="0"/>
                <a:cs typeface="Calibri" panose="020F0502020204030204" pitchFamily="34" charset="0"/>
              </a:rPr>
              <a:t>Economic alternative if Living Trust isn’t needed to avoid probate</a:t>
            </a:r>
          </a:p>
          <a:p>
            <a:pPr marL="457200" indent="-457200">
              <a:lnSpc>
                <a:spcPts val="3200"/>
              </a:lnSpc>
              <a:spcBef>
                <a:spcPts val="1200"/>
              </a:spcBef>
              <a:buFont typeface="Arial" panose="020B0604020202020204" pitchFamily="34" charset="0"/>
              <a:buChar char="•"/>
            </a:pPr>
            <a:r>
              <a:rPr lang="en-US" sz="3200" b="1">
                <a:solidFill>
                  <a:schemeClr val="bg1"/>
                </a:solidFill>
                <a:latin typeface="Calibri" panose="020F0502020204030204" pitchFamily="34" charset="0"/>
                <a:cs typeface="Calibri" panose="020F0502020204030204" pitchFamily="34" charset="0"/>
              </a:rPr>
              <a:t>Simple alternative if beneficiaries have good relationships and don’t need asset protection or controls</a:t>
            </a:r>
          </a:p>
          <a:p>
            <a:pPr marL="457200" indent="-457200">
              <a:lnSpc>
                <a:spcPts val="3200"/>
              </a:lnSpc>
              <a:spcBef>
                <a:spcPts val="1200"/>
              </a:spcBef>
              <a:buFont typeface="Arial" panose="020B0604020202020204" pitchFamily="34" charset="0"/>
              <a:buChar char="•"/>
            </a:pPr>
            <a:r>
              <a:rPr lang="en-US" sz="3200" b="1">
                <a:solidFill>
                  <a:schemeClr val="bg1"/>
                </a:solidFill>
                <a:latin typeface="Calibri" panose="020F0502020204030204" pitchFamily="34" charset="0"/>
                <a:cs typeface="Calibri" panose="020F0502020204030204" pitchFamily="34" charset="0"/>
              </a:rPr>
              <a:t>Problematic if unforeseen circumstances arise </a:t>
            </a:r>
          </a:p>
        </p:txBody>
      </p:sp>
      <p:sp>
        <p:nvSpPr>
          <p:cNvPr id="20" name="TextBox 19">
            <a:extLst>
              <a:ext uri="{FF2B5EF4-FFF2-40B4-BE49-F238E27FC236}">
                <a16:creationId xmlns:a16="http://schemas.microsoft.com/office/drawing/2014/main" id="{CC43E73F-A4C2-49D5-A6E3-F8DD14C6768F}"/>
              </a:ext>
            </a:extLst>
          </p:cNvPr>
          <p:cNvSpPr txBox="1"/>
          <p:nvPr/>
        </p:nvSpPr>
        <p:spPr>
          <a:xfrm>
            <a:off x="228600" y="304800"/>
            <a:ext cx="8001000" cy="830997"/>
          </a:xfrm>
          <a:prstGeom prst="rect">
            <a:avLst/>
          </a:prstGeom>
          <a:noFill/>
        </p:spPr>
        <p:txBody>
          <a:bodyPr wrap="square" rtlCol="0">
            <a:spAutoFit/>
          </a:bodyPr>
          <a:lstStyle/>
          <a:p>
            <a:r>
              <a:rPr lang="en-US" sz="4800" b="1">
                <a:latin typeface="Calibri" panose="020F0502020204030204" pitchFamily="34" charset="0"/>
                <a:cs typeface="Calibri" panose="020F0502020204030204" pitchFamily="34" charset="0"/>
              </a:rPr>
              <a:t>TRANSFER ON DEATH DEED</a:t>
            </a:r>
          </a:p>
        </p:txBody>
      </p:sp>
      <p:pic>
        <p:nvPicPr>
          <p:cNvPr id="14" name="Picture 13">
            <a:extLst>
              <a:ext uri="{FF2B5EF4-FFF2-40B4-BE49-F238E27FC236}">
                <a16:creationId xmlns:a16="http://schemas.microsoft.com/office/drawing/2014/main" id="{F9709496-A21B-48F9-BD24-8F52B3F5CD8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2819400"/>
            <a:ext cx="4267200" cy="3657600"/>
          </a:xfrm>
          <a:prstGeom prst="rect">
            <a:avLst/>
          </a:prstGeom>
        </p:spPr>
      </p:pic>
      <p:pic>
        <p:nvPicPr>
          <p:cNvPr id="18" name="Picture 17" descr="A picture containing drawing&#10;&#10;Description automatically generated">
            <a:extLst>
              <a:ext uri="{FF2B5EF4-FFF2-40B4-BE49-F238E27FC236}">
                <a16:creationId xmlns:a16="http://schemas.microsoft.com/office/drawing/2014/main" id="{2F28D7B9-ABF1-4708-BF73-357FD793AF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63200" y="6424586"/>
            <a:ext cx="1676400" cy="281014"/>
          </a:xfrm>
          <a:prstGeom prst="rect">
            <a:avLst/>
          </a:prstGeom>
        </p:spPr>
      </p:pic>
      <p:sp>
        <p:nvSpPr>
          <p:cNvPr id="19" name="TextBox 18">
            <a:extLst>
              <a:ext uri="{FF2B5EF4-FFF2-40B4-BE49-F238E27FC236}">
                <a16:creationId xmlns:a16="http://schemas.microsoft.com/office/drawing/2014/main" id="{664EEC21-21CF-4F9D-B021-F21432EB0A1C}"/>
              </a:ext>
            </a:extLst>
          </p:cNvPr>
          <p:cNvSpPr txBox="1"/>
          <p:nvPr/>
        </p:nvSpPr>
        <p:spPr>
          <a:xfrm>
            <a:off x="304800" y="1447800"/>
            <a:ext cx="6400800" cy="1022139"/>
          </a:xfrm>
          <a:prstGeom prst="rect">
            <a:avLst/>
          </a:prstGeom>
          <a:noFill/>
          <a:ln>
            <a:noFill/>
          </a:ln>
        </p:spPr>
        <p:txBody>
          <a:bodyPr wrap="square" rtlCol="0">
            <a:spAutoFit/>
          </a:bodyPr>
          <a:lstStyle/>
          <a:p>
            <a:pPr>
              <a:lnSpc>
                <a:spcPts val="3600"/>
              </a:lnSpc>
            </a:pPr>
            <a:r>
              <a:rPr lang="en-US" sz="3600" b="1">
                <a:solidFill>
                  <a:schemeClr val="bg1"/>
                </a:solidFill>
                <a:latin typeface="Calibri" panose="020F0502020204030204" pitchFamily="34" charset="0"/>
                <a:cs typeface="Calibri" panose="020F0502020204030204" pitchFamily="34" charset="0"/>
              </a:rPr>
              <a:t>*Transfer property directly to </a:t>
            </a:r>
          </a:p>
          <a:p>
            <a:pPr>
              <a:lnSpc>
                <a:spcPts val="3600"/>
              </a:lnSpc>
            </a:pPr>
            <a:r>
              <a:rPr lang="en-US" sz="3600" b="1">
                <a:solidFill>
                  <a:schemeClr val="bg1"/>
                </a:solidFill>
                <a:latin typeface="Calibri" panose="020F0502020204030204" pitchFamily="34" charset="0"/>
                <a:cs typeface="Calibri" panose="020F0502020204030204" pitchFamily="34" charset="0"/>
              </a:rPr>
              <a:t>   beneficiaries without probate </a:t>
            </a:r>
          </a:p>
        </p:txBody>
      </p:sp>
    </p:spTree>
    <p:extLst>
      <p:ext uri="{BB962C8B-B14F-4D97-AF65-F5344CB8AC3E}">
        <p14:creationId xmlns:p14="http://schemas.microsoft.com/office/powerpoint/2010/main" val="20159937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B4D03B50-509F-4032-B45E-D24C301F05D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192" y="4330"/>
            <a:ext cx="12204192" cy="6856718"/>
          </a:xfrm>
          <a:prstGeom prst="rect">
            <a:avLst/>
          </a:prstGeom>
        </p:spPr>
      </p:pic>
      <p:pic>
        <p:nvPicPr>
          <p:cNvPr id="6" name="Picture 5">
            <a:extLst>
              <a:ext uri="{FF2B5EF4-FFF2-40B4-BE49-F238E27FC236}">
                <a16:creationId xmlns:a16="http://schemas.microsoft.com/office/drawing/2014/main" id="{2489BD2F-A055-4E2F-AEEB-0604A911F2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4343400" y="605275"/>
            <a:ext cx="1865192" cy="12496790"/>
          </a:xfrm>
          <a:prstGeom prst="rect">
            <a:avLst/>
          </a:prstGeom>
        </p:spPr>
      </p:pic>
      <p:pic>
        <p:nvPicPr>
          <p:cNvPr id="7" name="Picture 6">
            <a:extLst>
              <a:ext uri="{FF2B5EF4-FFF2-40B4-BE49-F238E27FC236}">
                <a16:creationId xmlns:a16="http://schemas.microsoft.com/office/drawing/2014/main" id="{68663A17-2AD1-4758-8C92-12B1AF6C7B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42686" y="6109953"/>
            <a:ext cx="1487433" cy="1487433"/>
          </a:xfrm>
          <a:prstGeom prst="rect">
            <a:avLst/>
          </a:prstGeom>
        </p:spPr>
      </p:pic>
      <p:grpSp>
        <p:nvGrpSpPr>
          <p:cNvPr id="8" name="Group 7">
            <a:extLst>
              <a:ext uri="{FF2B5EF4-FFF2-40B4-BE49-F238E27FC236}">
                <a16:creationId xmlns:a16="http://schemas.microsoft.com/office/drawing/2014/main" id="{22813E28-6F98-499F-9E9E-A1A489128C72}"/>
              </a:ext>
            </a:extLst>
          </p:cNvPr>
          <p:cNvGrpSpPr/>
          <p:nvPr/>
        </p:nvGrpSpPr>
        <p:grpSpPr>
          <a:xfrm>
            <a:off x="228600" y="4495800"/>
            <a:ext cx="4804516" cy="1388053"/>
            <a:chOff x="303429" y="4686099"/>
            <a:chExt cx="4804516" cy="1388053"/>
          </a:xfrm>
        </p:grpSpPr>
        <p:sp>
          <p:nvSpPr>
            <p:cNvPr id="10" name="TextBox 9">
              <a:extLst>
                <a:ext uri="{FF2B5EF4-FFF2-40B4-BE49-F238E27FC236}">
                  <a16:creationId xmlns:a16="http://schemas.microsoft.com/office/drawing/2014/main" id="{F3E6ADC8-F192-4786-A27B-FDC596990220}"/>
                </a:ext>
              </a:extLst>
            </p:cNvPr>
            <p:cNvSpPr txBox="1"/>
            <p:nvPr/>
          </p:nvSpPr>
          <p:spPr>
            <a:xfrm>
              <a:off x="303429" y="5181600"/>
              <a:ext cx="4804516" cy="892552"/>
            </a:xfrm>
            <a:prstGeom prst="rect">
              <a:avLst/>
            </a:prstGeom>
            <a:noFill/>
          </p:spPr>
          <p:txBody>
            <a:bodyPr wrap="square" rtlCol="0">
              <a:spAutoFit/>
            </a:bodyPr>
            <a:lstStyle/>
            <a:p>
              <a:r>
                <a:rPr lang="en-US" sz="2600" b="1">
                  <a:solidFill>
                    <a:srgbClr val="004D71">
                      <a:lumMod val="50000"/>
                    </a:srgbClr>
                  </a:solidFill>
                  <a:latin typeface="Trajan Pro 3"/>
                </a:rPr>
                <a:t>PLAN FOR INCAPACITATION</a:t>
              </a:r>
            </a:p>
          </p:txBody>
        </p:sp>
        <p:sp>
          <p:nvSpPr>
            <p:cNvPr id="11" name="TextBox 10">
              <a:extLst>
                <a:ext uri="{FF2B5EF4-FFF2-40B4-BE49-F238E27FC236}">
                  <a16:creationId xmlns:a16="http://schemas.microsoft.com/office/drawing/2014/main" id="{482F465E-C3F8-4806-A09B-0328972C77BD}"/>
                </a:ext>
              </a:extLst>
            </p:cNvPr>
            <p:cNvSpPr txBox="1"/>
            <p:nvPr/>
          </p:nvSpPr>
          <p:spPr>
            <a:xfrm>
              <a:off x="325678" y="4686099"/>
              <a:ext cx="3965229" cy="523220"/>
            </a:xfrm>
            <a:prstGeom prst="rect">
              <a:avLst/>
            </a:prstGeom>
            <a:noFill/>
          </p:spPr>
          <p:txBody>
            <a:bodyPr wrap="square" rtlCol="0">
              <a:spAutoFit/>
            </a:bodyPr>
            <a:lstStyle/>
            <a:p>
              <a:r>
                <a:rPr lang="en-US" sz="2800" b="1">
                  <a:solidFill>
                    <a:srgbClr val="004D71">
                      <a:lumMod val="50000"/>
                    </a:srgbClr>
                  </a:solidFill>
                  <a:latin typeface="Trajan Pro 3"/>
                </a:rPr>
                <a:t>____________________</a:t>
              </a:r>
            </a:p>
          </p:txBody>
        </p:sp>
      </p:grpSp>
      <p:pic>
        <p:nvPicPr>
          <p:cNvPr id="12" name="Picture 11" descr="A screenshot of a cell phone&#10;&#10;Description automatically generated">
            <a:extLst>
              <a:ext uri="{FF2B5EF4-FFF2-40B4-BE49-F238E27FC236}">
                <a16:creationId xmlns:a16="http://schemas.microsoft.com/office/drawing/2014/main" id="{A7E2415C-37CF-4CAA-8D05-CA4C16B87AD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7233" y="6317440"/>
            <a:ext cx="1887942" cy="350554"/>
          </a:xfrm>
          <a:prstGeom prst="rect">
            <a:avLst/>
          </a:prstGeom>
        </p:spPr>
      </p:pic>
    </p:spTree>
    <p:extLst>
      <p:ext uri="{BB962C8B-B14F-4D97-AF65-F5344CB8AC3E}">
        <p14:creationId xmlns:p14="http://schemas.microsoft.com/office/powerpoint/2010/main" val="2685097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accel="24000" decel="24000" autoRev="1" fill="remove" nodeType="afterEffect">
                                  <p:stCondLst>
                                    <p:cond delay="0"/>
                                  </p:stCondLst>
                                  <p:childTnLst>
                                    <p:animRot by="5400000">
                                      <p:cBhvr>
                                        <p:cTn id="6" dur="4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C74F775-393B-490B-B518-D2BF489F489C}"/>
              </a:ext>
            </a:extLst>
          </p:cNvPr>
          <p:cNvSpPr/>
          <p:nvPr/>
        </p:nvSpPr>
        <p:spPr>
          <a:xfrm rot="5400000">
            <a:off x="4991100" y="-342900"/>
            <a:ext cx="2209800" cy="12192000"/>
          </a:xfrm>
          <a:prstGeom prst="rect">
            <a:avLst/>
          </a:prstGeom>
          <a:solidFill>
            <a:srgbClr val="3979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080F9BB-12F2-453C-9A38-29F1C2B642F1}"/>
              </a:ext>
            </a:extLst>
          </p:cNvPr>
          <p:cNvSpPr/>
          <p:nvPr/>
        </p:nvSpPr>
        <p:spPr>
          <a:xfrm rot="5400000">
            <a:off x="5486401" y="-4038601"/>
            <a:ext cx="1219198" cy="12192000"/>
          </a:xfrm>
          <a:prstGeom prst="rect">
            <a:avLst/>
          </a:prstGeom>
          <a:solidFill>
            <a:srgbClr val="4B50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B5EC0FA-E98E-4379-82E2-897145A53C2A}"/>
              </a:ext>
            </a:extLst>
          </p:cNvPr>
          <p:cNvSpPr/>
          <p:nvPr/>
        </p:nvSpPr>
        <p:spPr>
          <a:xfrm rot="5400000">
            <a:off x="5044447" y="-2453640"/>
            <a:ext cx="2103120" cy="12192000"/>
          </a:xfrm>
          <a:prstGeom prst="rect">
            <a:avLst/>
          </a:prstGeom>
          <a:solidFill>
            <a:srgbClr val="3671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06255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91B443-41F1-4F1B-BC1D-9803EB465CE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981200" y="10"/>
            <a:ext cx="10210800" cy="6857990"/>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F8A20220-DF99-45FA-AACE-CB0BA3EF64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3551" y="6300005"/>
            <a:ext cx="2330795" cy="432782"/>
          </a:xfrm>
          <a:prstGeom prst="rect">
            <a:avLst/>
          </a:prstGeom>
        </p:spPr>
      </p:pic>
      <p:grpSp>
        <p:nvGrpSpPr>
          <p:cNvPr id="7" name="Group 6">
            <a:extLst>
              <a:ext uri="{FF2B5EF4-FFF2-40B4-BE49-F238E27FC236}">
                <a16:creationId xmlns:a16="http://schemas.microsoft.com/office/drawing/2014/main" id="{31AF6878-E1C9-4F7D-A08B-D9798F27236B}"/>
              </a:ext>
            </a:extLst>
          </p:cNvPr>
          <p:cNvGrpSpPr/>
          <p:nvPr/>
        </p:nvGrpSpPr>
        <p:grpSpPr>
          <a:xfrm>
            <a:off x="-13567" y="15921"/>
            <a:ext cx="861774" cy="6858000"/>
            <a:chOff x="-19141" y="109182"/>
            <a:chExt cx="861774" cy="6858000"/>
          </a:xfrm>
        </p:grpSpPr>
        <p:sp>
          <p:nvSpPr>
            <p:cNvPr id="2" name="Rectangle 1">
              <a:extLst>
                <a:ext uri="{FF2B5EF4-FFF2-40B4-BE49-F238E27FC236}">
                  <a16:creationId xmlns:a16="http://schemas.microsoft.com/office/drawing/2014/main" id="{FC7E854D-6C78-4E79-995F-1035E1A55246}"/>
                </a:ext>
              </a:extLst>
            </p:cNvPr>
            <p:cNvSpPr/>
            <p:nvPr/>
          </p:nvSpPr>
          <p:spPr>
            <a:xfrm>
              <a:off x="-9762" y="109182"/>
              <a:ext cx="829927" cy="6858000"/>
            </a:xfrm>
            <a:prstGeom prst="rect">
              <a:avLst/>
            </a:prstGeom>
            <a:solidFill>
              <a:srgbClr val="4B50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97BE87DE-841A-41F6-BEFF-F5FE06C3D292}"/>
                </a:ext>
              </a:extLst>
            </p:cNvPr>
            <p:cNvSpPr txBox="1"/>
            <p:nvPr/>
          </p:nvSpPr>
          <p:spPr>
            <a:xfrm rot="16200000">
              <a:off x="-2826754" y="3107295"/>
              <a:ext cx="6477000" cy="861774"/>
            </a:xfrm>
            <a:prstGeom prst="rect">
              <a:avLst/>
            </a:prstGeom>
            <a:noFill/>
            <a:ln>
              <a:noFill/>
            </a:ln>
          </p:spPr>
          <p:txBody>
            <a:bodyPr wrap="square" rtlCol="0">
              <a:spAutoFit/>
            </a:bodyPr>
            <a:lstStyle/>
            <a:p>
              <a:pPr algn="ctr">
                <a:lnSpc>
                  <a:spcPts val="6000"/>
                </a:lnSpc>
              </a:pPr>
              <a:r>
                <a:rPr lang="en-US" sz="5000" b="1">
                  <a:solidFill>
                    <a:schemeClr val="bg1"/>
                  </a:solidFill>
                  <a:latin typeface="Calibri" panose="020F0502020204030204" pitchFamily="34" charset="0"/>
                  <a:cs typeface="Calibri" panose="020F0502020204030204" pitchFamily="34" charset="0"/>
                </a:rPr>
                <a:t>POWER OF ATTORNEY</a:t>
              </a:r>
            </a:p>
          </p:txBody>
        </p:sp>
      </p:grpSp>
      <p:sp>
        <p:nvSpPr>
          <p:cNvPr id="14" name="TextBox 13">
            <a:extLst>
              <a:ext uri="{FF2B5EF4-FFF2-40B4-BE49-F238E27FC236}">
                <a16:creationId xmlns:a16="http://schemas.microsoft.com/office/drawing/2014/main" id="{C939AD2E-15AB-4CB9-B0D3-85416887E962}"/>
              </a:ext>
            </a:extLst>
          </p:cNvPr>
          <p:cNvSpPr txBox="1"/>
          <p:nvPr/>
        </p:nvSpPr>
        <p:spPr>
          <a:xfrm>
            <a:off x="4648200" y="457200"/>
            <a:ext cx="4724400" cy="2431435"/>
          </a:xfrm>
          <a:prstGeom prst="rect">
            <a:avLst/>
          </a:prstGeom>
          <a:noFill/>
        </p:spPr>
        <p:txBody>
          <a:bodyPr wrap="square" rtlCol="0">
            <a:spAutoFit/>
          </a:bodyPr>
          <a:lstStyle/>
          <a:p>
            <a:r>
              <a:rPr lang="en-US" sz="3800" b="1">
                <a:solidFill>
                  <a:schemeClr val="bg1"/>
                </a:solidFill>
                <a:latin typeface="Calibri" panose="020F0502020204030204" pitchFamily="34" charset="0"/>
                <a:cs typeface="Calibri" panose="020F0502020204030204" pitchFamily="34" charset="0"/>
              </a:rPr>
              <a:t>Power of Attorney can only be used while the Principal is living and is ineffective at death</a:t>
            </a:r>
          </a:p>
        </p:txBody>
      </p:sp>
      <p:sp>
        <p:nvSpPr>
          <p:cNvPr id="12" name="TextBox 11">
            <a:extLst>
              <a:ext uri="{FF2B5EF4-FFF2-40B4-BE49-F238E27FC236}">
                <a16:creationId xmlns:a16="http://schemas.microsoft.com/office/drawing/2014/main" id="{CDB31EBF-C422-4A86-BA20-5BE77C29F40F}"/>
              </a:ext>
            </a:extLst>
          </p:cNvPr>
          <p:cNvSpPr txBox="1"/>
          <p:nvPr/>
        </p:nvSpPr>
        <p:spPr>
          <a:xfrm>
            <a:off x="4673600" y="3868570"/>
            <a:ext cx="5039389" cy="2431435"/>
          </a:xfrm>
          <a:prstGeom prst="rect">
            <a:avLst/>
          </a:prstGeom>
          <a:noFill/>
        </p:spPr>
        <p:txBody>
          <a:bodyPr wrap="square" rtlCol="0">
            <a:spAutoFit/>
          </a:bodyPr>
          <a:lstStyle/>
          <a:p>
            <a:r>
              <a:rPr lang="en-US" sz="3800" b="1">
                <a:solidFill>
                  <a:schemeClr val="bg1"/>
                </a:solidFill>
                <a:latin typeface="Calibri" panose="020F0502020204030204" pitchFamily="34" charset="0"/>
                <a:cs typeface="Calibri" panose="020F0502020204030204" pitchFamily="34" charset="0"/>
              </a:rPr>
              <a:t>The Agent under the POA may not have any authority to make decisions after death</a:t>
            </a:r>
          </a:p>
        </p:txBody>
      </p:sp>
      <p:sp>
        <p:nvSpPr>
          <p:cNvPr id="15" name="TextBox 14">
            <a:extLst>
              <a:ext uri="{FF2B5EF4-FFF2-40B4-BE49-F238E27FC236}">
                <a16:creationId xmlns:a16="http://schemas.microsoft.com/office/drawing/2014/main" id="{A72797A6-6664-4B4F-A9A9-530C03D5DBE2}"/>
              </a:ext>
            </a:extLst>
          </p:cNvPr>
          <p:cNvSpPr txBox="1"/>
          <p:nvPr/>
        </p:nvSpPr>
        <p:spPr>
          <a:xfrm>
            <a:off x="512644" y="2806412"/>
            <a:ext cx="3786425" cy="1277016"/>
          </a:xfrm>
          <a:prstGeom prst="rect">
            <a:avLst/>
          </a:prstGeom>
          <a:noFill/>
        </p:spPr>
        <p:txBody>
          <a:bodyPr wrap="square" rtlCol="0">
            <a:spAutoFit/>
          </a:bodyPr>
          <a:lstStyle/>
          <a:p>
            <a:pPr algn="ctr">
              <a:lnSpc>
                <a:spcPts val="4600"/>
              </a:lnSpc>
            </a:pPr>
            <a:r>
              <a:rPr lang="en-US" sz="4500" b="1">
                <a:solidFill>
                  <a:srgbClr val="064057"/>
                </a:solidFill>
                <a:latin typeface="Calibri" panose="020F0502020204030204" pitchFamily="34" charset="0"/>
                <a:cs typeface="Calibri" panose="020F0502020204030204" pitchFamily="34" charset="0"/>
              </a:rPr>
              <a:t>AGENT’S AUTHORITY</a:t>
            </a:r>
          </a:p>
        </p:txBody>
      </p:sp>
    </p:spTree>
    <p:extLst>
      <p:ext uri="{BB962C8B-B14F-4D97-AF65-F5344CB8AC3E}">
        <p14:creationId xmlns:p14="http://schemas.microsoft.com/office/powerpoint/2010/main" val="24642654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table&#10;&#10;Description automatically generated">
            <a:extLst>
              <a:ext uri="{FF2B5EF4-FFF2-40B4-BE49-F238E27FC236}">
                <a16:creationId xmlns:a16="http://schemas.microsoft.com/office/drawing/2014/main" id="{6AD48124-B44C-4B1E-98A9-D9001B6D7388}"/>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295401" y="0"/>
            <a:ext cx="10896600" cy="6858000"/>
          </a:xfrm>
          <a:prstGeom prst="rect">
            <a:avLst/>
          </a:prstGeom>
        </p:spPr>
      </p:pic>
      <p:sp>
        <p:nvSpPr>
          <p:cNvPr id="6" name="TextBox 5">
            <a:extLst>
              <a:ext uri="{FF2B5EF4-FFF2-40B4-BE49-F238E27FC236}">
                <a16:creationId xmlns:a16="http://schemas.microsoft.com/office/drawing/2014/main" id="{37EDD999-D18A-4B61-8A5F-E4D627D180B0}"/>
              </a:ext>
            </a:extLst>
          </p:cNvPr>
          <p:cNvSpPr txBox="1"/>
          <p:nvPr/>
        </p:nvSpPr>
        <p:spPr>
          <a:xfrm>
            <a:off x="4648200" y="152400"/>
            <a:ext cx="4953000" cy="1384995"/>
          </a:xfrm>
          <a:prstGeom prst="rect">
            <a:avLst/>
          </a:prstGeom>
          <a:noFill/>
        </p:spPr>
        <p:txBody>
          <a:bodyPr wrap="square" rtlCol="0">
            <a:spAutoFit/>
          </a:bodyPr>
          <a:lstStyle/>
          <a:p>
            <a:r>
              <a:rPr lang="en-US" sz="2800" b="1">
                <a:solidFill>
                  <a:schemeClr val="bg1"/>
                </a:solidFill>
                <a:latin typeface="Calibri" panose="020F0502020204030204" pitchFamily="34" charset="0"/>
                <a:cs typeface="Calibri" panose="020F0502020204030204" pitchFamily="34" charset="0"/>
              </a:rPr>
              <a:t>Power of Attorney for Health Care is separate document from Power of Attorney for Property </a:t>
            </a:r>
          </a:p>
        </p:txBody>
      </p:sp>
      <p:pic>
        <p:nvPicPr>
          <p:cNvPr id="15" name="Picture 14" descr="A screenshot of a cell phone&#10;&#10;Description automatically generated">
            <a:extLst>
              <a:ext uri="{FF2B5EF4-FFF2-40B4-BE49-F238E27FC236}">
                <a16:creationId xmlns:a16="http://schemas.microsoft.com/office/drawing/2014/main" id="{E0DC8842-0B9C-4731-9CA3-BBCE9A6FC0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5000" y="6352769"/>
            <a:ext cx="1905000" cy="353721"/>
          </a:xfrm>
          <a:prstGeom prst="rect">
            <a:avLst/>
          </a:prstGeom>
        </p:spPr>
      </p:pic>
      <p:sp>
        <p:nvSpPr>
          <p:cNvPr id="14" name="TextBox 13">
            <a:extLst>
              <a:ext uri="{FF2B5EF4-FFF2-40B4-BE49-F238E27FC236}">
                <a16:creationId xmlns:a16="http://schemas.microsoft.com/office/drawing/2014/main" id="{30565FFF-75B8-4A38-8D02-C5941E11E9EA}"/>
              </a:ext>
            </a:extLst>
          </p:cNvPr>
          <p:cNvSpPr txBox="1"/>
          <p:nvPr/>
        </p:nvSpPr>
        <p:spPr>
          <a:xfrm>
            <a:off x="825739" y="1828800"/>
            <a:ext cx="3136661" cy="1866921"/>
          </a:xfrm>
          <a:prstGeom prst="rect">
            <a:avLst/>
          </a:prstGeom>
          <a:noFill/>
        </p:spPr>
        <p:txBody>
          <a:bodyPr wrap="square" rtlCol="0">
            <a:spAutoFit/>
          </a:bodyPr>
          <a:lstStyle/>
          <a:p>
            <a:pPr algn="ctr">
              <a:lnSpc>
                <a:spcPts val="4600"/>
              </a:lnSpc>
            </a:pPr>
            <a:r>
              <a:rPr lang="en-US" sz="4000" b="1">
                <a:solidFill>
                  <a:srgbClr val="064057"/>
                </a:solidFill>
                <a:latin typeface="Calibri" panose="020F0502020204030204" pitchFamily="34" charset="0"/>
                <a:cs typeface="Calibri" panose="020F0502020204030204" pitchFamily="34" charset="0"/>
              </a:rPr>
              <a:t>HEALTH CARE VERSUS PROPERTY</a:t>
            </a:r>
          </a:p>
        </p:txBody>
      </p:sp>
      <p:grpSp>
        <p:nvGrpSpPr>
          <p:cNvPr id="13" name="Group 12">
            <a:extLst>
              <a:ext uri="{FF2B5EF4-FFF2-40B4-BE49-F238E27FC236}">
                <a16:creationId xmlns:a16="http://schemas.microsoft.com/office/drawing/2014/main" id="{7628F22E-A22C-46BB-91A1-E0E87F7545E4}"/>
              </a:ext>
            </a:extLst>
          </p:cNvPr>
          <p:cNvGrpSpPr/>
          <p:nvPr/>
        </p:nvGrpSpPr>
        <p:grpSpPr>
          <a:xfrm>
            <a:off x="-13567" y="15921"/>
            <a:ext cx="861774" cy="6858000"/>
            <a:chOff x="-19141" y="109182"/>
            <a:chExt cx="861774" cy="6858000"/>
          </a:xfrm>
        </p:grpSpPr>
        <p:sp>
          <p:nvSpPr>
            <p:cNvPr id="17" name="Rectangle 16">
              <a:extLst>
                <a:ext uri="{FF2B5EF4-FFF2-40B4-BE49-F238E27FC236}">
                  <a16:creationId xmlns:a16="http://schemas.microsoft.com/office/drawing/2014/main" id="{C613619C-BDB2-426E-9D04-609CEF868EC8}"/>
                </a:ext>
              </a:extLst>
            </p:cNvPr>
            <p:cNvSpPr/>
            <p:nvPr/>
          </p:nvSpPr>
          <p:spPr>
            <a:xfrm>
              <a:off x="-9762" y="109182"/>
              <a:ext cx="829927" cy="6858000"/>
            </a:xfrm>
            <a:prstGeom prst="rect">
              <a:avLst/>
            </a:prstGeom>
            <a:solidFill>
              <a:srgbClr val="4B50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8722EC3F-CFB0-4BD3-8461-D553EB8B7C4C}"/>
                </a:ext>
              </a:extLst>
            </p:cNvPr>
            <p:cNvSpPr txBox="1"/>
            <p:nvPr/>
          </p:nvSpPr>
          <p:spPr>
            <a:xfrm rot="16200000">
              <a:off x="-2826754" y="3107295"/>
              <a:ext cx="6477000" cy="861774"/>
            </a:xfrm>
            <a:prstGeom prst="rect">
              <a:avLst/>
            </a:prstGeom>
            <a:noFill/>
            <a:ln>
              <a:noFill/>
            </a:ln>
          </p:spPr>
          <p:txBody>
            <a:bodyPr wrap="square" rtlCol="0">
              <a:spAutoFit/>
            </a:bodyPr>
            <a:lstStyle/>
            <a:p>
              <a:pPr algn="ctr">
                <a:lnSpc>
                  <a:spcPts val="6000"/>
                </a:lnSpc>
              </a:pPr>
              <a:r>
                <a:rPr lang="en-US" sz="5000" b="1">
                  <a:solidFill>
                    <a:schemeClr val="bg1"/>
                  </a:solidFill>
                  <a:latin typeface="Calibri" panose="020F0502020204030204" pitchFamily="34" charset="0"/>
                  <a:cs typeface="Calibri" panose="020F0502020204030204" pitchFamily="34" charset="0"/>
                </a:rPr>
                <a:t>POWER OF ATTORNEY</a:t>
              </a:r>
            </a:p>
          </p:txBody>
        </p:sp>
      </p:grpSp>
      <p:sp>
        <p:nvSpPr>
          <p:cNvPr id="19" name="TextBox 18">
            <a:extLst>
              <a:ext uri="{FF2B5EF4-FFF2-40B4-BE49-F238E27FC236}">
                <a16:creationId xmlns:a16="http://schemas.microsoft.com/office/drawing/2014/main" id="{3B7AFF82-B193-41A0-8B6D-3DCB54BCE060}"/>
              </a:ext>
            </a:extLst>
          </p:cNvPr>
          <p:cNvSpPr txBox="1"/>
          <p:nvPr/>
        </p:nvSpPr>
        <p:spPr>
          <a:xfrm>
            <a:off x="4724400" y="1828800"/>
            <a:ext cx="4656473" cy="1384995"/>
          </a:xfrm>
          <a:prstGeom prst="rect">
            <a:avLst/>
          </a:prstGeom>
          <a:noFill/>
        </p:spPr>
        <p:txBody>
          <a:bodyPr wrap="square" rtlCol="0">
            <a:spAutoFit/>
          </a:bodyPr>
          <a:lstStyle/>
          <a:p>
            <a:r>
              <a:rPr lang="en-US" sz="2800" b="1">
                <a:solidFill>
                  <a:schemeClr val="bg1"/>
                </a:solidFill>
                <a:latin typeface="Calibri" panose="020F0502020204030204" pitchFamily="34" charset="0"/>
                <a:cs typeface="Calibri" panose="020F0502020204030204" pitchFamily="34" charset="0"/>
              </a:rPr>
              <a:t>Power of Attorney for Property can only be used for financial matters/assets</a:t>
            </a:r>
          </a:p>
        </p:txBody>
      </p:sp>
      <p:sp>
        <p:nvSpPr>
          <p:cNvPr id="20" name="TextBox 19">
            <a:extLst>
              <a:ext uri="{FF2B5EF4-FFF2-40B4-BE49-F238E27FC236}">
                <a16:creationId xmlns:a16="http://schemas.microsoft.com/office/drawing/2014/main" id="{CD4AF35A-E70D-4A02-815E-E5104E42F506}"/>
              </a:ext>
            </a:extLst>
          </p:cNvPr>
          <p:cNvSpPr txBox="1"/>
          <p:nvPr/>
        </p:nvSpPr>
        <p:spPr>
          <a:xfrm>
            <a:off x="857588" y="3851729"/>
            <a:ext cx="2891380" cy="887422"/>
          </a:xfrm>
          <a:prstGeom prst="rect">
            <a:avLst/>
          </a:prstGeom>
          <a:noFill/>
        </p:spPr>
        <p:txBody>
          <a:bodyPr wrap="square" rtlCol="0">
            <a:spAutoFit/>
          </a:bodyPr>
          <a:lstStyle/>
          <a:p>
            <a:pPr algn="ctr">
              <a:lnSpc>
                <a:spcPts val="3100"/>
              </a:lnSpc>
            </a:pPr>
            <a:r>
              <a:rPr lang="en-US" sz="2800" b="1" i="1">
                <a:solidFill>
                  <a:srgbClr val="064057"/>
                </a:solidFill>
                <a:latin typeface="Calibri" panose="020F0502020204030204" pitchFamily="34" charset="0"/>
                <a:cs typeface="Calibri" panose="020F0502020204030204" pitchFamily="34" charset="0"/>
              </a:rPr>
              <a:t>Know the differences.</a:t>
            </a:r>
            <a:endParaRPr lang="en-US" sz="5400" b="1">
              <a:solidFill>
                <a:srgbClr val="064057"/>
              </a:solidFill>
              <a:latin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50A065D7-1AB0-4661-B2CB-147D1337F636}"/>
              </a:ext>
            </a:extLst>
          </p:cNvPr>
          <p:cNvSpPr txBox="1"/>
          <p:nvPr/>
        </p:nvSpPr>
        <p:spPr>
          <a:xfrm>
            <a:off x="4724400" y="3810000"/>
            <a:ext cx="6091572" cy="954107"/>
          </a:xfrm>
          <a:prstGeom prst="rect">
            <a:avLst/>
          </a:prstGeom>
          <a:noFill/>
        </p:spPr>
        <p:txBody>
          <a:bodyPr wrap="square" rtlCol="0">
            <a:spAutoFit/>
          </a:bodyPr>
          <a:lstStyle/>
          <a:p>
            <a:r>
              <a:rPr lang="en-US" sz="2800" b="1">
                <a:solidFill>
                  <a:schemeClr val="bg1"/>
                </a:solidFill>
                <a:latin typeface="Calibri" panose="020F0502020204030204" pitchFamily="34" charset="0"/>
                <a:cs typeface="Calibri" panose="020F0502020204030204" pitchFamily="34" charset="0"/>
              </a:rPr>
              <a:t>Power of Attorney for Health Care can only be used for medical purposes</a:t>
            </a:r>
          </a:p>
        </p:txBody>
      </p:sp>
      <p:sp>
        <p:nvSpPr>
          <p:cNvPr id="22" name="TextBox 21">
            <a:extLst>
              <a:ext uri="{FF2B5EF4-FFF2-40B4-BE49-F238E27FC236}">
                <a16:creationId xmlns:a16="http://schemas.microsoft.com/office/drawing/2014/main" id="{C8F819DD-F021-4B48-812E-B7490AFC7E5A}"/>
              </a:ext>
            </a:extLst>
          </p:cNvPr>
          <p:cNvSpPr txBox="1"/>
          <p:nvPr/>
        </p:nvSpPr>
        <p:spPr>
          <a:xfrm>
            <a:off x="4648200" y="5410200"/>
            <a:ext cx="7175500" cy="1209818"/>
          </a:xfrm>
          <a:prstGeom prst="rect">
            <a:avLst/>
          </a:prstGeom>
          <a:noFill/>
        </p:spPr>
        <p:txBody>
          <a:bodyPr wrap="square" rtlCol="0">
            <a:spAutoFit/>
          </a:bodyPr>
          <a:lstStyle/>
          <a:p>
            <a:pPr>
              <a:lnSpc>
                <a:spcPts val="2900"/>
              </a:lnSpc>
            </a:pPr>
            <a:r>
              <a:rPr lang="en-US" sz="2800" b="1">
                <a:solidFill>
                  <a:schemeClr val="bg1"/>
                </a:solidFill>
                <a:latin typeface="Calibri" panose="020F0502020204030204" pitchFamily="34" charset="0"/>
                <a:cs typeface="Calibri" panose="020F0502020204030204" pitchFamily="34" charset="0"/>
              </a:rPr>
              <a:t>Same terms are used for Health Care POA (Agent and Principal), but often the Agent under Health Care POA is a different individual</a:t>
            </a:r>
          </a:p>
        </p:txBody>
      </p:sp>
    </p:spTree>
    <p:extLst>
      <p:ext uri="{BB962C8B-B14F-4D97-AF65-F5344CB8AC3E}">
        <p14:creationId xmlns:p14="http://schemas.microsoft.com/office/powerpoint/2010/main" val="26374415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clock&#10;&#10;Description automatically generated">
            <a:extLst>
              <a:ext uri="{FF2B5EF4-FFF2-40B4-BE49-F238E27FC236}">
                <a16:creationId xmlns:a16="http://schemas.microsoft.com/office/drawing/2014/main" id="{B68E5F73-7E86-4389-A390-2CC8E7C506E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000"/>
          <a:stretch/>
        </p:blipFill>
        <p:spPr>
          <a:xfrm>
            <a:off x="0" y="10"/>
            <a:ext cx="12192000" cy="6857990"/>
          </a:xfrm>
          <a:prstGeom prst="rect">
            <a:avLst/>
          </a:prstGeom>
        </p:spPr>
      </p:pic>
      <p:sp>
        <p:nvSpPr>
          <p:cNvPr id="2" name="Slide Number Placeholder 1">
            <a:extLst>
              <a:ext uri="{FF2B5EF4-FFF2-40B4-BE49-F238E27FC236}">
                <a16:creationId xmlns:a16="http://schemas.microsoft.com/office/drawing/2014/main" id="{C9C7FDA3-426C-4BBB-AF9C-F7C127E47126}"/>
              </a:ext>
            </a:extLst>
          </p:cNvPr>
          <p:cNvSpPr>
            <a:spLocks noGrp="1"/>
          </p:cNvSpPr>
          <p:nvPr>
            <p:ph type="sldNum" sz="quarter" idx="12"/>
          </p:nvPr>
        </p:nvSpPr>
        <p:spPr>
          <a:xfrm>
            <a:off x="7981950" y="6356351"/>
            <a:ext cx="2057400" cy="365125"/>
          </a:xfrm>
        </p:spPr>
        <p:txBody>
          <a:bodyPr>
            <a:normAutofit/>
          </a:bodyPr>
          <a:lstStyle/>
          <a:p>
            <a:pPr>
              <a:spcAft>
                <a:spcPts val="600"/>
              </a:spcAft>
            </a:pPr>
            <a:fld id="{6F3FFF4E-40C1-451C-A10B-67E46F24A765}" type="slidenum">
              <a:rPr lang="en-US">
                <a:solidFill>
                  <a:srgbClr val="FFFFFF"/>
                </a:solidFill>
              </a:rPr>
              <a:pPr>
                <a:spcAft>
                  <a:spcPts val="600"/>
                </a:spcAft>
              </a:pPr>
              <a:t>37</a:t>
            </a:fld>
            <a:endParaRPr lang="en-US">
              <a:solidFill>
                <a:srgbClr val="FFFFFF"/>
              </a:solidFill>
            </a:endParaRPr>
          </a:p>
        </p:txBody>
      </p:sp>
      <p:pic>
        <p:nvPicPr>
          <p:cNvPr id="7" name="Picture 6" descr="A screenshot of a cell phone&#10;&#10;Description automatically generated">
            <a:extLst>
              <a:ext uri="{FF2B5EF4-FFF2-40B4-BE49-F238E27FC236}">
                <a16:creationId xmlns:a16="http://schemas.microsoft.com/office/drawing/2014/main" id="{FEEB86C3-9309-4674-B82F-45F8F1EC02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7233" y="6317440"/>
            <a:ext cx="1887942" cy="350554"/>
          </a:xfrm>
          <a:prstGeom prst="rect">
            <a:avLst/>
          </a:prstGeom>
        </p:spPr>
      </p:pic>
      <p:pic>
        <p:nvPicPr>
          <p:cNvPr id="8" name="Picture 7">
            <a:extLst>
              <a:ext uri="{FF2B5EF4-FFF2-40B4-BE49-F238E27FC236}">
                <a16:creationId xmlns:a16="http://schemas.microsoft.com/office/drawing/2014/main" id="{99103B13-D22F-4529-B06B-200080AA5E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3886200" y="609595"/>
            <a:ext cx="1865192" cy="12496790"/>
          </a:xfrm>
          <a:prstGeom prst="rect">
            <a:avLst/>
          </a:prstGeom>
        </p:spPr>
      </p:pic>
      <p:pic>
        <p:nvPicPr>
          <p:cNvPr id="9" name="Picture 8">
            <a:extLst>
              <a:ext uri="{FF2B5EF4-FFF2-40B4-BE49-F238E27FC236}">
                <a16:creationId xmlns:a16="http://schemas.microsoft.com/office/drawing/2014/main" id="{7C5BDDF1-3C5A-4E2A-8172-3212B980B4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75078" y="6114283"/>
            <a:ext cx="1487433" cy="1487433"/>
          </a:xfrm>
          <a:prstGeom prst="rect">
            <a:avLst/>
          </a:prstGeom>
        </p:spPr>
      </p:pic>
      <p:grpSp>
        <p:nvGrpSpPr>
          <p:cNvPr id="13" name="Group 12">
            <a:extLst>
              <a:ext uri="{FF2B5EF4-FFF2-40B4-BE49-F238E27FC236}">
                <a16:creationId xmlns:a16="http://schemas.microsoft.com/office/drawing/2014/main" id="{E75F7193-9EFF-495C-84F5-4711D537D947}"/>
              </a:ext>
            </a:extLst>
          </p:cNvPr>
          <p:cNvGrpSpPr/>
          <p:nvPr/>
        </p:nvGrpSpPr>
        <p:grpSpPr>
          <a:xfrm>
            <a:off x="148484" y="4524932"/>
            <a:ext cx="4116172" cy="1880496"/>
            <a:chOff x="303429" y="4686099"/>
            <a:chExt cx="4116172" cy="1880496"/>
          </a:xfrm>
        </p:grpSpPr>
        <p:sp>
          <p:nvSpPr>
            <p:cNvPr id="14" name="TextBox 13">
              <a:extLst>
                <a:ext uri="{FF2B5EF4-FFF2-40B4-BE49-F238E27FC236}">
                  <a16:creationId xmlns:a16="http://schemas.microsoft.com/office/drawing/2014/main" id="{D1E67C2C-295F-4E5F-99FD-78C5B83DB991}"/>
                </a:ext>
              </a:extLst>
            </p:cNvPr>
            <p:cNvSpPr txBox="1"/>
            <p:nvPr/>
          </p:nvSpPr>
          <p:spPr>
            <a:xfrm>
              <a:off x="303429" y="5181600"/>
              <a:ext cx="4116172" cy="1384995"/>
            </a:xfrm>
            <a:prstGeom prst="rect">
              <a:avLst/>
            </a:prstGeom>
            <a:noFill/>
          </p:spPr>
          <p:txBody>
            <a:bodyPr wrap="square" rtlCol="0">
              <a:spAutoFit/>
            </a:bodyPr>
            <a:lstStyle/>
            <a:p>
              <a:r>
                <a:rPr lang="en-US" sz="2800" b="1">
                  <a:solidFill>
                    <a:srgbClr val="004D71">
                      <a:lumMod val="50000"/>
                    </a:srgbClr>
                  </a:solidFill>
                  <a:latin typeface="Trajan Pro 3"/>
                </a:rPr>
                <a:t>YOUR COMPLETE ESTATE PLANNING</a:t>
              </a:r>
            </a:p>
            <a:p>
              <a:r>
                <a:rPr lang="en-US" sz="2800" b="1">
                  <a:solidFill>
                    <a:srgbClr val="004D71">
                      <a:lumMod val="50000"/>
                    </a:srgbClr>
                  </a:solidFill>
                  <a:latin typeface="Trajan Pro 3"/>
                </a:rPr>
                <a:t>PORTFOLIO</a:t>
              </a:r>
            </a:p>
          </p:txBody>
        </p:sp>
        <p:sp>
          <p:nvSpPr>
            <p:cNvPr id="15" name="TextBox 14">
              <a:extLst>
                <a:ext uri="{FF2B5EF4-FFF2-40B4-BE49-F238E27FC236}">
                  <a16:creationId xmlns:a16="http://schemas.microsoft.com/office/drawing/2014/main" id="{5B703FAB-8D64-4BDD-8106-DCAF606CF101}"/>
                </a:ext>
              </a:extLst>
            </p:cNvPr>
            <p:cNvSpPr txBox="1"/>
            <p:nvPr/>
          </p:nvSpPr>
          <p:spPr>
            <a:xfrm>
              <a:off x="325678" y="4686099"/>
              <a:ext cx="3965229" cy="523220"/>
            </a:xfrm>
            <a:prstGeom prst="rect">
              <a:avLst/>
            </a:prstGeom>
            <a:noFill/>
          </p:spPr>
          <p:txBody>
            <a:bodyPr wrap="square" rtlCol="0">
              <a:spAutoFit/>
            </a:bodyPr>
            <a:lstStyle/>
            <a:p>
              <a:r>
                <a:rPr lang="en-US" sz="2800" b="1">
                  <a:solidFill>
                    <a:srgbClr val="004D71">
                      <a:lumMod val="50000"/>
                    </a:srgbClr>
                  </a:solidFill>
                  <a:latin typeface="Trajan Pro 3"/>
                </a:rPr>
                <a:t>____________________</a:t>
              </a:r>
            </a:p>
          </p:txBody>
        </p:sp>
      </p:grpSp>
    </p:spTree>
    <p:extLst>
      <p:ext uri="{BB962C8B-B14F-4D97-AF65-F5344CB8AC3E}">
        <p14:creationId xmlns:p14="http://schemas.microsoft.com/office/powerpoint/2010/main" val="982057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accel="24000" decel="24000" autoRev="1" fill="remove" nodeType="afterEffect">
                                  <p:stCondLst>
                                    <p:cond delay="0"/>
                                  </p:stCondLst>
                                  <p:childTnLst>
                                    <p:animRot by="5400000">
                                      <p:cBhvr>
                                        <p:cTn id="6" dur="4000" fill="hold"/>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E2C5C145-BA28-4B21-9F72-0CE53EB9E5F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10800000" flipH="1">
            <a:off x="533400" y="1282"/>
            <a:ext cx="11658600" cy="6856718"/>
          </a:xfrm>
          <a:prstGeom prst="rect">
            <a:avLst/>
          </a:prstGeom>
        </p:spPr>
      </p:pic>
      <p:sp>
        <p:nvSpPr>
          <p:cNvPr id="6" name="TextBox 5">
            <a:extLst>
              <a:ext uri="{FF2B5EF4-FFF2-40B4-BE49-F238E27FC236}">
                <a16:creationId xmlns:a16="http://schemas.microsoft.com/office/drawing/2014/main" id="{C1792916-95DE-436A-8324-FDC32F485781}"/>
              </a:ext>
            </a:extLst>
          </p:cNvPr>
          <p:cNvSpPr txBox="1"/>
          <p:nvPr/>
        </p:nvSpPr>
        <p:spPr>
          <a:xfrm>
            <a:off x="3124200" y="76200"/>
            <a:ext cx="4038600" cy="1022139"/>
          </a:xfrm>
          <a:prstGeom prst="rect">
            <a:avLst/>
          </a:prstGeom>
          <a:noFill/>
          <a:effectLst>
            <a:innerShdw blurRad="63500" dist="50800" dir="16200000">
              <a:prstClr val="black">
                <a:alpha val="50000"/>
              </a:prstClr>
            </a:innerShdw>
          </a:effectLst>
        </p:spPr>
        <p:txBody>
          <a:bodyPr wrap="square" rtlCol="0">
            <a:spAutoFit/>
          </a:bodyPr>
          <a:lstStyle/>
          <a:p>
            <a:pPr defTabSz="685800">
              <a:lnSpc>
                <a:spcPts val="3600"/>
              </a:lnSpc>
            </a:pPr>
            <a:r>
              <a:rPr lang="en-US" sz="3600" b="1">
                <a:solidFill>
                  <a:prstClr val="white"/>
                </a:solidFill>
                <a:effectLst>
                  <a:outerShdw blurRad="50800" dist="38100" dir="2700000" algn="tl" rotWithShape="0">
                    <a:prstClr val="black">
                      <a:alpha val="40000"/>
                    </a:prstClr>
                  </a:outerShdw>
                </a:effectLst>
                <a:latin typeface="Calibri" panose="020F0502020204030204"/>
              </a:rPr>
              <a:t>Power of Attorney for Property</a:t>
            </a:r>
          </a:p>
        </p:txBody>
      </p:sp>
      <p:sp>
        <p:nvSpPr>
          <p:cNvPr id="17" name="TextBox 16">
            <a:extLst>
              <a:ext uri="{FF2B5EF4-FFF2-40B4-BE49-F238E27FC236}">
                <a16:creationId xmlns:a16="http://schemas.microsoft.com/office/drawing/2014/main" id="{00B8C8A4-719A-4101-8C40-18CDD5C6F9D3}"/>
              </a:ext>
            </a:extLst>
          </p:cNvPr>
          <p:cNvSpPr txBox="1"/>
          <p:nvPr/>
        </p:nvSpPr>
        <p:spPr>
          <a:xfrm>
            <a:off x="3325906" y="1219200"/>
            <a:ext cx="4038600" cy="1022139"/>
          </a:xfrm>
          <a:prstGeom prst="rect">
            <a:avLst/>
          </a:prstGeom>
          <a:noFill/>
          <a:effectLst>
            <a:innerShdw blurRad="63500" dist="50800" dir="16200000">
              <a:prstClr val="black">
                <a:alpha val="50000"/>
              </a:prstClr>
            </a:innerShdw>
          </a:effectLst>
        </p:spPr>
        <p:txBody>
          <a:bodyPr wrap="square" rtlCol="0">
            <a:spAutoFit/>
          </a:bodyPr>
          <a:lstStyle/>
          <a:p>
            <a:pPr defTabSz="685800">
              <a:lnSpc>
                <a:spcPts val="3600"/>
              </a:lnSpc>
            </a:pPr>
            <a:r>
              <a:rPr lang="en-US" sz="3600" b="1">
                <a:solidFill>
                  <a:prstClr val="white"/>
                </a:solidFill>
                <a:effectLst>
                  <a:outerShdw blurRad="50800" dist="38100" dir="2700000" algn="tl" rotWithShape="0">
                    <a:prstClr val="black">
                      <a:alpha val="40000"/>
                    </a:prstClr>
                  </a:outerShdw>
                </a:effectLst>
                <a:latin typeface="Calibri" panose="020F0502020204030204"/>
              </a:rPr>
              <a:t>Power of Attorney for Health Care</a:t>
            </a:r>
          </a:p>
        </p:txBody>
      </p:sp>
      <p:sp>
        <p:nvSpPr>
          <p:cNvPr id="18" name="TextBox 17">
            <a:extLst>
              <a:ext uri="{FF2B5EF4-FFF2-40B4-BE49-F238E27FC236}">
                <a16:creationId xmlns:a16="http://schemas.microsoft.com/office/drawing/2014/main" id="{F02BFC77-FC62-472A-BDC2-DE2427816CD0}"/>
              </a:ext>
            </a:extLst>
          </p:cNvPr>
          <p:cNvSpPr txBox="1"/>
          <p:nvPr/>
        </p:nvSpPr>
        <p:spPr>
          <a:xfrm>
            <a:off x="3352800" y="2505229"/>
            <a:ext cx="8081390" cy="675891"/>
          </a:xfrm>
          <a:prstGeom prst="rect">
            <a:avLst/>
          </a:prstGeom>
          <a:noFill/>
          <a:effectLst>
            <a:innerShdw blurRad="63500" dist="50800" dir="16200000">
              <a:prstClr val="black">
                <a:alpha val="50000"/>
              </a:prstClr>
            </a:innerShdw>
          </a:effectLst>
        </p:spPr>
        <p:txBody>
          <a:bodyPr wrap="square" rtlCol="0">
            <a:spAutoFit/>
          </a:bodyPr>
          <a:lstStyle/>
          <a:p>
            <a:pPr defTabSz="685800">
              <a:lnSpc>
                <a:spcPts val="4800"/>
              </a:lnSpc>
            </a:pPr>
            <a:r>
              <a:rPr lang="en-US" sz="3600" b="1">
                <a:solidFill>
                  <a:prstClr val="white"/>
                </a:solidFill>
                <a:effectLst>
                  <a:outerShdw blurRad="50800" dist="38100" dir="2700000" algn="tl" rotWithShape="0">
                    <a:prstClr val="black">
                      <a:alpha val="40000"/>
                    </a:prstClr>
                  </a:outerShdw>
                </a:effectLst>
                <a:latin typeface="Calibri" panose="020F0502020204030204"/>
              </a:rPr>
              <a:t>Living Will</a:t>
            </a:r>
          </a:p>
        </p:txBody>
      </p:sp>
      <p:sp>
        <p:nvSpPr>
          <p:cNvPr id="19" name="TextBox 18">
            <a:extLst>
              <a:ext uri="{FF2B5EF4-FFF2-40B4-BE49-F238E27FC236}">
                <a16:creationId xmlns:a16="http://schemas.microsoft.com/office/drawing/2014/main" id="{8F38A0EA-6240-46DB-818F-E1351CEB37ED}"/>
              </a:ext>
            </a:extLst>
          </p:cNvPr>
          <p:cNvSpPr txBox="1"/>
          <p:nvPr/>
        </p:nvSpPr>
        <p:spPr>
          <a:xfrm>
            <a:off x="3325906" y="3676881"/>
            <a:ext cx="8081390" cy="675891"/>
          </a:xfrm>
          <a:prstGeom prst="rect">
            <a:avLst/>
          </a:prstGeom>
          <a:noFill/>
          <a:effectLst>
            <a:innerShdw blurRad="63500" dist="50800" dir="16200000">
              <a:prstClr val="black">
                <a:alpha val="50000"/>
              </a:prstClr>
            </a:innerShdw>
          </a:effectLst>
        </p:spPr>
        <p:txBody>
          <a:bodyPr wrap="square" rtlCol="0">
            <a:spAutoFit/>
          </a:bodyPr>
          <a:lstStyle/>
          <a:p>
            <a:pPr defTabSz="685800">
              <a:lnSpc>
                <a:spcPts val="4800"/>
              </a:lnSpc>
            </a:pPr>
            <a:r>
              <a:rPr lang="en-US" sz="3600" b="1">
                <a:solidFill>
                  <a:prstClr val="white"/>
                </a:solidFill>
                <a:effectLst>
                  <a:outerShdw blurRad="50800" dist="38100" dir="2700000" algn="tl" rotWithShape="0">
                    <a:prstClr val="black">
                      <a:alpha val="40000"/>
                    </a:prstClr>
                  </a:outerShdw>
                </a:effectLst>
                <a:latin typeface="Calibri" panose="020F0502020204030204"/>
              </a:rPr>
              <a:t>Tangible Property Distributions</a:t>
            </a:r>
          </a:p>
        </p:txBody>
      </p:sp>
      <p:sp>
        <p:nvSpPr>
          <p:cNvPr id="20" name="TextBox 19">
            <a:extLst>
              <a:ext uri="{FF2B5EF4-FFF2-40B4-BE49-F238E27FC236}">
                <a16:creationId xmlns:a16="http://schemas.microsoft.com/office/drawing/2014/main" id="{4460B3D6-78AF-436B-9FF4-996F99C73803}"/>
              </a:ext>
            </a:extLst>
          </p:cNvPr>
          <p:cNvSpPr txBox="1"/>
          <p:nvPr/>
        </p:nvSpPr>
        <p:spPr>
          <a:xfrm>
            <a:off x="3325906" y="4813098"/>
            <a:ext cx="8081390" cy="675891"/>
          </a:xfrm>
          <a:prstGeom prst="rect">
            <a:avLst/>
          </a:prstGeom>
          <a:noFill/>
          <a:effectLst>
            <a:innerShdw blurRad="63500" dist="50800" dir="16200000">
              <a:prstClr val="black">
                <a:alpha val="50000"/>
              </a:prstClr>
            </a:innerShdw>
          </a:effectLst>
        </p:spPr>
        <p:txBody>
          <a:bodyPr wrap="square" rtlCol="0">
            <a:spAutoFit/>
          </a:bodyPr>
          <a:lstStyle/>
          <a:p>
            <a:pPr defTabSz="685800">
              <a:lnSpc>
                <a:spcPts val="4800"/>
              </a:lnSpc>
            </a:pPr>
            <a:r>
              <a:rPr lang="en-US" sz="3600" b="1">
                <a:solidFill>
                  <a:prstClr val="white"/>
                </a:solidFill>
                <a:effectLst>
                  <a:outerShdw blurRad="50800" dist="38100" dir="2700000" algn="tl" rotWithShape="0">
                    <a:prstClr val="black">
                      <a:alpha val="40000"/>
                    </a:prstClr>
                  </a:outerShdw>
                </a:effectLst>
                <a:latin typeface="Calibri" panose="020F0502020204030204"/>
              </a:rPr>
              <a:t>Deeds to real estate handled properly</a:t>
            </a:r>
          </a:p>
        </p:txBody>
      </p:sp>
      <p:sp>
        <p:nvSpPr>
          <p:cNvPr id="21" name="TextBox 20">
            <a:extLst>
              <a:ext uri="{FF2B5EF4-FFF2-40B4-BE49-F238E27FC236}">
                <a16:creationId xmlns:a16="http://schemas.microsoft.com/office/drawing/2014/main" id="{12BB26B3-8F94-49D8-BD92-E7844AAB42E0}"/>
              </a:ext>
            </a:extLst>
          </p:cNvPr>
          <p:cNvSpPr txBox="1"/>
          <p:nvPr/>
        </p:nvSpPr>
        <p:spPr>
          <a:xfrm>
            <a:off x="3325906" y="5949316"/>
            <a:ext cx="8081390" cy="675891"/>
          </a:xfrm>
          <a:prstGeom prst="rect">
            <a:avLst/>
          </a:prstGeom>
          <a:noFill/>
          <a:effectLst>
            <a:innerShdw blurRad="63500" dist="50800" dir="16200000">
              <a:prstClr val="black">
                <a:alpha val="50000"/>
              </a:prstClr>
            </a:innerShdw>
          </a:effectLst>
        </p:spPr>
        <p:txBody>
          <a:bodyPr wrap="square" rtlCol="0">
            <a:spAutoFit/>
          </a:bodyPr>
          <a:lstStyle/>
          <a:p>
            <a:pPr defTabSz="685800">
              <a:lnSpc>
                <a:spcPts val="4800"/>
              </a:lnSpc>
            </a:pPr>
            <a:r>
              <a:rPr lang="en-US" sz="3600" b="1">
                <a:solidFill>
                  <a:prstClr val="white"/>
                </a:solidFill>
                <a:effectLst>
                  <a:outerShdw blurRad="50800" dist="38100" dir="2700000" algn="tl" rotWithShape="0">
                    <a:prstClr val="black">
                      <a:alpha val="40000"/>
                    </a:prstClr>
                  </a:outerShdw>
                </a:effectLst>
                <a:latin typeface="Calibri" panose="020F0502020204030204"/>
              </a:rPr>
              <a:t>Pour Over Will (if Living Trust plan)</a:t>
            </a:r>
          </a:p>
        </p:txBody>
      </p:sp>
      <p:sp>
        <p:nvSpPr>
          <p:cNvPr id="23" name="TextBox 22">
            <a:extLst>
              <a:ext uri="{FF2B5EF4-FFF2-40B4-BE49-F238E27FC236}">
                <a16:creationId xmlns:a16="http://schemas.microsoft.com/office/drawing/2014/main" id="{50C7B22B-CBEF-4D97-A69C-0C1DA0197DEB}"/>
              </a:ext>
            </a:extLst>
          </p:cNvPr>
          <p:cNvSpPr txBox="1"/>
          <p:nvPr/>
        </p:nvSpPr>
        <p:spPr>
          <a:xfrm rot="16200000">
            <a:off x="-2092425" y="2607366"/>
            <a:ext cx="6856720" cy="1641988"/>
          </a:xfrm>
          <a:prstGeom prst="rect">
            <a:avLst/>
          </a:prstGeom>
          <a:noFill/>
          <a:effectLst>
            <a:innerShdw blurRad="63500" dist="50800" dir="16200000">
              <a:prstClr val="black">
                <a:alpha val="50000"/>
              </a:prstClr>
            </a:innerShdw>
          </a:effectLst>
        </p:spPr>
        <p:txBody>
          <a:bodyPr wrap="square" rtlCol="0">
            <a:spAutoFit/>
          </a:bodyPr>
          <a:lstStyle/>
          <a:p>
            <a:pPr algn="ctr" defTabSz="685800">
              <a:lnSpc>
                <a:spcPts val="6000"/>
              </a:lnSpc>
            </a:pPr>
            <a:r>
              <a:rPr lang="en-US" sz="6000" b="1">
                <a:solidFill>
                  <a:srgbClr val="00405C"/>
                </a:solidFill>
                <a:effectLst>
                  <a:outerShdw blurRad="38100" dist="38100" dir="2700000" algn="tl">
                    <a:srgbClr val="000000">
                      <a:alpha val="43137"/>
                    </a:srgbClr>
                  </a:outerShdw>
                </a:effectLst>
                <a:latin typeface="Calibri" panose="020F0502020204030204"/>
              </a:rPr>
              <a:t>COMPREHENSIVE ESTATE PLAN</a:t>
            </a:r>
          </a:p>
        </p:txBody>
      </p:sp>
      <p:pic>
        <p:nvPicPr>
          <p:cNvPr id="11" name="Picture 10" descr="A screenshot of a cell phone&#10;&#10;Description automatically generated">
            <a:extLst>
              <a:ext uri="{FF2B5EF4-FFF2-40B4-BE49-F238E27FC236}">
                <a16:creationId xmlns:a16="http://schemas.microsoft.com/office/drawing/2014/main" id="{9E2BA280-51CB-4ACF-845C-82CED9DAA2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5260" y="6448346"/>
            <a:ext cx="1905000" cy="353721"/>
          </a:xfrm>
          <a:prstGeom prst="rect">
            <a:avLst/>
          </a:prstGeom>
        </p:spPr>
      </p:pic>
    </p:spTree>
    <p:extLst>
      <p:ext uri="{BB962C8B-B14F-4D97-AF65-F5344CB8AC3E}">
        <p14:creationId xmlns:p14="http://schemas.microsoft.com/office/powerpoint/2010/main" val="27709982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C74F775-393B-490B-B518-D2BF489F489C}"/>
              </a:ext>
            </a:extLst>
          </p:cNvPr>
          <p:cNvSpPr/>
          <p:nvPr/>
        </p:nvSpPr>
        <p:spPr>
          <a:xfrm rot="5400000">
            <a:off x="4991100" y="-342900"/>
            <a:ext cx="2209800" cy="12192000"/>
          </a:xfrm>
          <a:prstGeom prst="rect">
            <a:avLst/>
          </a:prstGeom>
          <a:solidFill>
            <a:srgbClr val="3979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080F9BB-12F2-453C-9A38-29F1C2B642F1}"/>
              </a:ext>
            </a:extLst>
          </p:cNvPr>
          <p:cNvSpPr/>
          <p:nvPr/>
        </p:nvSpPr>
        <p:spPr>
          <a:xfrm rot="5400000">
            <a:off x="5486401" y="-3962400"/>
            <a:ext cx="1219198" cy="12192000"/>
          </a:xfrm>
          <a:prstGeom prst="rect">
            <a:avLst/>
          </a:prstGeom>
          <a:solidFill>
            <a:srgbClr val="4B50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B5EC0FA-E98E-4379-82E2-897145A53C2A}"/>
              </a:ext>
            </a:extLst>
          </p:cNvPr>
          <p:cNvSpPr/>
          <p:nvPr/>
        </p:nvSpPr>
        <p:spPr>
          <a:xfrm rot="5400000">
            <a:off x="5044447" y="-2453640"/>
            <a:ext cx="2103120" cy="12192000"/>
          </a:xfrm>
          <a:prstGeom prst="rect">
            <a:avLst/>
          </a:prstGeom>
          <a:solidFill>
            <a:srgbClr val="3671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CC43E73F-A4C2-49D5-A6E3-F8DD14C6768F}"/>
              </a:ext>
            </a:extLst>
          </p:cNvPr>
          <p:cNvSpPr txBox="1"/>
          <p:nvPr/>
        </p:nvSpPr>
        <p:spPr>
          <a:xfrm>
            <a:off x="228600" y="361409"/>
            <a:ext cx="5791200" cy="707886"/>
          </a:xfrm>
          <a:prstGeom prst="rect">
            <a:avLst/>
          </a:prstGeom>
          <a:noFill/>
        </p:spPr>
        <p:txBody>
          <a:bodyPr wrap="square" rtlCol="0">
            <a:spAutoFit/>
          </a:bodyPr>
          <a:lstStyle/>
          <a:p>
            <a:pPr>
              <a:lnSpc>
                <a:spcPts val="4800"/>
              </a:lnSpc>
            </a:pPr>
            <a:r>
              <a:rPr lang="en-US" sz="4400" b="1">
                <a:latin typeface="Calibri" panose="020F0502020204030204" pitchFamily="34" charset="0"/>
                <a:cs typeface="Calibri" panose="020F0502020204030204" pitchFamily="34" charset="0"/>
              </a:rPr>
              <a:t>ESTATE PLANNING 101</a:t>
            </a:r>
          </a:p>
        </p:txBody>
      </p:sp>
      <p:pic>
        <p:nvPicPr>
          <p:cNvPr id="18" name="Picture 17" descr="A picture containing drawing&#10;&#10;Description automatically generated">
            <a:extLst>
              <a:ext uri="{FF2B5EF4-FFF2-40B4-BE49-F238E27FC236}">
                <a16:creationId xmlns:a16="http://schemas.microsoft.com/office/drawing/2014/main" id="{2F28D7B9-ABF1-4708-BF73-357FD793AF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63200" y="6424586"/>
            <a:ext cx="1676400" cy="281014"/>
          </a:xfrm>
          <a:prstGeom prst="rect">
            <a:avLst/>
          </a:prstGeom>
        </p:spPr>
      </p:pic>
      <p:sp>
        <p:nvSpPr>
          <p:cNvPr id="19" name="TextBox 18">
            <a:extLst>
              <a:ext uri="{FF2B5EF4-FFF2-40B4-BE49-F238E27FC236}">
                <a16:creationId xmlns:a16="http://schemas.microsoft.com/office/drawing/2014/main" id="{664EEC21-21CF-4F9D-B021-F21432EB0A1C}"/>
              </a:ext>
            </a:extLst>
          </p:cNvPr>
          <p:cNvSpPr txBox="1"/>
          <p:nvPr/>
        </p:nvSpPr>
        <p:spPr>
          <a:xfrm>
            <a:off x="457200" y="1828800"/>
            <a:ext cx="11277600" cy="574003"/>
          </a:xfrm>
          <a:prstGeom prst="rect">
            <a:avLst/>
          </a:prstGeom>
          <a:noFill/>
          <a:ln>
            <a:noFill/>
          </a:ln>
        </p:spPr>
        <p:txBody>
          <a:bodyPr wrap="square" rtlCol="0">
            <a:spAutoFit/>
          </a:bodyPr>
          <a:lstStyle/>
          <a:p>
            <a:pPr algn="ctr">
              <a:lnSpc>
                <a:spcPts val="3600"/>
              </a:lnSpc>
            </a:pPr>
            <a:r>
              <a:rPr lang="en-US" sz="4000" b="1">
                <a:solidFill>
                  <a:schemeClr val="bg1"/>
                </a:solidFill>
                <a:latin typeface="Calibri" panose="020F0502020204030204" pitchFamily="34" charset="0"/>
                <a:cs typeface="Calibri" panose="020F0502020204030204" pitchFamily="34" charset="0"/>
              </a:rPr>
              <a:t>What’s preventing you from creating an estate plan?</a:t>
            </a:r>
          </a:p>
        </p:txBody>
      </p:sp>
      <p:grpSp>
        <p:nvGrpSpPr>
          <p:cNvPr id="6" name="Group 5">
            <a:extLst>
              <a:ext uri="{FF2B5EF4-FFF2-40B4-BE49-F238E27FC236}">
                <a16:creationId xmlns:a16="http://schemas.microsoft.com/office/drawing/2014/main" id="{06FF9443-98DC-4B31-9CB3-10E0433B7D70}"/>
              </a:ext>
            </a:extLst>
          </p:cNvPr>
          <p:cNvGrpSpPr/>
          <p:nvPr/>
        </p:nvGrpSpPr>
        <p:grpSpPr>
          <a:xfrm>
            <a:off x="685800" y="2599418"/>
            <a:ext cx="7086600" cy="2564596"/>
            <a:chOff x="685800" y="2599418"/>
            <a:chExt cx="7086600" cy="2564596"/>
          </a:xfrm>
        </p:grpSpPr>
        <p:pic>
          <p:nvPicPr>
            <p:cNvPr id="3" name="Picture 2">
              <a:extLst>
                <a:ext uri="{FF2B5EF4-FFF2-40B4-BE49-F238E27FC236}">
                  <a16:creationId xmlns:a16="http://schemas.microsoft.com/office/drawing/2014/main" id="{A6376159-C6DD-4DDE-ACBA-F87EC720CBB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85800" y="2599418"/>
              <a:ext cx="2381411" cy="2564596"/>
            </a:xfrm>
            <a:prstGeom prst="rect">
              <a:avLst/>
            </a:prstGeom>
          </p:spPr>
        </p:pic>
        <p:sp>
          <p:nvSpPr>
            <p:cNvPr id="13" name="TextBox 12">
              <a:extLst>
                <a:ext uri="{FF2B5EF4-FFF2-40B4-BE49-F238E27FC236}">
                  <a16:creationId xmlns:a16="http://schemas.microsoft.com/office/drawing/2014/main" id="{14834554-212D-4196-89B2-CDDF1D7B8F59}"/>
                </a:ext>
              </a:extLst>
            </p:cNvPr>
            <p:cNvSpPr txBox="1"/>
            <p:nvPr/>
          </p:nvSpPr>
          <p:spPr>
            <a:xfrm>
              <a:off x="3352800" y="3442290"/>
              <a:ext cx="4419600" cy="782137"/>
            </a:xfrm>
            <a:prstGeom prst="rect">
              <a:avLst/>
            </a:prstGeom>
            <a:noFill/>
          </p:spPr>
          <p:txBody>
            <a:bodyPr wrap="square" rtlCol="0">
              <a:spAutoFit/>
            </a:bodyPr>
            <a:lstStyle/>
            <a:p>
              <a:pPr>
                <a:lnSpc>
                  <a:spcPts val="4800"/>
                </a:lnSpc>
              </a:pPr>
              <a:r>
                <a:rPr lang="en-US" sz="7200" b="1">
                  <a:solidFill>
                    <a:schemeClr val="bg1"/>
                  </a:solidFill>
                  <a:latin typeface="Montserrat" panose="00000500000000000000" pitchFamily="2" charset="0"/>
                  <a:cs typeface="Calibri" panose="020F0502020204030204" pitchFamily="34" charset="0"/>
                </a:rPr>
                <a:t>MONEY</a:t>
              </a:r>
            </a:p>
          </p:txBody>
        </p:sp>
      </p:grpSp>
      <p:grpSp>
        <p:nvGrpSpPr>
          <p:cNvPr id="7" name="Group 6">
            <a:extLst>
              <a:ext uri="{FF2B5EF4-FFF2-40B4-BE49-F238E27FC236}">
                <a16:creationId xmlns:a16="http://schemas.microsoft.com/office/drawing/2014/main" id="{FFA3539C-7058-46DD-A88A-0BC3D63821CB}"/>
              </a:ext>
            </a:extLst>
          </p:cNvPr>
          <p:cNvGrpSpPr/>
          <p:nvPr/>
        </p:nvGrpSpPr>
        <p:grpSpPr>
          <a:xfrm>
            <a:off x="2666999" y="4487834"/>
            <a:ext cx="6934201" cy="2141566"/>
            <a:chOff x="2666999" y="4487834"/>
            <a:chExt cx="6934201" cy="2141566"/>
          </a:xfrm>
        </p:grpSpPr>
        <p:pic>
          <p:nvPicPr>
            <p:cNvPr id="5" name="Picture 4" descr="Shape&#10;&#10;Description automatically generated with medium confidence">
              <a:extLst>
                <a:ext uri="{FF2B5EF4-FFF2-40B4-BE49-F238E27FC236}">
                  <a16:creationId xmlns:a16="http://schemas.microsoft.com/office/drawing/2014/main" id="{9CB76FF5-421A-44C2-9B79-5F6EDF3175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66999" y="4487834"/>
              <a:ext cx="3524097" cy="2141566"/>
            </a:xfrm>
            <a:prstGeom prst="rect">
              <a:avLst/>
            </a:prstGeom>
          </p:spPr>
        </p:pic>
        <p:sp>
          <p:nvSpPr>
            <p:cNvPr id="15" name="TextBox 14">
              <a:extLst>
                <a:ext uri="{FF2B5EF4-FFF2-40B4-BE49-F238E27FC236}">
                  <a16:creationId xmlns:a16="http://schemas.microsoft.com/office/drawing/2014/main" id="{FF4AF4E8-4A29-43E9-9D81-EE51C4606DCE}"/>
                </a:ext>
              </a:extLst>
            </p:cNvPr>
            <p:cNvSpPr txBox="1"/>
            <p:nvPr/>
          </p:nvSpPr>
          <p:spPr>
            <a:xfrm>
              <a:off x="6705600" y="5450681"/>
              <a:ext cx="2895600" cy="797719"/>
            </a:xfrm>
            <a:prstGeom prst="rect">
              <a:avLst/>
            </a:prstGeom>
            <a:noFill/>
          </p:spPr>
          <p:txBody>
            <a:bodyPr wrap="square" rtlCol="0">
              <a:spAutoFit/>
            </a:bodyPr>
            <a:lstStyle/>
            <a:p>
              <a:pPr>
                <a:lnSpc>
                  <a:spcPts val="4800"/>
                </a:lnSpc>
              </a:pPr>
              <a:r>
                <a:rPr lang="en-US" sz="7200" b="1">
                  <a:solidFill>
                    <a:schemeClr val="bg1"/>
                  </a:solidFill>
                  <a:latin typeface="Montserrat" panose="00000500000000000000" pitchFamily="2" charset="0"/>
                  <a:cs typeface="Calibri" panose="020F0502020204030204" pitchFamily="34" charset="0"/>
                </a:rPr>
                <a:t>TIME</a:t>
              </a:r>
            </a:p>
          </p:txBody>
        </p:sp>
      </p:grpSp>
    </p:spTree>
    <p:extLst>
      <p:ext uri="{BB962C8B-B14F-4D97-AF65-F5344CB8AC3E}">
        <p14:creationId xmlns:p14="http://schemas.microsoft.com/office/powerpoint/2010/main" val="2765963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DCD9C319-51C4-4B3F-AEB3-47BB3616F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white&#10;&#10;Description automatically generated">
            <a:extLst>
              <a:ext uri="{FF2B5EF4-FFF2-40B4-BE49-F238E27FC236}">
                <a16:creationId xmlns:a16="http://schemas.microsoft.com/office/drawing/2014/main" id="{D6B5D3C0-9AF7-4AB2-B950-73EC74FA39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523"/>
            <a:ext cx="12188952" cy="6848668"/>
          </a:xfrm>
          <a:prstGeom prst="rect">
            <a:avLst/>
          </a:prstGeom>
        </p:spPr>
      </p:pic>
      <p:sp>
        <p:nvSpPr>
          <p:cNvPr id="2" name="TextBox 1">
            <a:extLst>
              <a:ext uri="{FF2B5EF4-FFF2-40B4-BE49-F238E27FC236}">
                <a16:creationId xmlns:a16="http://schemas.microsoft.com/office/drawing/2014/main" id="{A967FEC8-E296-49C4-9FC2-2067A4FEF123}"/>
              </a:ext>
            </a:extLst>
          </p:cNvPr>
          <p:cNvSpPr txBox="1"/>
          <p:nvPr/>
        </p:nvSpPr>
        <p:spPr>
          <a:xfrm>
            <a:off x="7220203" y="4724400"/>
            <a:ext cx="4756270" cy="1066800"/>
          </a:xfrm>
          <a:prstGeom prst="rect">
            <a:avLst/>
          </a:prstGeom>
        </p:spPr>
        <p:txBody>
          <a:bodyPr vert="horz" lIns="91440" tIns="45720" rIns="91440" bIns="45720" rtlCol="0" anchor="ctr">
            <a:normAutofit/>
          </a:bodyPr>
          <a:lstStyle/>
          <a:p>
            <a:pPr>
              <a:lnSpc>
                <a:spcPct val="90000"/>
              </a:lnSpc>
              <a:spcBef>
                <a:spcPts val="1200"/>
              </a:spcBef>
            </a:pPr>
            <a:r>
              <a:rPr lang="en-US" sz="4400" b="1">
                <a:latin typeface="Georgia Pro Black" panose="02040A02050405020203" pitchFamily="18" charset="0"/>
                <a:ea typeface="+mj-ea"/>
                <a:cs typeface="+mj-cs"/>
              </a:rPr>
              <a:t>PROBLEM #1</a:t>
            </a:r>
          </a:p>
        </p:txBody>
      </p:sp>
      <p:pic>
        <p:nvPicPr>
          <p:cNvPr id="10" name="Picture 9" descr="Circle&#10;&#10;Description automatically generated with low confidence">
            <a:extLst>
              <a:ext uri="{FF2B5EF4-FFF2-40B4-BE49-F238E27FC236}">
                <a16:creationId xmlns:a16="http://schemas.microsoft.com/office/drawing/2014/main" id="{69E58D3D-60C7-46EF-9951-11F89AEF8494}"/>
              </a:ext>
            </a:extLst>
          </p:cNvPr>
          <p:cNvPicPr>
            <a:picLocks noChangeAspect="1"/>
          </p:cNvPicPr>
          <p:nvPr/>
        </p:nvPicPr>
        <p:blipFill rotWithShape="1">
          <a:blip r:embed="rId4">
            <a:extLst>
              <a:ext uri="{28A0092B-C50C-407E-A947-70E740481C1C}">
                <a14:useLocalDpi xmlns:a14="http://schemas.microsoft.com/office/drawing/2010/main" val="0"/>
              </a:ext>
            </a:extLst>
          </a:blip>
          <a:srcRect t="2307" r="-1" b="2290"/>
          <a:stretch/>
        </p:blipFill>
        <p:spPr>
          <a:xfrm>
            <a:off x="202827" y="10"/>
            <a:ext cx="7188573" cy="6857990"/>
          </a:xfrm>
          <a:prstGeom prst="rect">
            <a:avLst/>
          </a:prstGeom>
        </p:spPr>
      </p:pic>
      <p:sp>
        <p:nvSpPr>
          <p:cNvPr id="24" name="TextBox 23">
            <a:extLst>
              <a:ext uri="{FF2B5EF4-FFF2-40B4-BE49-F238E27FC236}">
                <a16:creationId xmlns:a16="http://schemas.microsoft.com/office/drawing/2014/main" id="{EC0B4DF3-D524-4875-B396-D22B7BEEE46B}"/>
              </a:ext>
            </a:extLst>
          </p:cNvPr>
          <p:cNvSpPr txBox="1"/>
          <p:nvPr/>
        </p:nvSpPr>
        <p:spPr>
          <a:xfrm rot="20638530">
            <a:off x="1124728" y="2577616"/>
            <a:ext cx="5842032" cy="1690570"/>
          </a:xfrm>
          <a:prstGeom prst="rect">
            <a:avLst/>
          </a:prstGeom>
        </p:spPr>
        <p:txBody>
          <a:bodyPr vert="horz" lIns="91440" tIns="45720" rIns="91440" bIns="45720" rtlCol="0" anchor="ctr">
            <a:normAutofit/>
          </a:bodyPr>
          <a:lstStyle/>
          <a:p>
            <a:pPr>
              <a:lnSpc>
                <a:spcPct val="90000"/>
              </a:lnSpc>
              <a:spcBef>
                <a:spcPts val="1200"/>
              </a:spcBef>
            </a:pPr>
            <a:r>
              <a:rPr lang="en-US" sz="8800" b="1">
                <a:solidFill>
                  <a:schemeClr val="accent1">
                    <a:lumMod val="50000"/>
                  </a:schemeClr>
                </a:solidFill>
                <a:latin typeface="Old Computer Manual Monospaced" panose="02000609000000000000" pitchFamily="49" charset="0"/>
                <a:ea typeface="+mj-ea"/>
                <a:cs typeface="+mj-cs"/>
              </a:rPr>
              <a:t>PROBATE</a:t>
            </a:r>
          </a:p>
        </p:txBody>
      </p:sp>
      <p:sp>
        <p:nvSpPr>
          <p:cNvPr id="8" name="TextBox 7">
            <a:extLst>
              <a:ext uri="{FF2B5EF4-FFF2-40B4-BE49-F238E27FC236}">
                <a16:creationId xmlns:a16="http://schemas.microsoft.com/office/drawing/2014/main" id="{882FB703-6A7E-4499-A88B-48A9663A11A2}"/>
              </a:ext>
            </a:extLst>
          </p:cNvPr>
          <p:cNvSpPr txBox="1"/>
          <p:nvPr/>
        </p:nvSpPr>
        <p:spPr>
          <a:xfrm>
            <a:off x="7232903" y="5497577"/>
            <a:ext cx="4756270" cy="1208023"/>
          </a:xfrm>
          <a:prstGeom prst="rect">
            <a:avLst/>
          </a:prstGeom>
          <a:noFill/>
        </p:spPr>
        <p:txBody>
          <a:bodyPr wrap="square" rtlCol="0">
            <a:spAutoFit/>
          </a:bodyPr>
          <a:lstStyle/>
          <a:p>
            <a:pPr>
              <a:lnSpc>
                <a:spcPts val="2900"/>
              </a:lnSpc>
            </a:pPr>
            <a:r>
              <a:rPr lang="en-US" sz="2600" b="1">
                <a:latin typeface="Arial" panose="020B0604020202020204" pitchFamily="34" charset="0"/>
                <a:cs typeface="Arial" panose="020B0604020202020204" pitchFamily="34" charset="0"/>
              </a:rPr>
              <a:t>Estate planning will happen: You either do it now or it will be done for you later.</a:t>
            </a:r>
          </a:p>
        </p:txBody>
      </p:sp>
      <p:pic>
        <p:nvPicPr>
          <p:cNvPr id="9" name="Picture 8" descr="A screenshot of a cell phone&#10;&#10;Description automatically generated">
            <a:extLst>
              <a:ext uri="{FF2B5EF4-FFF2-40B4-BE49-F238E27FC236}">
                <a16:creationId xmlns:a16="http://schemas.microsoft.com/office/drawing/2014/main" id="{84748FD1-0962-4B66-AF90-827B4362C1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315" y="6433994"/>
            <a:ext cx="1873146" cy="347806"/>
          </a:xfrm>
          <a:prstGeom prst="rect">
            <a:avLst/>
          </a:prstGeom>
        </p:spPr>
      </p:pic>
    </p:spTree>
    <p:extLst>
      <p:ext uri="{BB962C8B-B14F-4D97-AF65-F5344CB8AC3E}">
        <p14:creationId xmlns:p14="http://schemas.microsoft.com/office/powerpoint/2010/main" val="2034396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750" tmFilter="0, 0; .2, .5; .8, .5; 1, 0"/>
                                        <p:tgtEl>
                                          <p:spTgt spid="10"/>
                                        </p:tgtEl>
                                      </p:cBhvr>
                                    </p:animEffect>
                                    <p:animScale>
                                      <p:cBhvr>
                                        <p:cTn id="7" dur="375" autoRev="1" fill="hold"/>
                                        <p:tgtEl>
                                          <p:spTgt spid="10"/>
                                        </p:tgtEl>
                                      </p:cBhvr>
                                      <p:by x="105000" y="105000"/>
                                    </p:animScale>
                                  </p:childTnLst>
                                </p:cTn>
                              </p:par>
                            </p:childTnLst>
                          </p:cTn>
                        </p:par>
                        <p:par>
                          <p:cTn id="8" fill="hold">
                            <p:stCondLst>
                              <p:cond delay="750"/>
                            </p:stCondLst>
                            <p:childTnLst>
                              <p:par>
                                <p:cTn id="9" presetID="26" presetClass="emph" presetSubtype="0" fill="hold" nodeType="afterEffect">
                                  <p:stCondLst>
                                    <p:cond delay="0"/>
                                  </p:stCondLst>
                                  <p:childTnLst>
                                    <p:animEffect transition="out" filter="fade">
                                      <p:cBhvr>
                                        <p:cTn id="10" dur="750" tmFilter="0, 0; .2, .5; .8, .5; 1, 0"/>
                                        <p:tgtEl>
                                          <p:spTgt spid="10"/>
                                        </p:tgtEl>
                                      </p:cBhvr>
                                    </p:animEffect>
                                    <p:animScale>
                                      <p:cBhvr>
                                        <p:cTn id="11" dur="375" autoRev="1" fill="hold"/>
                                        <p:tgtEl>
                                          <p:spTgt spid="10"/>
                                        </p:tgtEl>
                                      </p:cBhvr>
                                      <p:by x="105000" y="105000"/>
                                    </p:animScale>
                                  </p:childTnLst>
                                </p:cTn>
                              </p:par>
                            </p:childTnLst>
                          </p:cTn>
                        </p:par>
                        <p:par>
                          <p:cTn id="12" fill="hold">
                            <p:stCondLst>
                              <p:cond delay="1500"/>
                            </p:stCondLst>
                            <p:childTnLst>
                              <p:par>
                                <p:cTn id="13" presetID="26" presetClass="emph" presetSubtype="0" fill="hold" nodeType="afterEffect">
                                  <p:stCondLst>
                                    <p:cond delay="0"/>
                                  </p:stCondLst>
                                  <p:childTnLst>
                                    <p:animEffect transition="out" filter="fade">
                                      <p:cBhvr>
                                        <p:cTn id="14" dur="750" tmFilter="0, 0; .2, .5; .8, .5; 1, 0"/>
                                        <p:tgtEl>
                                          <p:spTgt spid="10"/>
                                        </p:tgtEl>
                                      </p:cBhvr>
                                    </p:animEffect>
                                    <p:animScale>
                                      <p:cBhvr>
                                        <p:cTn id="15" dur="375"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FB1A1D-9979-482A-A303-97A8B5FBA78D}"/>
              </a:ext>
            </a:extLst>
          </p:cNvPr>
          <p:cNvSpPr txBox="1">
            <a:spLocks/>
          </p:cNvSpPr>
          <p:nvPr/>
        </p:nvSpPr>
        <p:spPr>
          <a:xfrm>
            <a:off x="2610436" y="2887134"/>
            <a:ext cx="7260908" cy="206933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defTabSz="685800">
              <a:lnSpc>
                <a:spcPct val="100000"/>
              </a:lnSpc>
              <a:spcBef>
                <a:spcPts val="0"/>
              </a:spcBef>
              <a:buNone/>
            </a:pPr>
            <a:endParaRPr lang="en-US" altLang="en-US" sz="2700">
              <a:solidFill>
                <a:prstClr val="white"/>
              </a:solidFill>
              <a:latin typeface="Calibri" panose="020F0502020204030204"/>
            </a:endParaRPr>
          </a:p>
        </p:txBody>
      </p:sp>
      <p:sp>
        <p:nvSpPr>
          <p:cNvPr id="5" name="Rectangle 4">
            <a:extLst>
              <a:ext uri="{FF2B5EF4-FFF2-40B4-BE49-F238E27FC236}">
                <a16:creationId xmlns:a16="http://schemas.microsoft.com/office/drawing/2014/main" id="{5442E00E-48C5-47B0-BBAA-C212DBBC1EE0}"/>
              </a:ext>
            </a:extLst>
          </p:cNvPr>
          <p:cNvSpPr/>
          <p:nvPr/>
        </p:nvSpPr>
        <p:spPr>
          <a:xfrm>
            <a:off x="990600" y="685800"/>
            <a:ext cx="10287000" cy="5486399"/>
          </a:xfrm>
          <a:prstGeom prst="rect">
            <a:avLst/>
          </a:prstGeom>
          <a:solidFill>
            <a:srgbClr val="032E47">
              <a:alpha val="7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6" name="TextBox 5">
            <a:extLst>
              <a:ext uri="{FF2B5EF4-FFF2-40B4-BE49-F238E27FC236}">
                <a16:creationId xmlns:a16="http://schemas.microsoft.com/office/drawing/2014/main" id="{03DFFF9A-A338-42D2-BF18-3823E51E5C41}"/>
              </a:ext>
            </a:extLst>
          </p:cNvPr>
          <p:cNvSpPr txBox="1"/>
          <p:nvPr/>
        </p:nvSpPr>
        <p:spPr>
          <a:xfrm>
            <a:off x="1952918" y="2877302"/>
            <a:ext cx="8575944" cy="2382191"/>
          </a:xfrm>
          <a:prstGeom prst="rect">
            <a:avLst/>
          </a:prstGeom>
          <a:noFill/>
          <a:effectLst>
            <a:innerShdw blurRad="63500" dist="50800" dir="16200000">
              <a:prstClr val="black">
                <a:alpha val="50000"/>
              </a:prstClr>
            </a:innerShdw>
          </a:effectLst>
        </p:spPr>
        <p:txBody>
          <a:bodyPr wrap="square" rtlCol="0">
            <a:spAutoFit/>
          </a:bodyPr>
          <a:lstStyle/>
          <a:p>
            <a:pPr defTabSz="685800">
              <a:lnSpc>
                <a:spcPts val="4000"/>
              </a:lnSpc>
            </a:pPr>
            <a:r>
              <a:rPr lang="en-US" sz="4000" b="1">
                <a:solidFill>
                  <a:prstClr val="white"/>
                </a:solidFill>
                <a:effectLst>
                  <a:outerShdw blurRad="50800" dist="38100" dir="2700000" algn="tl" rotWithShape="0">
                    <a:prstClr val="black">
                      <a:alpha val="40000"/>
                    </a:prstClr>
                  </a:outerShdw>
                </a:effectLst>
                <a:latin typeface="Calibri" panose="020F0502020204030204"/>
              </a:rPr>
              <a:t>Phone: 630.665.2300</a:t>
            </a:r>
          </a:p>
          <a:p>
            <a:pPr defTabSz="685800">
              <a:lnSpc>
                <a:spcPts val="4000"/>
              </a:lnSpc>
              <a:spcBef>
                <a:spcPts val="600"/>
              </a:spcBef>
            </a:pPr>
            <a:r>
              <a:rPr lang="en-US" sz="4000" b="1">
                <a:solidFill>
                  <a:prstClr val="white"/>
                </a:solidFill>
                <a:effectLst>
                  <a:outerShdw blurRad="50800" dist="38100" dir="2700000" algn="tl" rotWithShape="0">
                    <a:prstClr val="black">
                      <a:alpha val="40000"/>
                    </a:prstClr>
                  </a:outerShdw>
                </a:effectLst>
                <a:latin typeface="Calibri" panose="020F0502020204030204"/>
              </a:rPr>
              <a:t>Website: www.trust-lawgroup.com</a:t>
            </a:r>
          </a:p>
          <a:p>
            <a:pPr defTabSz="685800">
              <a:lnSpc>
                <a:spcPts val="4000"/>
              </a:lnSpc>
              <a:spcBef>
                <a:spcPts val="600"/>
              </a:spcBef>
            </a:pPr>
            <a:r>
              <a:rPr lang="en-US" sz="4000" b="1">
                <a:solidFill>
                  <a:prstClr val="white"/>
                </a:solidFill>
                <a:effectLst>
                  <a:outerShdw blurRad="50800" dist="38100" dir="2700000" algn="tl" rotWithShape="0">
                    <a:prstClr val="black">
                      <a:alpha val="40000"/>
                    </a:prstClr>
                  </a:outerShdw>
                </a:effectLst>
                <a:latin typeface="Calibri" panose="020F0502020204030204"/>
              </a:rPr>
              <a:t>Email:	   </a:t>
            </a:r>
            <a:r>
              <a:rPr lang="en-US" sz="4000" b="1">
                <a:solidFill>
                  <a:schemeClr val="bg1"/>
                </a:solidFill>
                <a:effectLst>
                  <a:outerShdw blurRad="50800" dist="38100" dir="2700000" algn="tl" rotWithShape="0">
                    <a:prstClr val="black">
                      <a:alpha val="40000"/>
                    </a:prstClr>
                  </a:outerShdw>
                </a:effectLst>
                <a:latin typeface="Calibri" panose="020F0502020204030204"/>
              </a:rPr>
              <a:t>jennifer@trust-lawgroup.com</a:t>
            </a:r>
          </a:p>
          <a:p>
            <a:pPr defTabSz="685800">
              <a:lnSpc>
                <a:spcPts val="4000"/>
              </a:lnSpc>
              <a:spcBef>
                <a:spcPts val="600"/>
              </a:spcBef>
            </a:pPr>
            <a:r>
              <a:rPr lang="en-US" sz="4000" b="1">
                <a:solidFill>
                  <a:prstClr val="white"/>
                </a:solidFill>
                <a:effectLst>
                  <a:outerShdw blurRad="50800" dist="38100" dir="2700000" algn="tl" rotWithShape="0">
                    <a:prstClr val="black">
                      <a:alpha val="40000"/>
                    </a:prstClr>
                  </a:outerShdw>
                </a:effectLst>
                <a:latin typeface="Calibri" panose="020F0502020204030204"/>
              </a:rPr>
              <a:t>		   courtney@trust-lawgroup.com</a:t>
            </a:r>
          </a:p>
        </p:txBody>
      </p:sp>
      <p:cxnSp>
        <p:nvCxnSpPr>
          <p:cNvPr id="7" name="Straight Connector 6">
            <a:extLst>
              <a:ext uri="{FF2B5EF4-FFF2-40B4-BE49-F238E27FC236}">
                <a16:creationId xmlns:a16="http://schemas.microsoft.com/office/drawing/2014/main" id="{9304F10E-A59D-48E0-AAB2-896CA01C88ED}"/>
              </a:ext>
            </a:extLst>
          </p:cNvPr>
          <p:cNvCxnSpPr>
            <a:cxnSpLocks/>
          </p:cNvCxnSpPr>
          <p:nvPr/>
        </p:nvCxnSpPr>
        <p:spPr>
          <a:xfrm>
            <a:off x="1600200" y="5638800"/>
            <a:ext cx="9067800"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8" name="Straight Connector 7">
            <a:extLst>
              <a:ext uri="{FF2B5EF4-FFF2-40B4-BE49-F238E27FC236}">
                <a16:creationId xmlns:a16="http://schemas.microsoft.com/office/drawing/2014/main" id="{D86D8854-D033-42BC-94B0-039C84F12D4D}"/>
              </a:ext>
            </a:extLst>
          </p:cNvPr>
          <p:cNvCxnSpPr>
            <a:cxnSpLocks/>
          </p:cNvCxnSpPr>
          <p:nvPr/>
        </p:nvCxnSpPr>
        <p:spPr>
          <a:xfrm>
            <a:off x="1600200" y="2438400"/>
            <a:ext cx="9067800" cy="0"/>
          </a:xfrm>
          <a:prstGeom prst="line">
            <a:avLst/>
          </a:prstGeom>
          <a:ln w="28575"/>
        </p:spPr>
        <p:style>
          <a:lnRef idx="1">
            <a:schemeClr val="accent2"/>
          </a:lnRef>
          <a:fillRef idx="0">
            <a:schemeClr val="accent2"/>
          </a:fillRef>
          <a:effectRef idx="0">
            <a:schemeClr val="accent2"/>
          </a:effectRef>
          <a:fontRef idx="minor">
            <a:schemeClr val="tx1"/>
          </a:fontRef>
        </p:style>
      </p:cxnSp>
      <p:pic>
        <p:nvPicPr>
          <p:cNvPr id="14" name="Picture 13" descr="A close up of a logo&#10;&#10;Description automatically generated">
            <a:extLst>
              <a:ext uri="{FF2B5EF4-FFF2-40B4-BE49-F238E27FC236}">
                <a16:creationId xmlns:a16="http://schemas.microsoft.com/office/drawing/2014/main" id="{E2DBF53C-2C79-4B25-A500-1540E89910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68485" y="1219199"/>
            <a:ext cx="4855029" cy="813849"/>
          </a:xfrm>
          <a:prstGeom prst="rect">
            <a:avLst/>
          </a:prstGeom>
        </p:spPr>
      </p:pic>
    </p:spTree>
    <p:extLst>
      <p:ext uri="{BB962C8B-B14F-4D97-AF65-F5344CB8AC3E}">
        <p14:creationId xmlns:p14="http://schemas.microsoft.com/office/powerpoint/2010/main" val="34693474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white&#10;&#10;Description automatically generated">
            <a:extLst>
              <a:ext uri="{FF2B5EF4-FFF2-40B4-BE49-F238E27FC236}">
                <a16:creationId xmlns:a16="http://schemas.microsoft.com/office/drawing/2014/main" id="{19909537-3600-4BFB-AF63-4B87A857F8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523"/>
            <a:ext cx="12188952" cy="6848668"/>
          </a:xfrm>
          <a:prstGeom prst="rect">
            <a:avLst/>
          </a:prstGeom>
        </p:spPr>
      </p:pic>
      <p:sp>
        <p:nvSpPr>
          <p:cNvPr id="6" name="TextBox 5">
            <a:extLst>
              <a:ext uri="{FF2B5EF4-FFF2-40B4-BE49-F238E27FC236}">
                <a16:creationId xmlns:a16="http://schemas.microsoft.com/office/drawing/2014/main" id="{457255F5-D062-4AC2-A2CA-D3812723A3E2}"/>
              </a:ext>
            </a:extLst>
          </p:cNvPr>
          <p:cNvSpPr txBox="1"/>
          <p:nvPr/>
        </p:nvSpPr>
        <p:spPr>
          <a:xfrm>
            <a:off x="7848600" y="6243935"/>
            <a:ext cx="4191000" cy="461665"/>
          </a:xfrm>
          <a:prstGeom prst="rect">
            <a:avLst/>
          </a:prstGeom>
          <a:noFill/>
        </p:spPr>
        <p:txBody>
          <a:bodyPr wrap="square" rtlCol="0">
            <a:spAutoFit/>
          </a:bodyPr>
          <a:lstStyle/>
          <a:p>
            <a:r>
              <a:rPr lang="en-US" sz="2400" b="1">
                <a:latin typeface="Montserrat" panose="00000500000000000000" pitchFamily="2" charset="0"/>
              </a:rPr>
              <a:t>PROBATE CONCERN #1</a:t>
            </a:r>
          </a:p>
        </p:txBody>
      </p:sp>
      <p:sp>
        <p:nvSpPr>
          <p:cNvPr id="7" name="TextBox 6">
            <a:extLst>
              <a:ext uri="{FF2B5EF4-FFF2-40B4-BE49-F238E27FC236}">
                <a16:creationId xmlns:a16="http://schemas.microsoft.com/office/drawing/2014/main" id="{21808CEC-ACBB-4439-B69B-DC3FDCC67974}"/>
              </a:ext>
            </a:extLst>
          </p:cNvPr>
          <p:cNvSpPr txBox="1"/>
          <p:nvPr/>
        </p:nvSpPr>
        <p:spPr>
          <a:xfrm>
            <a:off x="914401" y="2209800"/>
            <a:ext cx="4038600" cy="769441"/>
          </a:xfrm>
          <a:prstGeom prst="rect">
            <a:avLst/>
          </a:prstGeom>
          <a:noFill/>
        </p:spPr>
        <p:txBody>
          <a:bodyPr wrap="square" rtlCol="0">
            <a:spAutoFit/>
          </a:bodyPr>
          <a:lstStyle/>
          <a:p>
            <a:r>
              <a:rPr lang="en-US" sz="4400">
                <a:latin typeface="Old Computer Manual Monospaced" panose="02000609000000000000" pitchFamily="49" charset="0"/>
              </a:rPr>
              <a:t>INTESTATE:</a:t>
            </a:r>
          </a:p>
        </p:txBody>
      </p:sp>
      <p:sp>
        <p:nvSpPr>
          <p:cNvPr id="8" name="TextBox 7">
            <a:extLst>
              <a:ext uri="{FF2B5EF4-FFF2-40B4-BE49-F238E27FC236}">
                <a16:creationId xmlns:a16="http://schemas.microsoft.com/office/drawing/2014/main" id="{240D622E-FD1B-47F9-8121-17E68B8A267B}"/>
              </a:ext>
            </a:extLst>
          </p:cNvPr>
          <p:cNvSpPr txBox="1"/>
          <p:nvPr/>
        </p:nvSpPr>
        <p:spPr>
          <a:xfrm>
            <a:off x="1959429" y="3124200"/>
            <a:ext cx="8556171" cy="1877437"/>
          </a:xfrm>
          <a:prstGeom prst="rect">
            <a:avLst/>
          </a:prstGeom>
          <a:noFill/>
        </p:spPr>
        <p:txBody>
          <a:bodyPr wrap="square" rtlCol="0">
            <a:spAutoFit/>
          </a:bodyPr>
          <a:lstStyle/>
          <a:p>
            <a:r>
              <a:rPr lang="en-US" sz="3600">
                <a:latin typeface="Old Computer Manual Monospaced" panose="02000609000000000000" pitchFamily="49" charset="0"/>
              </a:rPr>
              <a:t>THE COURT DETERMINES </a:t>
            </a:r>
            <a:r>
              <a:rPr lang="en-US" sz="4400" b="1">
                <a:latin typeface="Old Computer Manual Monospaced" panose="02000609000000000000" pitchFamily="49" charset="0"/>
              </a:rPr>
              <a:t>WHO</a:t>
            </a:r>
            <a:r>
              <a:rPr lang="en-US" sz="3600">
                <a:latin typeface="Old Computer Manual Monospaced" panose="02000609000000000000" pitchFamily="49" charset="0"/>
              </a:rPr>
              <a:t> GETS YOUR ASSETS ACCORDING TO THE STATE YOU LIVE IN. </a:t>
            </a:r>
          </a:p>
        </p:txBody>
      </p:sp>
      <p:pic>
        <p:nvPicPr>
          <p:cNvPr id="14" name="Picture 13" descr="Shape, circle&#10;&#10;Description automatically generated">
            <a:extLst>
              <a:ext uri="{FF2B5EF4-FFF2-40B4-BE49-F238E27FC236}">
                <a16:creationId xmlns:a16="http://schemas.microsoft.com/office/drawing/2014/main" id="{BC2C55BE-B070-4609-B1E0-8C22B162EF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2000" y="3089195"/>
            <a:ext cx="1600203" cy="797005"/>
          </a:xfrm>
          <a:prstGeom prst="rect">
            <a:avLst/>
          </a:prstGeom>
        </p:spPr>
      </p:pic>
      <p:grpSp>
        <p:nvGrpSpPr>
          <p:cNvPr id="16" name="Group 15">
            <a:extLst>
              <a:ext uri="{FF2B5EF4-FFF2-40B4-BE49-F238E27FC236}">
                <a16:creationId xmlns:a16="http://schemas.microsoft.com/office/drawing/2014/main" id="{A9CF73E1-BCF2-47DF-9B91-6421E4F1214B}"/>
              </a:ext>
            </a:extLst>
          </p:cNvPr>
          <p:cNvGrpSpPr/>
          <p:nvPr/>
        </p:nvGrpSpPr>
        <p:grpSpPr>
          <a:xfrm>
            <a:off x="355939" y="228600"/>
            <a:ext cx="9016661" cy="1440598"/>
            <a:chOff x="355939" y="228600"/>
            <a:chExt cx="9016661" cy="1440598"/>
          </a:xfrm>
        </p:grpSpPr>
        <p:pic>
          <p:nvPicPr>
            <p:cNvPr id="17" name="Picture 16" descr="Circle&#10;&#10;Description automatically generated with low confidence">
              <a:extLst>
                <a:ext uri="{FF2B5EF4-FFF2-40B4-BE49-F238E27FC236}">
                  <a16:creationId xmlns:a16="http://schemas.microsoft.com/office/drawing/2014/main" id="{F674E26B-37FB-4773-A659-B647AFE5D7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5939" y="228600"/>
              <a:ext cx="1440598" cy="1440598"/>
            </a:xfrm>
            <a:prstGeom prst="rect">
              <a:avLst/>
            </a:prstGeom>
          </p:spPr>
        </p:pic>
        <p:sp>
          <p:nvSpPr>
            <p:cNvPr id="18" name="TextBox 17">
              <a:extLst>
                <a:ext uri="{FF2B5EF4-FFF2-40B4-BE49-F238E27FC236}">
                  <a16:creationId xmlns:a16="http://schemas.microsoft.com/office/drawing/2014/main" id="{6E29D3C2-3F71-44F1-9E16-EEC01D428717}"/>
                </a:ext>
              </a:extLst>
            </p:cNvPr>
            <p:cNvSpPr txBox="1"/>
            <p:nvPr/>
          </p:nvSpPr>
          <p:spPr>
            <a:xfrm>
              <a:off x="1066800" y="457200"/>
              <a:ext cx="8305800" cy="1107996"/>
            </a:xfrm>
            <a:prstGeom prst="rect">
              <a:avLst/>
            </a:prstGeom>
            <a:noFill/>
          </p:spPr>
          <p:txBody>
            <a:bodyPr wrap="square" rtlCol="0">
              <a:spAutoFit/>
            </a:bodyPr>
            <a:lstStyle/>
            <a:p>
              <a:r>
                <a:rPr lang="en-US" sz="6600" b="1">
                  <a:solidFill>
                    <a:schemeClr val="accent1">
                      <a:lumMod val="50000"/>
                    </a:schemeClr>
                  </a:solidFill>
                  <a:latin typeface="Old Computer Manual Monospaced" panose="02000609000000000000" pitchFamily="49" charset="0"/>
                </a:rPr>
                <a:t>W</a:t>
              </a:r>
              <a:r>
                <a:rPr lang="en-US" sz="4800" b="1">
                  <a:solidFill>
                    <a:schemeClr val="accent1">
                      <a:lumMod val="50000"/>
                    </a:schemeClr>
                  </a:solidFill>
                  <a:latin typeface="Old Computer Manual Monospaced" panose="02000609000000000000" pitchFamily="49" charset="0"/>
                </a:rPr>
                <a:t>RONG</a:t>
              </a:r>
              <a:r>
                <a:rPr lang="en-US" sz="4000" b="1">
                  <a:solidFill>
                    <a:schemeClr val="accent1">
                      <a:lumMod val="50000"/>
                    </a:schemeClr>
                  </a:solidFill>
                  <a:latin typeface="Old Computer Manual Monospaced" panose="02000609000000000000" pitchFamily="49" charset="0"/>
                </a:rPr>
                <a:t> </a:t>
              </a:r>
              <a:r>
                <a:rPr lang="en-US" sz="6600" b="1">
                  <a:solidFill>
                    <a:schemeClr val="accent1">
                      <a:lumMod val="50000"/>
                    </a:schemeClr>
                  </a:solidFill>
                  <a:latin typeface="Old Computer Manual Monospaced" panose="02000609000000000000" pitchFamily="49" charset="0"/>
                </a:rPr>
                <a:t>B</a:t>
              </a:r>
              <a:r>
                <a:rPr lang="en-US" sz="4800" b="1">
                  <a:solidFill>
                    <a:schemeClr val="accent1">
                      <a:lumMod val="50000"/>
                    </a:schemeClr>
                  </a:solidFill>
                  <a:latin typeface="Old Computer Manual Monospaced" panose="02000609000000000000" pitchFamily="49" charset="0"/>
                </a:rPr>
                <a:t>ENEFICIARIES</a:t>
              </a:r>
            </a:p>
          </p:txBody>
        </p:sp>
      </p:grpSp>
    </p:spTree>
    <p:extLst>
      <p:ext uri="{BB962C8B-B14F-4D97-AF65-F5344CB8AC3E}">
        <p14:creationId xmlns:p14="http://schemas.microsoft.com/office/powerpoint/2010/main" val="2033712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200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picture containing white&#10;&#10;Description automatically generated">
            <a:extLst>
              <a:ext uri="{FF2B5EF4-FFF2-40B4-BE49-F238E27FC236}">
                <a16:creationId xmlns:a16="http://schemas.microsoft.com/office/drawing/2014/main" id="{71A886C3-3089-45E6-A4A7-E0333CEE36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523"/>
            <a:ext cx="12188952" cy="6848668"/>
          </a:xfrm>
          <a:prstGeom prst="rect">
            <a:avLst/>
          </a:prstGeom>
        </p:spPr>
      </p:pic>
      <p:grpSp>
        <p:nvGrpSpPr>
          <p:cNvPr id="5" name="Group 4">
            <a:extLst>
              <a:ext uri="{FF2B5EF4-FFF2-40B4-BE49-F238E27FC236}">
                <a16:creationId xmlns:a16="http://schemas.microsoft.com/office/drawing/2014/main" id="{E48A3F6D-36BA-4F1C-8DD8-0EA137275797}"/>
              </a:ext>
            </a:extLst>
          </p:cNvPr>
          <p:cNvGrpSpPr/>
          <p:nvPr/>
        </p:nvGrpSpPr>
        <p:grpSpPr>
          <a:xfrm>
            <a:off x="355939" y="228600"/>
            <a:ext cx="9016661" cy="1440598"/>
            <a:chOff x="355939" y="228600"/>
            <a:chExt cx="9016661" cy="1440598"/>
          </a:xfrm>
        </p:grpSpPr>
        <p:pic>
          <p:nvPicPr>
            <p:cNvPr id="4" name="Picture 3" descr="Circle&#10;&#10;Description automatically generated with low confidence">
              <a:extLst>
                <a:ext uri="{FF2B5EF4-FFF2-40B4-BE49-F238E27FC236}">
                  <a16:creationId xmlns:a16="http://schemas.microsoft.com/office/drawing/2014/main" id="{92F68070-C8A4-47AA-9D69-B22608EFDC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5939" y="228600"/>
              <a:ext cx="1440598" cy="1440598"/>
            </a:xfrm>
            <a:prstGeom prst="rect">
              <a:avLst/>
            </a:prstGeom>
          </p:spPr>
        </p:pic>
        <p:sp>
          <p:nvSpPr>
            <p:cNvPr id="2" name="TextBox 1">
              <a:extLst>
                <a:ext uri="{FF2B5EF4-FFF2-40B4-BE49-F238E27FC236}">
                  <a16:creationId xmlns:a16="http://schemas.microsoft.com/office/drawing/2014/main" id="{A967FEC8-E296-49C4-9FC2-2067A4FEF123}"/>
                </a:ext>
              </a:extLst>
            </p:cNvPr>
            <p:cNvSpPr txBox="1"/>
            <p:nvPr/>
          </p:nvSpPr>
          <p:spPr>
            <a:xfrm>
              <a:off x="1066800" y="457200"/>
              <a:ext cx="8305800" cy="1107996"/>
            </a:xfrm>
            <a:prstGeom prst="rect">
              <a:avLst/>
            </a:prstGeom>
            <a:noFill/>
          </p:spPr>
          <p:txBody>
            <a:bodyPr wrap="square" rtlCol="0">
              <a:spAutoFit/>
            </a:bodyPr>
            <a:lstStyle/>
            <a:p>
              <a:r>
                <a:rPr lang="en-US" sz="6600" b="1">
                  <a:solidFill>
                    <a:schemeClr val="accent1">
                      <a:lumMod val="50000"/>
                    </a:schemeClr>
                  </a:solidFill>
                  <a:latin typeface="Old Computer Manual Monospaced" panose="02000609000000000000" pitchFamily="49" charset="0"/>
                </a:rPr>
                <a:t>W</a:t>
              </a:r>
              <a:r>
                <a:rPr lang="en-US" sz="4800" b="1">
                  <a:solidFill>
                    <a:schemeClr val="accent1">
                      <a:lumMod val="50000"/>
                    </a:schemeClr>
                  </a:solidFill>
                  <a:latin typeface="Old Computer Manual Monospaced" panose="02000609000000000000" pitchFamily="49" charset="0"/>
                </a:rPr>
                <a:t>RONG</a:t>
              </a:r>
              <a:r>
                <a:rPr lang="en-US" sz="4000" b="1">
                  <a:solidFill>
                    <a:schemeClr val="accent1">
                      <a:lumMod val="50000"/>
                    </a:schemeClr>
                  </a:solidFill>
                  <a:latin typeface="Old Computer Manual Monospaced" panose="02000609000000000000" pitchFamily="49" charset="0"/>
                </a:rPr>
                <a:t> </a:t>
              </a:r>
              <a:r>
                <a:rPr lang="en-US" sz="6600" b="1">
                  <a:solidFill>
                    <a:schemeClr val="accent1">
                      <a:lumMod val="50000"/>
                    </a:schemeClr>
                  </a:solidFill>
                  <a:latin typeface="Old Computer Manual Monospaced" panose="02000609000000000000" pitchFamily="49" charset="0"/>
                </a:rPr>
                <a:t>B</a:t>
              </a:r>
              <a:r>
                <a:rPr lang="en-US" sz="4800" b="1">
                  <a:solidFill>
                    <a:schemeClr val="accent1">
                      <a:lumMod val="50000"/>
                    </a:schemeClr>
                  </a:solidFill>
                  <a:latin typeface="Old Computer Manual Monospaced" panose="02000609000000000000" pitchFamily="49" charset="0"/>
                </a:rPr>
                <a:t>ENEFICIARIES</a:t>
              </a:r>
            </a:p>
          </p:txBody>
        </p:sp>
      </p:grpSp>
      <p:grpSp>
        <p:nvGrpSpPr>
          <p:cNvPr id="3" name="Group 2">
            <a:extLst>
              <a:ext uri="{FF2B5EF4-FFF2-40B4-BE49-F238E27FC236}">
                <a16:creationId xmlns:a16="http://schemas.microsoft.com/office/drawing/2014/main" id="{79495918-0595-494C-9B33-7C580A00AD79}"/>
              </a:ext>
            </a:extLst>
          </p:cNvPr>
          <p:cNvGrpSpPr/>
          <p:nvPr/>
        </p:nvGrpSpPr>
        <p:grpSpPr>
          <a:xfrm>
            <a:off x="552476" y="2665700"/>
            <a:ext cx="10985791" cy="3732777"/>
            <a:chOff x="552476" y="2665700"/>
            <a:chExt cx="10985791" cy="3732777"/>
          </a:xfrm>
        </p:grpSpPr>
        <p:pic>
          <p:nvPicPr>
            <p:cNvPr id="12" name="Picture 11" descr="Shape&#10;&#10;Description automatically generated with low confidence">
              <a:extLst>
                <a:ext uri="{FF2B5EF4-FFF2-40B4-BE49-F238E27FC236}">
                  <a16:creationId xmlns:a16="http://schemas.microsoft.com/office/drawing/2014/main" id="{3C45245A-4DBE-4DE2-8C15-A7407703AA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833065" flipH="1">
              <a:off x="9999129" y="2356884"/>
              <a:ext cx="686701" cy="1314210"/>
            </a:xfrm>
            <a:prstGeom prst="rect">
              <a:avLst/>
            </a:prstGeom>
          </p:spPr>
        </p:pic>
        <p:pic>
          <p:nvPicPr>
            <p:cNvPr id="14" name="Picture 13" descr="Shape&#10;&#10;Description automatically generated with low confidence">
              <a:extLst>
                <a:ext uri="{FF2B5EF4-FFF2-40B4-BE49-F238E27FC236}">
                  <a16:creationId xmlns:a16="http://schemas.microsoft.com/office/drawing/2014/main" id="{15549917-E2FD-4A92-B0DC-86321DA8E23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4048257">
              <a:off x="1275662" y="4967712"/>
              <a:ext cx="438913" cy="1491937"/>
            </a:xfrm>
            <a:prstGeom prst="rect">
              <a:avLst/>
            </a:prstGeom>
          </p:spPr>
        </p:pic>
        <p:pic>
          <p:nvPicPr>
            <p:cNvPr id="26" name="Picture 25">
              <a:extLst>
                <a:ext uri="{FF2B5EF4-FFF2-40B4-BE49-F238E27FC236}">
                  <a16:creationId xmlns:a16="http://schemas.microsoft.com/office/drawing/2014/main" id="{E84D915E-B157-4954-BEC9-C790869232A0}"/>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4503125" y="4952810"/>
              <a:ext cx="1692818" cy="1445667"/>
            </a:xfrm>
            <a:prstGeom prst="rect">
              <a:avLst/>
            </a:prstGeom>
          </p:spPr>
        </p:pic>
        <p:pic>
          <p:nvPicPr>
            <p:cNvPr id="28" name="Picture 27" descr="A picture containing text&#10;&#10;Description automatically generated">
              <a:extLst>
                <a:ext uri="{FF2B5EF4-FFF2-40B4-BE49-F238E27FC236}">
                  <a16:creationId xmlns:a16="http://schemas.microsoft.com/office/drawing/2014/main" id="{FA80F65C-02B4-4088-BE6A-62CB4EA6D51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10400" y="4443591"/>
              <a:ext cx="1576209" cy="1576209"/>
            </a:xfrm>
            <a:prstGeom prst="rect">
              <a:avLst/>
            </a:prstGeom>
          </p:spPr>
        </p:pic>
        <p:pic>
          <p:nvPicPr>
            <p:cNvPr id="33" name="Picture 32">
              <a:extLst>
                <a:ext uri="{FF2B5EF4-FFF2-40B4-BE49-F238E27FC236}">
                  <a16:creationId xmlns:a16="http://schemas.microsoft.com/office/drawing/2014/main" id="{F5283487-59A6-4BA5-B339-10D115A6C65D}"/>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2885081" y="4106401"/>
              <a:ext cx="1692818" cy="1692818"/>
            </a:xfrm>
            <a:prstGeom prst="rect">
              <a:avLst/>
            </a:prstGeom>
          </p:spPr>
        </p:pic>
        <p:pic>
          <p:nvPicPr>
            <p:cNvPr id="35" name="Picture 34">
              <a:extLst>
                <a:ext uri="{FF2B5EF4-FFF2-40B4-BE49-F238E27FC236}">
                  <a16:creationId xmlns:a16="http://schemas.microsoft.com/office/drawing/2014/main" id="{266B90E8-6015-4D0E-8249-3D9F1C1E724E}"/>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7800970" y="2882868"/>
              <a:ext cx="1390075" cy="956371"/>
            </a:xfrm>
            <a:prstGeom prst="rect">
              <a:avLst/>
            </a:prstGeom>
          </p:spPr>
        </p:pic>
        <p:pic>
          <p:nvPicPr>
            <p:cNvPr id="40" name="Picture 39" descr="Shape&#10;&#10;Description automatically generated with medium confidence">
              <a:extLst>
                <a:ext uri="{FF2B5EF4-FFF2-40B4-BE49-F238E27FC236}">
                  <a16:creationId xmlns:a16="http://schemas.microsoft.com/office/drawing/2014/main" id="{4EE92850-1C9F-4239-92F5-3DDEF108B77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298263">
              <a:off x="10014264" y="5168854"/>
              <a:ext cx="1524003" cy="432817"/>
            </a:xfrm>
            <a:prstGeom prst="rect">
              <a:avLst/>
            </a:prstGeom>
          </p:spPr>
        </p:pic>
        <p:pic>
          <p:nvPicPr>
            <p:cNvPr id="41" name="Picture 40" descr="Shape&#10;&#10;Description automatically generated with medium confidence">
              <a:extLst>
                <a:ext uri="{FF2B5EF4-FFF2-40B4-BE49-F238E27FC236}">
                  <a16:creationId xmlns:a16="http://schemas.microsoft.com/office/drawing/2014/main" id="{4F052671-8C37-4E44-A5CF-66EC77FC41C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2682133">
              <a:off x="552476" y="2665700"/>
              <a:ext cx="1280387" cy="432817"/>
            </a:xfrm>
            <a:prstGeom prst="rect">
              <a:avLst/>
            </a:prstGeom>
          </p:spPr>
        </p:pic>
      </p:grpSp>
      <p:pic>
        <p:nvPicPr>
          <p:cNvPr id="13" name="Picture 12" descr="Text, logo&#10;&#10;Description automatically generated">
            <a:extLst>
              <a:ext uri="{FF2B5EF4-FFF2-40B4-BE49-F238E27FC236}">
                <a16:creationId xmlns:a16="http://schemas.microsoft.com/office/drawing/2014/main" id="{23CA7FC2-FFFF-4311-8311-6EFA718CDD6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981200" y="2572544"/>
            <a:ext cx="1918922" cy="1466056"/>
          </a:xfrm>
          <a:prstGeom prst="rect">
            <a:avLst/>
          </a:prstGeom>
        </p:spPr>
      </p:pic>
      <p:pic>
        <p:nvPicPr>
          <p:cNvPr id="16" name="Picture 15" descr="Shape&#10;&#10;Description automatically generated with low confidence">
            <a:extLst>
              <a:ext uri="{FF2B5EF4-FFF2-40B4-BE49-F238E27FC236}">
                <a16:creationId xmlns:a16="http://schemas.microsoft.com/office/drawing/2014/main" id="{175AC743-8108-4040-964B-E20FFB21325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438514">
            <a:off x="9131442" y="3925762"/>
            <a:ext cx="790887" cy="790887"/>
          </a:xfrm>
          <a:prstGeom prst="rect">
            <a:avLst/>
          </a:prstGeom>
        </p:spPr>
      </p:pic>
      <p:pic>
        <p:nvPicPr>
          <p:cNvPr id="19" name="Picture 18">
            <a:extLst>
              <a:ext uri="{FF2B5EF4-FFF2-40B4-BE49-F238E27FC236}">
                <a16:creationId xmlns:a16="http://schemas.microsoft.com/office/drawing/2014/main" id="{DF92A6D6-44CA-46E1-B930-FABE170145B1}"/>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4399466" y="1905000"/>
            <a:ext cx="3004315" cy="2369443"/>
          </a:xfrm>
          <a:prstGeom prst="rect">
            <a:avLst/>
          </a:prstGeom>
        </p:spPr>
      </p:pic>
      <p:sp>
        <p:nvSpPr>
          <p:cNvPr id="20" name="TextBox 19">
            <a:extLst>
              <a:ext uri="{FF2B5EF4-FFF2-40B4-BE49-F238E27FC236}">
                <a16:creationId xmlns:a16="http://schemas.microsoft.com/office/drawing/2014/main" id="{F6D128DD-9875-42C0-A2A6-937473EBC789}"/>
              </a:ext>
            </a:extLst>
          </p:cNvPr>
          <p:cNvSpPr txBox="1"/>
          <p:nvPr/>
        </p:nvSpPr>
        <p:spPr>
          <a:xfrm>
            <a:off x="7848600" y="6243935"/>
            <a:ext cx="4191000" cy="461665"/>
          </a:xfrm>
          <a:prstGeom prst="rect">
            <a:avLst/>
          </a:prstGeom>
          <a:noFill/>
        </p:spPr>
        <p:txBody>
          <a:bodyPr wrap="square" rtlCol="0">
            <a:spAutoFit/>
          </a:bodyPr>
          <a:lstStyle/>
          <a:p>
            <a:r>
              <a:rPr lang="en-US" sz="2400" b="1">
                <a:latin typeface="Montserrat" panose="00000500000000000000" pitchFamily="2" charset="0"/>
              </a:rPr>
              <a:t>PROBATE CONCERN #1</a:t>
            </a:r>
          </a:p>
        </p:txBody>
      </p:sp>
    </p:spTree>
    <p:extLst>
      <p:ext uri="{BB962C8B-B14F-4D97-AF65-F5344CB8AC3E}">
        <p14:creationId xmlns:p14="http://schemas.microsoft.com/office/powerpoint/2010/main" val="10045869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white&#10;&#10;Description automatically generated">
            <a:extLst>
              <a:ext uri="{FF2B5EF4-FFF2-40B4-BE49-F238E27FC236}">
                <a16:creationId xmlns:a16="http://schemas.microsoft.com/office/drawing/2014/main" id="{19909537-3600-4BFB-AF63-4B87A857F8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523"/>
            <a:ext cx="12188952" cy="6848668"/>
          </a:xfrm>
          <a:prstGeom prst="rect">
            <a:avLst/>
          </a:prstGeom>
        </p:spPr>
      </p:pic>
      <p:sp>
        <p:nvSpPr>
          <p:cNvPr id="18" name="TextBox 17">
            <a:extLst>
              <a:ext uri="{FF2B5EF4-FFF2-40B4-BE49-F238E27FC236}">
                <a16:creationId xmlns:a16="http://schemas.microsoft.com/office/drawing/2014/main" id="{6E29D3C2-3F71-44F1-9E16-EEC01D428717}"/>
              </a:ext>
            </a:extLst>
          </p:cNvPr>
          <p:cNvSpPr txBox="1"/>
          <p:nvPr/>
        </p:nvSpPr>
        <p:spPr>
          <a:xfrm>
            <a:off x="1066800" y="457200"/>
            <a:ext cx="8305800" cy="830997"/>
          </a:xfrm>
          <a:prstGeom prst="rect">
            <a:avLst/>
          </a:prstGeom>
          <a:noFill/>
        </p:spPr>
        <p:txBody>
          <a:bodyPr wrap="square" rtlCol="0">
            <a:spAutoFit/>
          </a:bodyPr>
          <a:lstStyle/>
          <a:p>
            <a:endParaRPr lang="en-US" sz="4800" b="1">
              <a:solidFill>
                <a:schemeClr val="accent1">
                  <a:lumMod val="50000"/>
                </a:schemeClr>
              </a:solidFill>
              <a:latin typeface="Old Computer Manual Monospaced" panose="02000609000000000000" pitchFamily="49" charset="0"/>
            </a:endParaRPr>
          </a:p>
        </p:txBody>
      </p:sp>
    </p:spTree>
    <p:extLst>
      <p:ext uri="{BB962C8B-B14F-4D97-AF65-F5344CB8AC3E}">
        <p14:creationId xmlns:p14="http://schemas.microsoft.com/office/powerpoint/2010/main" val="26024689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close up of a white surface&#10;&#10;Description automatically generated with low confidence">
            <a:extLst>
              <a:ext uri="{FF2B5EF4-FFF2-40B4-BE49-F238E27FC236}">
                <a16:creationId xmlns:a16="http://schemas.microsoft.com/office/drawing/2014/main" id="{FE7D4CA6-6D57-4A44-B2D6-9A9267041F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85943" cy="6858000"/>
          </a:xfrm>
          <a:prstGeom prst="rect">
            <a:avLst/>
          </a:prstGeom>
        </p:spPr>
      </p:pic>
      <p:sp>
        <p:nvSpPr>
          <p:cNvPr id="7" name="TextBox 6">
            <a:extLst>
              <a:ext uri="{FF2B5EF4-FFF2-40B4-BE49-F238E27FC236}">
                <a16:creationId xmlns:a16="http://schemas.microsoft.com/office/drawing/2014/main" id="{923A3F07-DAAE-47A9-AF04-5BCC50622B4A}"/>
              </a:ext>
            </a:extLst>
          </p:cNvPr>
          <p:cNvSpPr txBox="1"/>
          <p:nvPr/>
        </p:nvSpPr>
        <p:spPr>
          <a:xfrm>
            <a:off x="1371600" y="1752600"/>
            <a:ext cx="5604387" cy="646331"/>
          </a:xfrm>
          <a:prstGeom prst="rect">
            <a:avLst/>
          </a:prstGeom>
          <a:noFill/>
        </p:spPr>
        <p:txBody>
          <a:bodyPr wrap="square" rtlCol="0">
            <a:spAutoFit/>
          </a:bodyPr>
          <a:lstStyle/>
          <a:p>
            <a:r>
              <a:rPr lang="en-US" sz="3600" b="1">
                <a:solidFill>
                  <a:schemeClr val="tx2">
                    <a:lumMod val="50000"/>
                  </a:schemeClr>
                </a:solidFill>
                <a:latin typeface="Old Computer Manual Monospaced" panose="02000609000000000000" pitchFamily="49" charset="0"/>
                <a:cs typeface="Calibri" panose="020F0502020204030204" pitchFamily="34" charset="0"/>
              </a:rPr>
              <a:t>TIME CONSUMING</a:t>
            </a:r>
          </a:p>
        </p:txBody>
      </p:sp>
      <p:sp>
        <p:nvSpPr>
          <p:cNvPr id="8" name="TextBox 7">
            <a:extLst>
              <a:ext uri="{FF2B5EF4-FFF2-40B4-BE49-F238E27FC236}">
                <a16:creationId xmlns:a16="http://schemas.microsoft.com/office/drawing/2014/main" id="{738D0B69-C091-47BA-9622-F239CEA70DC4}"/>
              </a:ext>
            </a:extLst>
          </p:cNvPr>
          <p:cNvSpPr txBox="1"/>
          <p:nvPr/>
        </p:nvSpPr>
        <p:spPr>
          <a:xfrm>
            <a:off x="2438400" y="2425005"/>
            <a:ext cx="8686800" cy="1384995"/>
          </a:xfrm>
          <a:prstGeom prst="rect">
            <a:avLst/>
          </a:prstGeom>
          <a:noFill/>
        </p:spPr>
        <p:txBody>
          <a:bodyPr wrap="square" rtlCol="0">
            <a:spAutoFit/>
          </a:bodyPr>
          <a:lstStyle/>
          <a:p>
            <a:pPr marL="285750" indent="-285750">
              <a:buFont typeface="Arial" panose="020B0604020202020204" pitchFamily="34" charset="0"/>
              <a:buChar char="•"/>
            </a:pPr>
            <a:r>
              <a:rPr lang="en-US" sz="2800" b="1">
                <a:solidFill>
                  <a:schemeClr val="tx2">
                    <a:lumMod val="50000"/>
                  </a:schemeClr>
                </a:solidFill>
                <a:latin typeface="Old Computer Manual Monospaced" panose="02000609000000000000" pitchFamily="49" charset="0"/>
                <a:cs typeface="Calibri" panose="020F0502020204030204" pitchFamily="34" charset="0"/>
              </a:rPr>
              <a:t>6 months is minimum length</a:t>
            </a:r>
          </a:p>
          <a:p>
            <a:pPr marL="285750" indent="-285750">
              <a:buFont typeface="Arial" panose="020B0604020202020204" pitchFamily="34" charset="0"/>
              <a:buChar char="•"/>
            </a:pPr>
            <a:r>
              <a:rPr lang="en-US" sz="2800" b="1">
                <a:solidFill>
                  <a:schemeClr val="tx2">
                    <a:lumMod val="50000"/>
                  </a:schemeClr>
                </a:solidFill>
                <a:latin typeface="Old Computer Manual Monospaced" panose="02000609000000000000" pitchFamily="49" charset="0"/>
                <a:cs typeface="Calibri" panose="020F0502020204030204" pitchFamily="34" charset="0"/>
              </a:rPr>
              <a:t>Typically, 1 to 2 years</a:t>
            </a:r>
          </a:p>
          <a:p>
            <a:pPr marL="285750" indent="-285750">
              <a:buFont typeface="Arial" panose="020B0604020202020204" pitchFamily="34" charset="0"/>
              <a:buChar char="•"/>
            </a:pPr>
            <a:r>
              <a:rPr lang="en-US" sz="2800" b="1">
                <a:solidFill>
                  <a:schemeClr val="tx2">
                    <a:lumMod val="50000"/>
                  </a:schemeClr>
                </a:solidFill>
                <a:latin typeface="Old Computer Manual Monospaced" panose="02000609000000000000" pitchFamily="49" charset="0"/>
                <a:cs typeface="Calibri" panose="020F0502020204030204" pitchFamily="34" charset="0"/>
              </a:rPr>
              <a:t>Possibility of taking decades</a:t>
            </a:r>
          </a:p>
        </p:txBody>
      </p:sp>
      <p:sp>
        <p:nvSpPr>
          <p:cNvPr id="9" name="TextBox 8">
            <a:extLst>
              <a:ext uri="{FF2B5EF4-FFF2-40B4-BE49-F238E27FC236}">
                <a16:creationId xmlns:a16="http://schemas.microsoft.com/office/drawing/2014/main" id="{D48C92A9-4268-4D6B-8297-CE710AA28DDD}"/>
              </a:ext>
            </a:extLst>
          </p:cNvPr>
          <p:cNvSpPr txBox="1"/>
          <p:nvPr/>
        </p:nvSpPr>
        <p:spPr>
          <a:xfrm>
            <a:off x="1447800" y="3962400"/>
            <a:ext cx="5257800" cy="646331"/>
          </a:xfrm>
          <a:prstGeom prst="rect">
            <a:avLst/>
          </a:prstGeom>
          <a:noFill/>
        </p:spPr>
        <p:txBody>
          <a:bodyPr wrap="square" rtlCol="0">
            <a:spAutoFit/>
          </a:bodyPr>
          <a:lstStyle/>
          <a:p>
            <a:r>
              <a:rPr lang="en-US" sz="3600" b="1">
                <a:solidFill>
                  <a:schemeClr val="tx2">
                    <a:lumMod val="50000"/>
                  </a:schemeClr>
                </a:solidFill>
                <a:latin typeface="Old Computer Manual Monospaced" panose="02000609000000000000" pitchFamily="49" charset="0"/>
                <a:cs typeface="Calibri" panose="020F0502020204030204" pitchFamily="34" charset="0"/>
              </a:rPr>
              <a:t>MONEY CONSUMING</a:t>
            </a:r>
          </a:p>
        </p:txBody>
      </p:sp>
      <p:sp>
        <p:nvSpPr>
          <p:cNvPr id="10" name="TextBox 9">
            <a:extLst>
              <a:ext uri="{FF2B5EF4-FFF2-40B4-BE49-F238E27FC236}">
                <a16:creationId xmlns:a16="http://schemas.microsoft.com/office/drawing/2014/main" id="{D4E32886-65FB-4790-9C73-828AF4EFE9E0}"/>
              </a:ext>
            </a:extLst>
          </p:cNvPr>
          <p:cNvSpPr txBox="1"/>
          <p:nvPr/>
        </p:nvSpPr>
        <p:spPr>
          <a:xfrm>
            <a:off x="2590800" y="4648200"/>
            <a:ext cx="8991600" cy="1815882"/>
          </a:xfrm>
          <a:prstGeom prst="rect">
            <a:avLst/>
          </a:prstGeom>
          <a:noFill/>
        </p:spPr>
        <p:txBody>
          <a:bodyPr wrap="square" rtlCol="0">
            <a:spAutoFit/>
          </a:bodyPr>
          <a:lstStyle/>
          <a:p>
            <a:pPr marL="285750" indent="-285750">
              <a:buFont typeface="Arial" panose="020B0604020202020204" pitchFamily="34" charset="0"/>
              <a:buChar char="•"/>
            </a:pPr>
            <a:r>
              <a:rPr lang="en-US" sz="2800" b="1">
                <a:solidFill>
                  <a:schemeClr val="tx2">
                    <a:lumMod val="50000"/>
                  </a:schemeClr>
                </a:solidFill>
                <a:latin typeface="Old Computer Manual Monospaced" panose="02000609000000000000" pitchFamily="49" charset="0"/>
                <a:cs typeface="Calibri" panose="020F0502020204030204" pitchFamily="34" charset="0"/>
              </a:rPr>
              <a:t>Possibly 3% to 7% of estate value or hourly attorney fees </a:t>
            </a:r>
          </a:p>
          <a:p>
            <a:pPr marL="285750" indent="-285750">
              <a:buFont typeface="Arial" panose="020B0604020202020204" pitchFamily="34" charset="0"/>
              <a:buChar char="•"/>
            </a:pPr>
            <a:r>
              <a:rPr lang="en-US" sz="2800" b="1">
                <a:solidFill>
                  <a:schemeClr val="tx2">
                    <a:lumMod val="50000"/>
                  </a:schemeClr>
                </a:solidFill>
                <a:latin typeface="Old Computer Manual Monospaced" panose="02000609000000000000" pitchFamily="49" charset="0"/>
                <a:cs typeface="Calibri" panose="020F0502020204030204" pitchFamily="34" charset="0"/>
              </a:rPr>
              <a:t>Professional Fees</a:t>
            </a:r>
          </a:p>
          <a:p>
            <a:pPr marL="285750" indent="-285750">
              <a:buFont typeface="Arial" panose="020B0604020202020204" pitchFamily="34" charset="0"/>
              <a:buChar char="•"/>
            </a:pPr>
            <a:r>
              <a:rPr lang="en-US" sz="2800" b="1">
                <a:solidFill>
                  <a:schemeClr val="tx2">
                    <a:lumMod val="50000"/>
                  </a:schemeClr>
                </a:solidFill>
                <a:latin typeface="Old Computer Manual Monospaced" panose="02000609000000000000" pitchFamily="49" charset="0"/>
                <a:cs typeface="Calibri" panose="020F0502020204030204" pitchFamily="34" charset="0"/>
              </a:rPr>
              <a:t>Court Fees</a:t>
            </a:r>
          </a:p>
        </p:txBody>
      </p:sp>
      <p:pic>
        <p:nvPicPr>
          <p:cNvPr id="11" name="Picture 10" descr="A picture containing text&#10;&#10;Description automatically generated">
            <a:extLst>
              <a:ext uri="{FF2B5EF4-FFF2-40B4-BE49-F238E27FC236}">
                <a16:creationId xmlns:a16="http://schemas.microsoft.com/office/drawing/2014/main" id="{525C1AB6-E9A8-4B19-BE5D-4F2F09FADC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71600" y="5029200"/>
            <a:ext cx="1143000" cy="1005841"/>
          </a:xfrm>
          <a:prstGeom prst="rect">
            <a:avLst/>
          </a:prstGeom>
        </p:spPr>
      </p:pic>
      <p:pic>
        <p:nvPicPr>
          <p:cNvPr id="13" name="Picture 12" descr="Background pattern&#10;&#10;Description automatically generated">
            <a:extLst>
              <a:ext uri="{FF2B5EF4-FFF2-40B4-BE49-F238E27FC236}">
                <a16:creationId xmlns:a16="http://schemas.microsoft.com/office/drawing/2014/main" id="{701749BD-4E68-4CC3-BC1C-66306F68D43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76400" y="2614999"/>
            <a:ext cx="628727" cy="1027331"/>
          </a:xfrm>
          <a:prstGeom prst="rect">
            <a:avLst/>
          </a:prstGeom>
        </p:spPr>
      </p:pic>
      <p:grpSp>
        <p:nvGrpSpPr>
          <p:cNvPr id="17" name="Group 16">
            <a:extLst>
              <a:ext uri="{FF2B5EF4-FFF2-40B4-BE49-F238E27FC236}">
                <a16:creationId xmlns:a16="http://schemas.microsoft.com/office/drawing/2014/main" id="{FEB32054-667A-44E8-B704-EE427979B427}"/>
              </a:ext>
            </a:extLst>
          </p:cNvPr>
          <p:cNvGrpSpPr/>
          <p:nvPr/>
        </p:nvGrpSpPr>
        <p:grpSpPr>
          <a:xfrm>
            <a:off x="355939" y="228600"/>
            <a:ext cx="7187861" cy="1440598"/>
            <a:chOff x="355939" y="228600"/>
            <a:chExt cx="7187861" cy="1440598"/>
          </a:xfrm>
        </p:grpSpPr>
        <p:pic>
          <p:nvPicPr>
            <p:cNvPr id="18" name="Picture 17" descr="Circle&#10;&#10;Description automatically generated with low confidence">
              <a:extLst>
                <a:ext uri="{FF2B5EF4-FFF2-40B4-BE49-F238E27FC236}">
                  <a16:creationId xmlns:a16="http://schemas.microsoft.com/office/drawing/2014/main" id="{D59608C6-D1C3-47AC-AA0D-CCAA782F57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5939" y="228600"/>
              <a:ext cx="1440598" cy="1440598"/>
            </a:xfrm>
            <a:prstGeom prst="rect">
              <a:avLst/>
            </a:prstGeom>
          </p:spPr>
        </p:pic>
        <p:sp>
          <p:nvSpPr>
            <p:cNvPr id="19" name="TextBox 18">
              <a:extLst>
                <a:ext uri="{FF2B5EF4-FFF2-40B4-BE49-F238E27FC236}">
                  <a16:creationId xmlns:a16="http://schemas.microsoft.com/office/drawing/2014/main" id="{4E3370CF-A65D-4F69-BD68-CE690506985B}"/>
                </a:ext>
              </a:extLst>
            </p:cNvPr>
            <p:cNvSpPr txBox="1"/>
            <p:nvPr/>
          </p:nvSpPr>
          <p:spPr>
            <a:xfrm>
              <a:off x="1066799" y="457200"/>
              <a:ext cx="6477001" cy="1107996"/>
            </a:xfrm>
            <a:prstGeom prst="rect">
              <a:avLst/>
            </a:prstGeom>
            <a:noFill/>
          </p:spPr>
          <p:txBody>
            <a:bodyPr wrap="square" rtlCol="0">
              <a:spAutoFit/>
            </a:bodyPr>
            <a:lstStyle/>
            <a:p>
              <a:r>
                <a:rPr lang="en-US" sz="6600" b="1">
                  <a:solidFill>
                    <a:schemeClr val="accent1">
                      <a:lumMod val="50000"/>
                    </a:schemeClr>
                  </a:solidFill>
                  <a:latin typeface="Old Computer Manual Monospaced" panose="02000609000000000000" pitchFamily="49" charset="0"/>
                </a:rPr>
                <a:t>T</a:t>
              </a:r>
              <a:r>
                <a:rPr lang="en-US" sz="4800" b="1">
                  <a:solidFill>
                    <a:schemeClr val="accent1">
                      <a:lumMod val="50000"/>
                    </a:schemeClr>
                  </a:solidFill>
                  <a:latin typeface="Old Computer Manual Monospaced" panose="02000609000000000000" pitchFamily="49" charset="0"/>
                </a:rPr>
                <a:t>IME AND </a:t>
              </a:r>
              <a:r>
                <a:rPr lang="en-US" sz="6600" b="1">
                  <a:solidFill>
                    <a:schemeClr val="accent1">
                      <a:lumMod val="50000"/>
                    </a:schemeClr>
                  </a:solidFill>
                  <a:latin typeface="Old Computer Manual Monospaced" panose="02000609000000000000" pitchFamily="49" charset="0"/>
                </a:rPr>
                <a:t>M</a:t>
              </a:r>
              <a:r>
                <a:rPr lang="en-US" sz="4800" b="1">
                  <a:solidFill>
                    <a:schemeClr val="accent1">
                      <a:lumMod val="50000"/>
                    </a:schemeClr>
                  </a:solidFill>
                  <a:latin typeface="Old Computer Manual Monospaced" panose="02000609000000000000" pitchFamily="49" charset="0"/>
                </a:rPr>
                <a:t>ONEY</a:t>
              </a:r>
            </a:p>
          </p:txBody>
        </p:sp>
      </p:grpSp>
      <p:sp>
        <p:nvSpPr>
          <p:cNvPr id="14" name="TextBox 13">
            <a:extLst>
              <a:ext uri="{FF2B5EF4-FFF2-40B4-BE49-F238E27FC236}">
                <a16:creationId xmlns:a16="http://schemas.microsoft.com/office/drawing/2014/main" id="{8AE1C113-3093-4DC4-AFC1-22CAC50B418C}"/>
              </a:ext>
            </a:extLst>
          </p:cNvPr>
          <p:cNvSpPr txBox="1"/>
          <p:nvPr/>
        </p:nvSpPr>
        <p:spPr>
          <a:xfrm>
            <a:off x="7848600" y="6243935"/>
            <a:ext cx="4191000" cy="461665"/>
          </a:xfrm>
          <a:prstGeom prst="rect">
            <a:avLst/>
          </a:prstGeom>
          <a:noFill/>
        </p:spPr>
        <p:txBody>
          <a:bodyPr wrap="square" rtlCol="0">
            <a:spAutoFit/>
          </a:bodyPr>
          <a:lstStyle/>
          <a:p>
            <a:r>
              <a:rPr lang="en-US" sz="2400" b="1">
                <a:latin typeface="Montserrat" panose="00000500000000000000" pitchFamily="2" charset="0"/>
              </a:rPr>
              <a:t>PROBATE CONCERN #2</a:t>
            </a:r>
          </a:p>
        </p:txBody>
      </p:sp>
    </p:spTree>
    <p:extLst>
      <p:ext uri="{BB962C8B-B14F-4D97-AF65-F5344CB8AC3E}">
        <p14:creationId xmlns:p14="http://schemas.microsoft.com/office/powerpoint/2010/main" val="502959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A close up of a white surface&#10;&#10;Description automatically generated with low confidence">
            <a:extLst>
              <a:ext uri="{FF2B5EF4-FFF2-40B4-BE49-F238E27FC236}">
                <a16:creationId xmlns:a16="http://schemas.microsoft.com/office/drawing/2014/main" id="{4ED46F4C-8683-4F0D-9F65-722CFFB7AA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85943" cy="6858000"/>
          </a:xfrm>
          <a:prstGeom prst="rect">
            <a:avLst/>
          </a:prstGeom>
        </p:spPr>
      </p:pic>
      <p:grpSp>
        <p:nvGrpSpPr>
          <p:cNvPr id="31" name="Group 30">
            <a:extLst>
              <a:ext uri="{FF2B5EF4-FFF2-40B4-BE49-F238E27FC236}">
                <a16:creationId xmlns:a16="http://schemas.microsoft.com/office/drawing/2014/main" id="{C2D6D20E-3104-46AD-819B-837EDB550CEB}"/>
              </a:ext>
            </a:extLst>
          </p:cNvPr>
          <p:cNvGrpSpPr/>
          <p:nvPr/>
        </p:nvGrpSpPr>
        <p:grpSpPr>
          <a:xfrm>
            <a:off x="4876800" y="2057400"/>
            <a:ext cx="2720581" cy="2197610"/>
            <a:chOff x="4579428" y="2057400"/>
            <a:chExt cx="2720581" cy="2197610"/>
          </a:xfrm>
        </p:grpSpPr>
        <p:pic>
          <p:nvPicPr>
            <p:cNvPr id="11" name="Picture 10" descr="Icon&#10;&#10;Description automatically generated">
              <a:extLst>
                <a:ext uri="{FF2B5EF4-FFF2-40B4-BE49-F238E27FC236}">
                  <a16:creationId xmlns:a16="http://schemas.microsoft.com/office/drawing/2014/main" id="{3B8966A7-4979-4000-ACD6-B096CF51B5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428" y="2057400"/>
              <a:ext cx="1857882" cy="2197610"/>
            </a:xfrm>
            <a:prstGeom prst="rect">
              <a:avLst/>
            </a:prstGeom>
          </p:spPr>
        </p:pic>
        <p:pic>
          <p:nvPicPr>
            <p:cNvPr id="13" name="Picture 12" descr="Shape, arrow&#10;&#10;Description automatically generated">
              <a:extLst>
                <a:ext uri="{FF2B5EF4-FFF2-40B4-BE49-F238E27FC236}">
                  <a16:creationId xmlns:a16="http://schemas.microsoft.com/office/drawing/2014/main" id="{4CFF5CF0-5F4C-4238-A289-D05EDF9FD1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84338" y="2353058"/>
              <a:ext cx="1115671" cy="1901952"/>
            </a:xfrm>
            <a:prstGeom prst="rect">
              <a:avLst/>
            </a:prstGeom>
          </p:spPr>
        </p:pic>
      </p:grpSp>
      <p:sp>
        <p:nvSpPr>
          <p:cNvPr id="15" name="TextBox 14">
            <a:extLst>
              <a:ext uri="{FF2B5EF4-FFF2-40B4-BE49-F238E27FC236}">
                <a16:creationId xmlns:a16="http://schemas.microsoft.com/office/drawing/2014/main" id="{92BF60A2-0C51-44DE-BAE1-EEC333F10ED0}"/>
              </a:ext>
            </a:extLst>
          </p:cNvPr>
          <p:cNvSpPr txBox="1"/>
          <p:nvPr/>
        </p:nvSpPr>
        <p:spPr>
          <a:xfrm rot="20634907">
            <a:off x="4882424" y="3034041"/>
            <a:ext cx="2623185" cy="646331"/>
          </a:xfrm>
          <a:prstGeom prst="rect">
            <a:avLst/>
          </a:prstGeom>
          <a:noFill/>
          <a:ln>
            <a:noFill/>
          </a:ln>
        </p:spPr>
        <p:txBody>
          <a:bodyPr wrap="square" rtlCol="0">
            <a:spAutoFit/>
          </a:bodyPr>
          <a:lstStyle/>
          <a:p>
            <a:r>
              <a:rPr lang="en-US" sz="3600">
                <a:solidFill>
                  <a:srgbClr val="FF0000"/>
                </a:solidFill>
                <a:latin typeface="Acumin Pro Condensed Ult Black" panose="020B0A06020202020204" pitchFamily="34" charset="0"/>
                <a:cs typeface="Aharoni" panose="02010803020104030203" pitchFamily="2" charset="-79"/>
              </a:rPr>
              <a:t>INHERITANCE</a:t>
            </a:r>
          </a:p>
        </p:txBody>
      </p:sp>
      <p:sp>
        <p:nvSpPr>
          <p:cNvPr id="17" name="TextBox 16">
            <a:extLst>
              <a:ext uri="{FF2B5EF4-FFF2-40B4-BE49-F238E27FC236}">
                <a16:creationId xmlns:a16="http://schemas.microsoft.com/office/drawing/2014/main" id="{F63EFFA5-C3FF-4E88-80B4-AAEA65654116}"/>
              </a:ext>
            </a:extLst>
          </p:cNvPr>
          <p:cNvSpPr txBox="1"/>
          <p:nvPr/>
        </p:nvSpPr>
        <p:spPr>
          <a:xfrm>
            <a:off x="3039832" y="5354972"/>
            <a:ext cx="1840698" cy="646331"/>
          </a:xfrm>
          <a:prstGeom prst="rect">
            <a:avLst/>
          </a:prstGeom>
          <a:noFill/>
        </p:spPr>
        <p:txBody>
          <a:bodyPr wrap="square" rtlCol="0">
            <a:spAutoFit/>
          </a:bodyPr>
          <a:lstStyle/>
          <a:p>
            <a:r>
              <a:rPr lang="en-US" sz="3600" b="1">
                <a:solidFill>
                  <a:schemeClr val="tx2">
                    <a:lumMod val="50000"/>
                  </a:schemeClr>
                </a:solidFill>
                <a:latin typeface="Old Computer Manual Monospaced" panose="02000609000000000000" pitchFamily="49" charset="0"/>
                <a:cs typeface="Calibri" panose="020F0502020204030204" pitchFamily="34" charset="0"/>
              </a:rPr>
              <a:t>HEIRS</a:t>
            </a:r>
          </a:p>
        </p:txBody>
      </p:sp>
      <p:sp>
        <p:nvSpPr>
          <p:cNvPr id="18" name="TextBox 17">
            <a:extLst>
              <a:ext uri="{FF2B5EF4-FFF2-40B4-BE49-F238E27FC236}">
                <a16:creationId xmlns:a16="http://schemas.microsoft.com/office/drawing/2014/main" id="{2567366C-8C31-4652-92E1-C13358BD118A}"/>
              </a:ext>
            </a:extLst>
          </p:cNvPr>
          <p:cNvSpPr txBox="1"/>
          <p:nvPr/>
        </p:nvSpPr>
        <p:spPr>
          <a:xfrm>
            <a:off x="7030469" y="5364327"/>
            <a:ext cx="3006547" cy="646331"/>
          </a:xfrm>
          <a:prstGeom prst="rect">
            <a:avLst/>
          </a:prstGeom>
          <a:noFill/>
        </p:spPr>
        <p:txBody>
          <a:bodyPr wrap="square" rtlCol="0">
            <a:spAutoFit/>
          </a:bodyPr>
          <a:lstStyle/>
          <a:p>
            <a:r>
              <a:rPr lang="en-US" sz="3600" b="1">
                <a:solidFill>
                  <a:schemeClr val="tx2">
                    <a:lumMod val="50000"/>
                  </a:schemeClr>
                </a:solidFill>
                <a:latin typeface="Old Computer Manual Monospaced" panose="02000609000000000000" pitchFamily="49" charset="0"/>
                <a:cs typeface="Calibri" panose="020F0502020204030204" pitchFamily="34" charset="0"/>
              </a:rPr>
              <a:t>ATTORNEYS</a:t>
            </a:r>
          </a:p>
        </p:txBody>
      </p:sp>
      <p:cxnSp>
        <p:nvCxnSpPr>
          <p:cNvPr id="20" name="Straight Arrow Connector 19">
            <a:extLst>
              <a:ext uri="{FF2B5EF4-FFF2-40B4-BE49-F238E27FC236}">
                <a16:creationId xmlns:a16="http://schemas.microsoft.com/office/drawing/2014/main" id="{40C13F16-7678-415B-A772-F41B4EF419FB}"/>
              </a:ext>
            </a:extLst>
          </p:cNvPr>
          <p:cNvCxnSpPr>
            <a:cxnSpLocks/>
          </p:cNvCxnSpPr>
          <p:nvPr/>
        </p:nvCxnSpPr>
        <p:spPr>
          <a:xfrm flipH="1">
            <a:off x="4157358" y="4497579"/>
            <a:ext cx="383289" cy="65051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D1FE710D-11C4-4054-8DB7-D8F9AE37D45E}"/>
              </a:ext>
            </a:extLst>
          </p:cNvPr>
          <p:cNvCxnSpPr>
            <a:cxnSpLocks/>
          </p:cNvCxnSpPr>
          <p:nvPr/>
        </p:nvCxnSpPr>
        <p:spPr>
          <a:xfrm>
            <a:off x="7387093" y="4514622"/>
            <a:ext cx="437367" cy="59009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descr="A picture containing text, hydrozoan&#10;&#10;Description automatically generated">
            <a:extLst>
              <a:ext uri="{FF2B5EF4-FFF2-40B4-BE49-F238E27FC236}">
                <a16:creationId xmlns:a16="http://schemas.microsoft.com/office/drawing/2014/main" id="{5276B181-92BA-462C-8D71-8FEA291EFEE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40965" y="1758953"/>
            <a:ext cx="1080451" cy="3434458"/>
          </a:xfrm>
          <a:prstGeom prst="rect">
            <a:avLst/>
          </a:prstGeom>
        </p:spPr>
      </p:pic>
      <p:pic>
        <p:nvPicPr>
          <p:cNvPr id="24" name="Picture 23" descr="A picture containing underwear&#10;&#10;Description automatically generated">
            <a:extLst>
              <a:ext uri="{FF2B5EF4-FFF2-40B4-BE49-F238E27FC236}">
                <a16:creationId xmlns:a16="http://schemas.microsoft.com/office/drawing/2014/main" id="{EA4CFD2A-9A9E-4996-83D1-7532FFA0F6B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1169" y="1958519"/>
            <a:ext cx="1121960" cy="3846719"/>
          </a:xfrm>
          <a:prstGeom prst="rect">
            <a:avLst/>
          </a:prstGeom>
        </p:spPr>
      </p:pic>
      <p:pic>
        <p:nvPicPr>
          <p:cNvPr id="26" name="Picture 25">
            <a:extLst>
              <a:ext uri="{FF2B5EF4-FFF2-40B4-BE49-F238E27FC236}">
                <a16:creationId xmlns:a16="http://schemas.microsoft.com/office/drawing/2014/main" id="{16B9B0DE-87E7-4F7F-A705-9E9CED3CAC6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912532" y="2468378"/>
            <a:ext cx="1283409" cy="3846719"/>
          </a:xfrm>
          <a:prstGeom prst="rect">
            <a:avLst/>
          </a:prstGeom>
        </p:spPr>
      </p:pic>
      <p:pic>
        <p:nvPicPr>
          <p:cNvPr id="28" name="Picture 27" descr="Shape&#10;&#10;Description automatically generated with low confidence">
            <a:extLst>
              <a:ext uri="{FF2B5EF4-FFF2-40B4-BE49-F238E27FC236}">
                <a16:creationId xmlns:a16="http://schemas.microsoft.com/office/drawing/2014/main" id="{8B7672F6-5D1B-4647-80CE-0D861EDB229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305800" y="1796594"/>
            <a:ext cx="1354034" cy="3702014"/>
          </a:xfrm>
          <a:prstGeom prst="rect">
            <a:avLst/>
          </a:prstGeom>
        </p:spPr>
      </p:pic>
      <p:pic>
        <p:nvPicPr>
          <p:cNvPr id="30" name="Picture 29" descr="Shape&#10;&#10;Description automatically generated with low confidence">
            <a:extLst>
              <a:ext uri="{FF2B5EF4-FFF2-40B4-BE49-F238E27FC236}">
                <a16:creationId xmlns:a16="http://schemas.microsoft.com/office/drawing/2014/main" id="{1FB8EFCB-E7BA-4E4F-9F25-6EA32C647E1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829800" y="2227957"/>
            <a:ext cx="1635642" cy="3846719"/>
          </a:xfrm>
          <a:prstGeom prst="rect">
            <a:avLst/>
          </a:prstGeom>
        </p:spPr>
      </p:pic>
      <p:grpSp>
        <p:nvGrpSpPr>
          <p:cNvPr id="37" name="Group 36">
            <a:extLst>
              <a:ext uri="{FF2B5EF4-FFF2-40B4-BE49-F238E27FC236}">
                <a16:creationId xmlns:a16="http://schemas.microsoft.com/office/drawing/2014/main" id="{484DD7D8-7B63-4B35-82F5-9D548C454401}"/>
              </a:ext>
            </a:extLst>
          </p:cNvPr>
          <p:cNvGrpSpPr/>
          <p:nvPr/>
        </p:nvGrpSpPr>
        <p:grpSpPr>
          <a:xfrm>
            <a:off x="355939" y="228600"/>
            <a:ext cx="7514647" cy="1440598"/>
            <a:chOff x="355939" y="228600"/>
            <a:chExt cx="7514647" cy="1440598"/>
          </a:xfrm>
        </p:grpSpPr>
        <p:pic>
          <p:nvPicPr>
            <p:cNvPr id="38" name="Picture 37" descr="Circle&#10;&#10;Description automatically generated with low confidence">
              <a:extLst>
                <a:ext uri="{FF2B5EF4-FFF2-40B4-BE49-F238E27FC236}">
                  <a16:creationId xmlns:a16="http://schemas.microsoft.com/office/drawing/2014/main" id="{4C54B447-39BB-47A7-9497-1E22D5271B8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5939" y="228600"/>
              <a:ext cx="1440598" cy="1440598"/>
            </a:xfrm>
            <a:prstGeom prst="rect">
              <a:avLst/>
            </a:prstGeom>
          </p:spPr>
        </p:pic>
        <p:sp>
          <p:nvSpPr>
            <p:cNvPr id="39" name="TextBox 38">
              <a:extLst>
                <a:ext uri="{FF2B5EF4-FFF2-40B4-BE49-F238E27FC236}">
                  <a16:creationId xmlns:a16="http://schemas.microsoft.com/office/drawing/2014/main" id="{802C4B9F-62FE-4808-AE8C-78D69C5D2655}"/>
                </a:ext>
              </a:extLst>
            </p:cNvPr>
            <p:cNvSpPr txBox="1"/>
            <p:nvPr/>
          </p:nvSpPr>
          <p:spPr>
            <a:xfrm>
              <a:off x="1066799" y="457200"/>
              <a:ext cx="6803787" cy="1107996"/>
            </a:xfrm>
            <a:prstGeom prst="rect">
              <a:avLst/>
            </a:prstGeom>
            <a:noFill/>
          </p:spPr>
          <p:txBody>
            <a:bodyPr wrap="square" rtlCol="0">
              <a:spAutoFit/>
            </a:bodyPr>
            <a:lstStyle/>
            <a:p>
              <a:r>
                <a:rPr lang="en-US" sz="6600" b="1">
                  <a:solidFill>
                    <a:schemeClr val="accent1">
                      <a:lumMod val="50000"/>
                    </a:schemeClr>
                  </a:solidFill>
                  <a:latin typeface="Old Computer Manual Monospaced" panose="02000609000000000000" pitchFamily="49" charset="0"/>
                </a:rPr>
                <a:t>F</a:t>
              </a:r>
              <a:r>
                <a:rPr lang="en-US" sz="4800" b="1">
                  <a:solidFill>
                    <a:schemeClr val="accent1">
                      <a:lumMod val="50000"/>
                    </a:schemeClr>
                  </a:solidFill>
                  <a:latin typeface="Old Computer Manual Monospaced" panose="02000609000000000000" pitchFamily="49" charset="0"/>
                </a:rPr>
                <a:t>AMILY </a:t>
              </a:r>
              <a:r>
                <a:rPr lang="en-US" sz="6600" b="1">
                  <a:solidFill>
                    <a:schemeClr val="accent1">
                      <a:lumMod val="50000"/>
                    </a:schemeClr>
                  </a:solidFill>
                  <a:latin typeface="Old Computer Manual Monospaced" panose="02000609000000000000" pitchFamily="49" charset="0"/>
                </a:rPr>
                <a:t>D</a:t>
              </a:r>
              <a:r>
                <a:rPr lang="en-US" sz="4800" b="1">
                  <a:solidFill>
                    <a:schemeClr val="accent1">
                      <a:lumMod val="50000"/>
                    </a:schemeClr>
                  </a:solidFill>
                  <a:latin typeface="Old Computer Manual Monospaced" panose="02000609000000000000" pitchFamily="49" charset="0"/>
                </a:rPr>
                <a:t>ISPUTES</a:t>
              </a:r>
            </a:p>
          </p:txBody>
        </p:sp>
      </p:grpSp>
      <p:sp>
        <p:nvSpPr>
          <p:cNvPr id="22" name="TextBox 21">
            <a:extLst>
              <a:ext uri="{FF2B5EF4-FFF2-40B4-BE49-F238E27FC236}">
                <a16:creationId xmlns:a16="http://schemas.microsoft.com/office/drawing/2014/main" id="{7A3BF138-FC1A-46B4-BC56-D3F875FEC412}"/>
              </a:ext>
            </a:extLst>
          </p:cNvPr>
          <p:cNvSpPr txBox="1"/>
          <p:nvPr/>
        </p:nvSpPr>
        <p:spPr>
          <a:xfrm>
            <a:off x="7848600" y="6243935"/>
            <a:ext cx="4191000" cy="461665"/>
          </a:xfrm>
          <a:prstGeom prst="rect">
            <a:avLst/>
          </a:prstGeom>
          <a:noFill/>
        </p:spPr>
        <p:txBody>
          <a:bodyPr wrap="square" rtlCol="0">
            <a:spAutoFit/>
          </a:bodyPr>
          <a:lstStyle/>
          <a:p>
            <a:r>
              <a:rPr lang="en-US" sz="2400" b="1">
                <a:latin typeface="Montserrat" panose="00000500000000000000" pitchFamily="2" charset="0"/>
              </a:rPr>
              <a:t>PROBATE CONCERN #3</a:t>
            </a:r>
          </a:p>
        </p:txBody>
      </p:sp>
    </p:spTree>
    <p:extLst>
      <p:ext uri="{BB962C8B-B14F-4D97-AF65-F5344CB8AC3E}">
        <p14:creationId xmlns:p14="http://schemas.microsoft.com/office/powerpoint/2010/main" val="1965492256"/>
      </p:ext>
    </p:extLst>
  </p:cSld>
  <p:clrMapOvr>
    <a:masterClrMapping/>
  </p:clrMapOvr>
</p:sld>
</file>

<file path=ppt/theme/theme1.xml><?xml version="1.0" encoding="utf-8"?>
<a:theme xmlns:a="http://schemas.openxmlformats.org/drawingml/2006/main" name="Office Theme">
  <a:themeElements>
    <a:clrScheme name="Perkins and Zayed">
      <a:dk1>
        <a:srgbClr val="004D71"/>
      </a:dk1>
      <a:lt1>
        <a:sysClr val="window" lastClr="FFFFFF"/>
      </a:lt1>
      <a:dk2>
        <a:srgbClr val="00758D"/>
      </a:dk2>
      <a:lt2>
        <a:srgbClr val="B8CCC2"/>
      </a:lt2>
      <a:accent1>
        <a:srgbClr val="707C7C"/>
      </a:accent1>
      <a:accent2>
        <a:srgbClr val="8F1A60"/>
      </a:accent2>
      <a:accent3>
        <a:srgbClr val="0A273D"/>
      </a:accent3>
      <a:accent4>
        <a:srgbClr val="A1D0CA"/>
      </a:accent4>
      <a:accent5>
        <a:srgbClr val="00A5E3"/>
      </a:accent5>
      <a:accent6>
        <a:srgbClr val="F6B221"/>
      </a:accent6>
      <a:hlink>
        <a:srgbClr val="0000FF"/>
      </a:hlink>
      <a:folHlink>
        <a:srgbClr val="611327"/>
      </a:folHlink>
    </a:clrScheme>
    <a:fontScheme name="Perkins and Zayed">
      <a:majorFont>
        <a:latin typeface="Trajan Pro 3"/>
        <a:ea typeface=""/>
        <a:cs typeface=""/>
      </a:majorFont>
      <a:minorFont>
        <a:latin typeface="AvenirNext LT Pro MediumC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dlc_DocId xmlns="2b906186-5275-4ff9-bde7-5f58855c8070">YFWDTK3ATFHH-1278329114-42342</_dlc_DocId>
    <_dlc_DocIdUrl xmlns="2b906186-5275-4ff9-bde7-5f58855c8070">
      <Url>https://trustlawgroup.sharepoint.com/sites/Prizm/_layouts/15/DocIdRedir.aspx?ID=YFWDTK3ATFHH-1278329114-42342</Url>
      <Description>YFWDTK3ATFHH-1278329114-42342</Description>
    </_dlc_DocIdUrl>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8280DA94F0F6C449B980DB9C4DEE265" ma:contentTypeVersion="11" ma:contentTypeDescription="Create a new document." ma:contentTypeScope="" ma:versionID="175244904225b569e964f469aef9564d">
  <xsd:schema xmlns:xsd="http://www.w3.org/2001/XMLSchema" xmlns:xs="http://www.w3.org/2001/XMLSchema" xmlns:p="http://schemas.microsoft.com/office/2006/metadata/properties" xmlns:ns2="2b906186-5275-4ff9-bde7-5f58855c8070" xmlns:ns3="a6981a97-bab4-4bb4-8647-570bc55dfe66" targetNamespace="http://schemas.microsoft.com/office/2006/metadata/properties" ma:root="true" ma:fieldsID="0fcb554a42174ae1e8a43e6384d72e3b" ns2:_="" ns3:_="">
    <xsd:import namespace="2b906186-5275-4ff9-bde7-5f58855c8070"/>
    <xsd:import namespace="a6981a97-bab4-4bb4-8647-570bc55dfe66"/>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906186-5275-4ff9-bde7-5f58855c8070"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a6981a97-bab4-4bb4-8647-570bc55dfe6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15EAFF8D-070D-4614-917F-BA3BD6FD478C}">
  <ds:schemaRefs>
    <ds:schemaRef ds:uri="http://schemas.microsoft.com/sharepoint/v3/contenttype/forms"/>
  </ds:schemaRefs>
</ds:datastoreItem>
</file>

<file path=customXml/itemProps2.xml><?xml version="1.0" encoding="utf-8"?>
<ds:datastoreItem xmlns:ds="http://schemas.openxmlformats.org/officeDocument/2006/customXml" ds:itemID="{1DD875A7-D7FD-40F7-8B2E-ACA2DE0A44F1}">
  <ds:schemaRefs>
    <ds:schemaRef ds:uri="2b906186-5275-4ff9-bde7-5f58855c8070"/>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0F52B086-157C-40E2-B2F6-40A2C0EB73AE}">
  <ds:schemaRefs>
    <ds:schemaRef ds:uri="2b906186-5275-4ff9-bde7-5f58855c8070"/>
    <ds:schemaRef ds:uri="a6981a97-bab4-4bb4-8647-570bc55dfe6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DE045013-02D7-4270-B9DF-A1820FB7DFB4}">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40</Slides>
  <Notes>40</Notes>
  <HiddenSlides>0</HiddenSlides>
  <ScaleCrop>false</ScaleCrop>
  <HeadingPairs>
    <vt:vector size="4" baseType="variant">
      <vt:variant>
        <vt:lpstr>Theme</vt:lpstr>
      </vt:variant>
      <vt:variant>
        <vt:i4>2</vt:i4>
      </vt:variant>
      <vt:variant>
        <vt:lpstr>Slide Titles</vt:lpstr>
      </vt:variant>
      <vt:variant>
        <vt:i4>40</vt:i4>
      </vt:variant>
    </vt:vector>
  </HeadingPairs>
  <TitlesOfParts>
    <vt:vector size="42"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Katherine McGlynn</dc:creator>
  <cp:revision>1</cp:revision>
  <dcterms:created xsi:type="dcterms:W3CDTF">2020-12-03T21:02:39Z</dcterms:created>
  <dcterms:modified xsi:type="dcterms:W3CDTF">2021-07-26T20:49:23Z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4234200</vt:r8>
  </property>
  <property fmtid="{D5CDD505-2E9C-101B-9397-08002B2CF9AE}" pid="3" name="ContentTypeId">
    <vt:lpwstr>0x01010098280DA94F0F6C449B980DB9C4DEE265</vt:lpwstr>
  </property>
  <property fmtid="{D5CDD505-2E9C-101B-9397-08002B2CF9AE}" pid="4" name="_dlc_DocIdItemGuid">
    <vt:lpwstr>2c19a857-0aa6-5e74-8655-6b8a79ee17a1</vt:lpwstr>
  </property>
</Properties>
</file>