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66" r:id="rId4"/>
    <p:sldId id="259" r:id="rId5"/>
    <p:sldId id="265" r:id="rId6"/>
    <p:sldId id="264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9"/>
    <p:restoredTop sz="94694"/>
  </p:normalViewPr>
  <p:slideViewPr>
    <p:cSldViewPr snapToGrid="0" snapToObjects="1">
      <p:cViewPr varScale="1">
        <p:scale>
          <a:sx n="74" d="100"/>
          <a:sy n="74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0A034-71D0-4F54-BBD8-C14068F24892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FCFB5-17AA-42EC-95B3-D4E8B3B80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9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FCFB5-17AA-42EC-95B3-D4E8B3B80F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FCFB5-17AA-42EC-95B3-D4E8B3B80F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07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FCFB5-17AA-42EC-95B3-D4E8B3B80F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04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FCFB5-17AA-42EC-95B3-D4E8B3B80F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35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Unlimited</a:t>
            </a:r>
            <a:r>
              <a:rPr lang="en-US" b="1" baseline="0" dirty="0"/>
              <a:t> usage and tech help is for hardware and software issues.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FCFB5-17AA-42EC-95B3-D4E8B3B80F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8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D8FBF-02CC-4B48-A4CD-535AD981C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255"/>
            <a:ext cx="6758609" cy="1582945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002060"/>
                </a:solidFill>
                <a:latin typeface="Libre Franklin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BA870-CCAA-8047-A2DF-DF582519E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ibre Franklin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5B465-CF44-9E4A-88E2-18816ADF2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BE62D-9B93-6E41-836B-9827570F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92789-5CC9-A84F-B87B-2BB96609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9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76230-8EA2-E547-A100-FE9BC988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21D29B-0E75-A64A-8B39-48808C8796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498DA-EB43-2645-A570-4D5BCACCD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1039E-5402-7241-9137-B9A917E57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1C44A-CB20-2D44-8BA9-1D8A0C96E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A0AEB-2E49-D641-8F71-55E4DB5EF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0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01A76-1A0D-D14F-ABC1-44BF54311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C96A4-3A6C-3743-89E9-B09ED2005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DEFC4-8364-AB4E-A7EE-F71F58F92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CB51D-3B57-7E4C-93CD-6692AD58A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460C0-6E53-3A43-A087-CA8678FA8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60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9BCF17-5345-6644-B10D-F0749D3478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F382A-605D-C24E-ACAB-3ED4C45B6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F50B5-F215-A741-A4F9-83DD733A8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ABC62-3100-6A49-8211-12596DA29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D87A5-DB66-3E47-8534-9146F821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EA80682-2A63-E448-8D58-55E1C490BA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D8046B-1898-5A41-A995-0D4DB5600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39" y="136525"/>
            <a:ext cx="5572538" cy="93690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2060"/>
                </a:solidFill>
                <a:latin typeface="Libre Franklin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E38FE-4597-AC4C-BA1E-3E17C5865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Libre Franklin" pitchFamily="2" charset="77"/>
              </a:defRPr>
            </a:lvl1pPr>
            <a:lvl2pPr>
              <a:defRPr>
                <a:solidFill>
                  <a:srgbClr val="002060"/>
                </a:solidFill>
                <a:latin typeface="Libre Franklin" pitchFamily="2" charset="77"/>
              </a:defRPr>
            </a:lvl2pPr>
            <a:lvl3pPr>
              <a:defRPr>
                <a:solidFill>
                  <a:srgbClr val="002060"/>
                </a:solidFill>
                <a:latin typeface="Libre Franklin" pitchFamily="2" charset="77"/>
              </a:defRPr>
            </a:lvl3pPr>
            <a:lvl4pPr>
              <a:defRPr>
                <a:solidFill>
                  <a:srgbClr val="002060"/>
                </a:solidFill>
                <a:latin typeface="Libre Franklin" pitchFamily="2" charset="77"/>
              </a:defRPr>
            </a:lvl4pPr>
            <a:lvl5pPr>
              <a:defRPr>
                <a:solidFill>
                  <a:srgbClr val="002060"/>
                </a:solidFill>
                <a:latin typeface="Libre Franklin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E128D-C2A0-6E48-8131-5588801F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5799A-6BEE-0B48-8165-6AB541E2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8B8D7-37B6-A54F-BF35-116E8487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9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A80682-2A63-E448-8D58-55E1C490BA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D8046B-1898-5A41-A995-0D4DB5600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6" y="136525"/>
            <a:ext cx="5572538" cy="93690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Libre Franklin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E38FE-4597-AC4C-BA1E-3E17C5865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Libre Franklin" pitchFamily="2" charset="77"/>
              </a:defRPr>
            </a:lvl1pPr>
            <a:lvl2pPr>
              <a:defRPr>
                <a:solidFill>
                  <a:srgbClr val="002060"/>
                </a:solidFill>
                <a:latin typeface="Libre Franklin" pitchFamily="2" charset="77"/>
              </a:defRPr>
            </a:lvl2pPr>
            <a:lvl3pPr>
              <a:defRPr>
                <a:solidFill>
                  <a:srgbClr val="002060"/>
                </a:solidFill>
                <a:latin typeface="Libre Franklin" pitchFamily="2" charset="77"/>
              </a:defRPr>
            </a:lvl3pPr>
            <a:lvl4pPr>
              <a:defRPr>
                <a:solidFill>
                  <a:srgbClr val="002060"/>
                </a:solidFill>
                <a:latin typeface="Libre Franklin" pitchFamily="2" charset="77"/>
              </a:defRPr>
            </a:lvl4pPr>
            <a:lvl5pPr>
              <a:defRPr>
                <a:solidFill>
                  <a:srgbClr val="002060"/>
                </a:solidFill>
                <a:latin typeface="Libre Franklin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E128D-C2A0-6E48-8131-5588801F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5799A-6BEE-0B48-8165-6AB541E2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8B8D7-37B6-A54F-BF35-116E8487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3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F401E-1BE6-274E-B4D2-7D94D75BC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76B87-7947-2D4D-9E1E-7E13B0323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0353A-B1D3-2D46-97A1-7EC4E287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E07A2-B74C-A44C-95F3-47ED405A6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84C69-71F9-7E40-9617-3592BE55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0E7A3-8E1C-5846-AAD9-6E4309FB4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C983C-C251-5D43-8F61-016D30E4A6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7978BE-5AF8-3841-9A67-E07EDDEF0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7B0D9-6697-B747-8B71-EDFFB02D0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4AC25-1A68-2F42-94A6-A04FF4B5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7922C-0EC1-6442-97EB-AB2C0E0E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06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9A7CF-9C3E-5D40-9C1A-5A4F7EF90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B9E0C-A394-8447-BAE0-6943A27E8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410B6-26AD-7D46-80CB-72A46C0E5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4DFB5F-963C-C349-BE65-9A9DC5D5E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806BA2-6FDD-1745-AC79-08A202904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DEEE11-3449-6F47-B502-4F065E5E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9E8756-EEA7-874C-8AEB-D9B477F98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D74522-3EA2-6345-94DC-61EA48854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8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70AB1-F7C5-D843-81B8-FB765E4B0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F460A-F099-4548-B6A8-6BE000485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9AD487-5380-D044-AC8F-32E4EFBC2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52EBDF-CF24-1041-8CBC-219F8D422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28027-B46B-A84B-91A7-50E1E63CE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70D50B-0BCF-7A42-AD4B-05AE98EC2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1C426-314C-9F40-BE98-C3D21F4C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8589D-9392-6B47-807F-C50C09A7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BFCB0-C782-4641-AE6F-D163B9D9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4FB1F-27C0-E84E-84EE-0AD84C584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CF12A-2674-A545-B015-D8C3DB8B3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E582C-DA51-204B-9BC1-FA7CA9F4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22FC6-2B8D-1D4D-A74B-CC2A1F5C0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4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53AB4D8-AD3B-9847-A8C5-64182F0947F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46EE2B-89E9-E043-9F8D-705D1A6EB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6" y="136525"/>
            <a:ext cx="55725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ABF3C-1E9E-0E4C-815E-4EE4C1A19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A5CA9-838F-9848-B6AE-8D9C7CD2CF0B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22710-4007-4746-987E-EA7D80AD6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9E8CE-8213-E945-B400-97EBBE574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3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Libre Frankli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Libre Frankli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Libre Frankli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Libre Frankli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Libre Frankli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Libre Frankli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inks.illinoisrealtors.org/c/7/eyJhaSI6ODIzMzcxNDEsImUiOiJzc2lldmVyc0BpbGxpbm9pc3JlYWx0b3JzLm9yZyIsInJpIjoiY29udGFjdC03NzE1MzRkZmZjODY0Zjg1YTlkZThhZDZjNjdiMzU2My05ODM0NTg0ZDUyMTE0MjFhOGQ5ZjgwM2FmNjAzMGQ2OSIsInJxIjoiMDItYjIyMDkxLTAyMDRkZjE1NDkxMzQ3YzRiZWZmYzkyMWQ1YTkxZjk0IiwicGgiOm51bGwsIm0iOnRydWUsInVpIjoiNCIsInVuIjoiIiwidSI6Imh0dHBzOi8vd3d3LmlsZ2EuZ292L2xlZ2lzbGF0aW9uL2JpbGxzdGF0dXMuYXNwP0RvY051bT0yNzc1JkdBSUQ9MTYmR0E9MTAyJkRvY1R5cGVJRD1IQiZMZWdJRD0xMzE2MjkmU2Vzc2lvbklEPTExMCZfY2xkZWU9WDd4ZVl0eU5GTU1hc2M3MmlvLTVvMlVXcldGLU5oakE2c29sbXNOTkQ2cEpiNHlsU0VMTnk4aDZpM2hfNlc2c2xZSklDMHIwWmxOakRHd1BJSmxjOGcmcmVjaXBpZW50aWQ9Y29udGFjdC03NzE1MzRkZmZjODY0Zjg1YTlkZThhZDZjNjdiMzU2My05ODM0NTg0ZDUyMTE0MjFhOGQ5ZjgwM2FmNjAzMGQ2OSZlc2lkPTNlNmFhNDQ3LWZmYjEtZWMxMS05YzkwLTAwMTU1ZDEwMDYxNCJ9/9wP0oxMhPBKsVc-hQ2epj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illinoisrealtors.org/advocac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linoisrealtors.org/advocacy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links.illinoisrealtors.org/c/7/eyJhaSI6ODIzMzcxNDEsImUiOiJzc2lldmVyc0BpbGxpbm9pc3JlYWx0b3JzLm9yZyIsInJpIjoiY29udGFjdC03NzE1MzRkZmZjODY0Zjg1YTlkZThhZDZjNjdiMzU2My05ODM0NTg0ZDUyMTE0MjFhOGQ5ZjgwM2FmNjAzMGQ2OSIsInJxIjoiMDItYjIyMDkxLTAyMDRkZjE1NDkxMzQ3YzRiZWZmYzkyMWQ1YTkxZjk0IiwicGgiOm51bGwsIm0iOnRydWUsInVpIjoiNSIsInVuIjoiIiwidSI6Imh0dHBzOi8vd3d3LmlsZ2EuZ292L2xlZ2lzbGF0aW9uL2JpbGxzdGF0dXMuYXNwP0RvY051bT00MzIyJkdBSUQ9MTYmR0E9MTAyJkRvY1R5cGVJRD1IQiZMZWdJRD0xMzc0NjkmU2Vzc2lvbklEPTExMCZfY2xkZWU9WDd4ZVl0eU5GTU1hc2M3MmlvLTVvMlVXcldGLU5oakE2c29sbXNOTkQ2cEpiNHlsU0VMTnk4aDZpM2hfNlc2c2xZSklDMHIwWmxOakRHd1BJSmxjOGcmcmVjaXBpZW50aWQ9Y29udGFjdC03NzE1MzRkZmZjODY0Zjg1YTlkZThhZDZjNjdiMzU2My05ODM0NTg0ZDUyMTE0MjFhOGQ5ZjgwM2FmNjAzMGQ2OSZlc2lkPTNlNmFhNDQ3LWZmYjEtZWMxMS05YzkwLTAwMTU1ZDEwMDYxNCJ9/cB1-ovqIrd2pHrjlDHj-g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fpr.realestate@Illinois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acebook.com/SucceedWithMORe/videos/56683422169794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G0TQOIIBD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hyperlink" Target="https://youtu.be/o8-oR5x_-Y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succeedwithmore.com/Career-Resources/market-stats/MORe-Municipal-Data/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cceedwithmore.com/calenda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6644"/>
            <a:ext cx="5009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Libre Franklin" panose="00000500000000000000" pitchFamily="2" charset="0"/>
              </a:rPr>
              <a:t>APRIL </a:t>
            </a:r>
            <a:r>
              <a:rPr lang="en-US" sz="3600" b="1" dirty="0">
                <a:solidFill>
                  <a:schemeClr val="tx2"/>
                </a:solidFill>
                <a:latin typeface="Libre Franklin" panose="00000500000000000000" pitchFamily="2" charset="0"/>
              </a:rPr>
              <a:t>2022</a:t>
            </a:r>
          </a:p>
          <a:p>
            <a:pPr algn="ctr"/>
            <a:r>
              <a:rPr lang="en-US" sz="3600" b="1" dirty="0">
                <a:solidFill>
                  <a:schemeClr val="tx2"/>
                </a:solidFill>
                <a:latin typeface="Libre Franklin" panose="00000500000000000000" pitchFamily="2" charset="0"/>
              </a:rPr>
              <a:t>BROKER SLIDES</a:t>
            </a:r>
          </a:p>
        </p:txBody>
      </p:sp>
    </p:spTree>
    <p:extLst>
      <p:ext uri="{BB962C8B-B14F-4D97-AF65-F5344CB8AC3E}">
        <p14:creationId xmlns:p14="http://schemas.microsoft.com/office/powerpoint/2010/main" val="68897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441A-48F6-A345-B76A-A565B62C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90" y="131885"/>
            <a:ext cx="5821250" cy="93690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ADVOCACY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5772" y="1213517"/>
            <a:ext cx="10515600" cy="4351338"/>
          </a:xfrm>
        </p:spPr>
        <p:txBody>
          <a:bodyPr/>
          <a:lstStyle/>
          <a:p>
            <a:r>
              <a:rPr lang="en-US" b="1" u="sng" dirty="0">
                <a:hlinkClick r:id="rId3"/>
              </a:rPr>
              <a:t>HB 2775</a:t>
            </a:r>
            <a:r>
              <a:rPr lang="en-US" b="1" dirty="0"/>
              <a:t> (Rep. </a:t>
            </a:r>
            <a:r>
              <a:rPr lang="en-US" b="1" dirty="0" err="1"/>
              <a:t>LaShawn</a:t>
            </a:r>
            <a:r>
              <a:rPr lang="en-US" b="1" dirty="0"/>
              <a:t> Ford - 8th, Chicago/Sen. Ram </a:t>
            </a:r>
            <a:r>
              <a:rPr lang="en-US" b="1" dirty="0" err="1"/>
              <a:t>Villivalam</a:t>
            </a:r>
            <a:r>
              <a:rPr lang="en-US" b="1" dirty="0"/>
              <a:t>, D-8th, Chicago)</a:t>
            </a:r>
            <a:r>
              <a:rPr lang="en-US" dirty="0"/>
              <a:t> – The Senate Executive Committee held a hearing to discuss the amendment Illinois REALTORS fought hard to get on</a:t>
            </a:r>
            <a:r>
              <a:rPr lang="en-US" b="1" dirty="0"/>
              <a:t> HB 2775</a:t>
            </a:r>
            <a:r>
              <a:rPr lang="en-US" dirty="0"/>
              <a:t>. The amendment pares down significantly the original bill, which had many onerous provisions in addition to the traditional “Source of Income” language. While Illinois REALTORS® remains philosophically opposed to this initiative, we supported the amendment which greatly reduced our concerns. The amended bill passed the Senate </a:t>
            </a:r>
            <a:r>
              <a:rPr lang="en-US" dirty="0" smtClean="0"/>
              <a:t>with </a:t>
            </a:r>
            <a:r>
              <a:rPr lang="en-US" dirty="0"/>
              <a:t>a 30-17-0 vote. </a:t>
            </a: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The amended bill removed a lot of additional requirements like Just Cause Evictions and will now simply codify the source of income that is similar to the current requirements in Naperville and Cook County. </a:t>
            </a:r>
            <a:endParaRPr lang="en-US" sz="2000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87945" y="6282606"/>
            <a:ext cx="6524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  <a:latin typeface="Libre Frankl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https://www.illinoisrealtors.org/advocacy/</a:t>
            </a:r>
            <a:r>
              <a:rPr lang="en-US" sz="2400" b="1" dirty="0">
                <a:solidFill>
                  <a:srgbClr val="002060"/>
                </a:solidFill>
                <a:latin typeface="Libre Frankl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920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441A-48F6-A345-B76A-A565B62C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90" y="131885"/>
            <a:ext cx="5821250" cy="93690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ADVOCACY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387945" y="6282606"/>
            <a:ext cx="6524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  <a:latin typeface="Libre Frankl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https://www.illinoisrealtors.org/advocacy/</a:t>
            </a:r>
            <a:r>
              <a:rPr lang="en-US" sz="2400" b="1" dirty="0">
                <a:solidFill>
                  <a:srgbClr val="002060"/>
                </a:solidFill>
                <a:latin typeface="Libre Frankl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986" y="1535489"/>
            <a:ext cx="10515600" cy="4351338"/>
          </a:xfrm>
        </p:spPr>
        <p:txBody>
          <a:bodyPr/>
          <a:lstStyle/>
          <a:p>
            <a:r>
              <a:rPr lang="en-US" b="1" u="sng" dirty="0">
                <a:hlinkClick r:id="rId4"/>
              </a:rPr>
              <a:t>HB 4322</a:t>
            </a:r>
            <a:r>
              <a:rPr lang="en-US" b="1" dirty="0"/>
              <a:t> (Rep. Curtis Tarver, D-25th, Chicago/Sen. </a:t>
            </a:r>
            <a:r>
              <a:rPr lang="en-US" b="1" dirty="0" err="1"/>
              <a:t>Elgie</a:t>
            </a:r>
            <a:r>
              <a:rPr lang="en-US" b="1" dirty="0"/>
              <a:t> Sims, D-17th, Chicago)</a:t>
            </a:r>
            <a:r>
              <a:rPr lang="en-US" dirty="0"/>
              <a:t> – Makes clarifications in the Residential Real Property Disclosure Act. Illinois REALTORS® worked on this legislation with the Illinois Real Estate Lawyers Association, and we SUPPORT this legislation, as amended. The bill passed in the Senate on Thursday with a 53-0-0 vote and will now be sent to the Governor.</a:t>
            </a:r>
          </a:p>
          <a:p>
            <a:pPr marL="0" indent="0">
              <a:buNone/>
            </a:pPr>
            <a:r>
              <a:rPr lang="en-US" sz="2000" dirty="0" smtClean="0"/>
              <a:t>The changes are minimal – Same number of questions. A question was removed and an existing question in relation to flood insurance was broken into two questions. Once it is signed by the Governor and a new Residential Real Property Disclosure Form is  available, </a:t>
            </a:r>
            <a:r>
              <a:rPr lang="en-US" sz="2000" dirty="0" err="1" smtClean="0"/>
              <a:t>Mainstreet</a:t>
            </a:r>
            <a:r>
              <a:rPr lang="en-US" sz="2000" dirty="0" smtClean="0"/>
              <a:t> will notify you of the release.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0928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441A-48F6-A345-B76A-A565B62C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19" y="230789"/>
            <a:ext cx="6044548" cy="93690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BROKER RENEWAL 4.30.22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5155" y="1532586"/>
            <a:ext cx="101485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Libre Franklin" panose="00000500000000000000" pitchFamily="2" charset="0"/>
              </a:rPr>
              <a:t>Challenges during IDFPR License renewal: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Libre Franklin" panose="00000500000000000000" pitchFamily="2" charset="0"/>
              </a:rPr>
              <a:t>Forgot my password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Libre Franklin" panose="00000500000000000000" pitchFamily="2" charset="0"/>
              </a:rPr>
              <a:t>R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Libre Franklin" panose="00000500000000000000" pitchFamily="2" charset="0"/>
              </a:rPr>
              <a:t>egistration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Libre Franklin" panose="00000500000000000000" pitchFamily="2" charset="0"/>
              </a:rPr>
              <a:t>Licensees when reaching out to call center can’t receive assistance with login credentials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Libre Franklin" panose="00000500000000000000" pitchFamily="2" charset="0"/>
              </a:rPr>
              <a:t>Best Solution: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Libre Franklin" panose="00000500000000000000" pitchFamily="2" charset="0"/>
              </a:rPr>
              <a:t>Email IDFPR at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Libre Franklin" panose="00000500000000000000" pitchFamily="2" charset="0"/>
                <a:hlinkClick r:id="rId3"/>
              </a:rPr>
              <a:t>fpr.realestate@Illinois.gov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Libre Franklin" panose="00000500000000000000" pitchFamily="2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Libre Franklin" panose="00000500000000000000" pitchFamily="2" charset="0"/>
              </a:rPr>
              <a:t>IDFPR will respond to emails within 24 hours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Libre Franklin" panose="00000500000000000000" pitchFamily="2" charset="0"/>
              </a:rPr>
              <a:t>Missed the webinar with IDFPR on Virtual Offices?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Libre Franklin" panose="00000500000000000000" pitchFamily="2" charset="0"/>
              </a:rPr>
              <a:t>Recording: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Libre Franklin" panose="00000500000000000000" pitchFamily="2" charset="0"/>
                <a:hlinkClick r:id="rId4"/>
              </a:rPr>
              <a:t>https://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Libre Franklin" panose="00000500000000000000" pitchFamily="2" charset="0"/>
                <a:hlinkClick r:id="rId4"/>
              </a:rPr>
              <a:t>www.facebook.com/SucceedWithMORe/videos/566834221697944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Libre Franklin" panose="00000500000000000000" pitchFamily="2" charset="0"/>
              </a:rPr>
              <a:t>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Libre Frank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56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441A-48F6-A345-B76A-A565B62C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85" y="131885"/>
            <a:ext cx="4804508" cy="936901"/>
          </a:xfrm>
        </p:spPr>
        <p:txBody>
          <a:bodyPr>
            <a:normAutofit/>
          </a:bodyPr>
          <a:lstStyle/>
          <a:p>
            <a:r>
              <a:rPr lang="en-US" sz="2800" b="1" dirty="0"/>
              <a:t>SENTRILOCK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Are you looking for a secure option to provide One-Day Codes? </a:t>
            </a:r>
          </a:p>
          <a:p>
            <a:r>
              <a:rPr lang="en-US" sz="1800" dirty="0" err="1" smtClean="0"/>
              <a:t>SentriConnect</a:t>
            </a:r>
            <a:r>
              <a:rPr lang="en-US" sz="1800" dirty="0" smtClean="0"/>
              <a:t> app is that tool!</a:t>
            </a:r>
          </a:p>
          <a:p>
            <a:r>
              <a:rPr lang="en-US" sz="1800" dirty="0" smtClean="0"/>
              <a:t>Allows the listing agent, listing office, or one with lockbox owner privileges on an assigned property to issue one-day codes through this non-</a:t>
            </a:r>
            <a:r>
              <a:rPr lang="en-US" sz="1800" dirty="0" err="1" smtClean="0"/>
              <a:t>SentriLock</a:t>
            </a:r>
            <a:r>
              <a:rPr lang="en-US" sz="1800" dirty="0" smtClean="0"/>
              <a:t> REALTORS® app.</a:t>
            </a:r>
          </a:p>
          <a:p>
            <a:r>
              <a:rPr lang="en-US" sz="1800" dirty="0" smtClean="0"/>
              <a:t>The app can be used for non-</a:t>
            </a:r>
            <a:r>
              <a:rPr lang="en-US" sz="1800" dirty="0" err="1" smtClean="0"/>
              <a:t>SentriLock</a:t>
            </a:r>
            <a:r>
              <a:rPr lang="en-US" sz="1800" dirty="0" smtClean="0"/>
              <a:t> REALTORS® and Non-REALTOR® users (cleaning, inspectors etc.) to access the one-day code and the listings.  </a:t>
            </a:r>
          </a:p>
          <a:p>
            <a:r>
              <a:rPr lang="en-US" sz="1800" dirty="0" smtClean="0"/>
              <a:t>How to Use </a:t>
            </a:r>
            <a:r>
              <a:rPr lang="en-US" sz="1800" dirty="0" err="1" smtClean="0"/>
              <a:t>SentriKey</a:t>
            </a:r>
            <a:r>
              <a:rPr lang="en-US" sz="1800" dirty="0" smtClean="0"/>
              <a:t> Real Estate App to Grant Access to </a:t>
            </a:r>
            <a:r>
              <a:rPr lang="en-US" sz="1800" dirty="0" err="1" smtClean="0"/>
              <a:t>SentriConnect</a:t>
            </a:r>
            <a:endParaRPr lang="en-US" sz="1800" dirty="0" smtClean="0"/>
          </a:p>
          <a:p>
            <a:pPr lvl="1"/>
            <a:r>
              <a:rPr lang="en-US" sz="1800" u="sng" dirty="0">
                <a:hlinkClick r:id="rId3"/>
              </a:rPr>
              <a:t>https://</a:t>
            </a:r>
            <a:r>
              <a:rPr lang="en-US" sz="1800" u="sng" dirty="0" smtClean="0">
                <a:hlinkClick r:id="rId3"/>
              </a:rPr>
              <a:t>youtu.be/TG0TQOIIBDk</a:t>
            </a:r>
            <a:endParaRPr lang="en-US" sz="1800" u="sng" dirty="0" smtClean="0"/>
          </a:p>
          <a:p>
            <a:r>
              <a:rPr lang="en-US" sz="1800" dirty="0" smtClean="0"/>
              <a:t>How to set-up </a:t>
            </a:r>
            <a:r>
              <a:rPr lang="en-US" sz="1800" dirty="0" err="1" smtClean="0"/>
              <a:t>SentriConnect</a:t>
            </a:r>
            <a:endParaRPr lang="en-US" sz="1800" dirty="0" smtClean="0"/>
          </a:p>
          <a:p>
            <a:pPr lvl="1"/>
            <a:r>
              <a:rPr lang="en-US" sz="1800" u="sng" dirty="0">
                <a:hlinkClick r:id="rId4"/>
              </a:rPr>
              <a:t>https://youtu.be/o8-oR5x_-YQ</a:t>
            </a:r>
            <a:r>
              <a:rPr lang="en-US" sz="1800" dirty="0"/>
              <a:t> 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93" y="4559896"/>
            <a:ext cx="1560579" cy="156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89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441A-48F6-A345-B76A-A565B62C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934" y="170712"/>
            <a:ext cx="4804508" cy="936901"/>
          </a:xfrm>
        </p:spPr>
        <p:txBody>
          <a:bodyPr>
            <a:normAutofit/>
          </a:bodyPr>
          <a:lstStyle/>
          <a:p>
            <a:r>
              <a:rPr lang="en-US" sz="2800" b="1" dirty="0"/>
              <a:t>MEMBER BENEFIT: </a:t>
            </a:r>
            <a:br>
              <a:rPr lang="en-US" sz="2800" b="1" dirty="0"/>
            </a:br>
            <a:r>
              <a:rPr lang="en-US" sz="2800" b="1" dirty="0" smtClean="0"/>
              <a:t>MORE MUNICIPAL DATA</a:t>
            </a:r>
            <a:endParaRPr lang="en-US" sz="2800" b="1" dirty="0"/>
          </a:p>
        </p:txBody>
      </p:sp>
      <p:pic>
        <p:nvPicPr>
          <p:cNvPr id="1026" name="Picture 2" descr="Screen Shot 2022-04-01 at 8.59.32 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000"/>
            <a:ext cx="9913188" cy="459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Screen Shot 2022-04-01 at 9.00.31 A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973" y="4520485"/>
            <a:ext cx="3599215" cy="9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63651" y="6056399"/>
            <a:ext cx="6915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Libre Franklin" panose="00000500000000000000" pitchFamily="2" charset="0"/>
                <a:hlinkClick r:id="rId5"/>
              </a:rPr>
              <a:t>https://www.succeedwithmore.com/Career-Resources/market-stats/MORe-Municipal-Data/</a:t>
            </a:r>
            <a:endParaRPr lang="en-US" sz="2000" b="1" dirty="0">
              <a:latin typeface="Libre Frank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053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E41AC-3881-684F-AE64-AAA6C5CE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UPCOMING </a:t>
            </a:r>
            <a:br>
              <a:rPr lang="en-US" sz="2800" b="1" dirty="0"/>
            </a:br>
            <a:r>
              <a:rPr lang="en-US" sz="2800" b="1" dirty="0"/>
              <a:t>COURSES AND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E6D47-94D8-5D4A-9600-B0FD18071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72" y="1691049"/>
            <a:ext cx="10515600" cy="4351338"/>
          </a:xfrm>
        </p:spPr>
        <p:txBody>
          <a:bodyPr/>
          <a:lstStyle/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Affordable Options for Seniors	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				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5.2.2022</a:t>
            </a:r>
          </a:p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Put the PRO Back into Professionalism (YPN) Series		5.4.2022</a:t>
            </a:r>
          </a:p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Law Day	~ A MUST ATTEND EVENT~	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		5.9.2022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Brokerage Forum				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			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5.17.2022</a:t>
            </a:r>
          </a:p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Coffee &amp; Conversation: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</a:rPr>
              <a:t>TikTok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					5.19.2022</a:t>
            </a:r>
          </a:p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News &amp; Brews: Position Yourself as a Community Expert	5.24.2022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CRB: Starting a Real Estate Company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				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5.24.2022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20 Under 40 Winners Announced				5.25.2022</a:t>
            </a:r>
          </a:p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Selling a Business: Hosted by Commercial Alliance		5.26.2022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2263" y="6176963"/>
            <a:ext cx="6955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Libre Franklin" panose="00000500000000000000" pitchFamily="2" charset="0"/>
                <a:hlinkClick r:id="rId2"/>
              </a:rPr>
              <a:t>SucceedWithMORe.com/calendar</a:t>
            </a:r>
            <a:endParaRPr lang="en-US" sz="2800" b="1" dirty="0">
              <a:latin typeface="Libre Frank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89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577</Words>
  <Application>Microsoft Office PowerPoint</Application>
  <PresentationFormat>Widescreen</PresentationFormat>
  <Paragraphs>48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Libre Franklin</vt:lpstr>
      <vt:lpstr>Times New Roman</vt:lpstr>
      <vt:lpstr>Office Theme</vt:lpstr>
      <vt:lpstr>PowerPoint Presentation</vt:lpstr>
      <vt:lpstr>ADVOCACY</vt:lpstr>
      <vt:lpstr>ADVOCACY</vt:lpstr>
      <vt:lpstr>BROKER RENEWAL 4.30.22</vt:lpstr>
      <vt:lpstr>SENTRILOCK</vt:lpstr>
      <vt:lpstr>MEMBER BENEFIT:  MORE MUNICIPAL DATA</vt:lpstr>
      <vt:lpstr>UPCOMING  COURSES AND EVENTS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Sexton</dc:creator>
  <cp:lastModifiedBy>Lynnette Mock</cp:lastModifiedBy>
  <cp:revision>41</cp:revision>
  <dcterms:created xsi:type="dcterms:W3CDTF">2021-12-13T14:49:37Z</dcterms:created>
  <dcterms:modified xsi:type="dcterms:W3CDTF">2022-04-05T17:18:40Z</dcterms:modified>
</cp:coreProperties>
</file>