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72" r:id="rId4"/>
    <p:sldId id="270" r:id="rId5"/>
    <p:sldId id="271" r:id="rId6"/>
    <p:sldId id="266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9"/>
    <p:restoredTop sz="78912" autoAdjust="0"/>
  </p:normalViewPr>
  <p:slideViewPr>
    <p:cSldViewPr snapToGrid="0" snapToObjects="1">
      <p:cViewPr varScale="1">
        <p:scale>
          <a:sx n="79" d="100"/>
          <a:sy n="79" d="100"/>
        </p:scale>
        <p:origin x="15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0A034-71D0-4F54-BBD8-C14068F24892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FCFB5-17AA-42EC-95B3-D4E8B3B80F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3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16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19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0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FCFB5-17AA-42EC-95B3-D4E8B3B80FD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665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D8FBF-02CC-4B48-A4CD-535AD981C4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255"/>
            <a:ext cx="6758609" cy="1582945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A870-CCAA-8047-A2DF-DF582519E1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Libre Franklin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5B465-CF44-9E4A-88E2-18816ADF2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CBE62D-9B93-6E41-836B-9827570F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92789-5CC9-A84F-B87B-2BB966094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493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76230-8EA2-E547-A100-FE9BC9883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21D29B-0E75-A64A-8B39-48808C8796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3498DA-EB43-2645-A570-4D5BCACCD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1039E-5402-7241-9137-B9A917E57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1C44A-CB20-2D44-8BA9-1D8A0C96E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A0AEB-2E49-D641-8F71-55E4DB5EF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30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1A76-1A0D-D14F-ABC1-44BF54311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5C96A4-3A6C-3743-89E9-B09ED200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DEFC4-8364-AB4E-A7EE-F71F58F92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CB51D-3B57-7E4C-93CD-6692AD58A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460C0-6E53-3A43-A087-CA8678FA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60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9BCF17-5345-6644-B10D-F0749D3478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F382A-605D-C24E-ACAB-3ED4C45B67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F50B5-F215-A741-A4F9-83DD733A8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BABC62-3100-6A49-8211-12596DA29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7A5-DB66-3E47-8534-9146F821E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7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339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002060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9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EA80682-2A63-E448-8D58-55E1C490BA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D8046B-1898-5A41-A995-0D4DB5600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936901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  <a:latin typeface="Libre Franklin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EE38FE-4597-AC4C-BA1E-3E17C5865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  <a:latin typeface="Libre Franklin" pitchFamily="2" charset="77"/>
              </a:defRPr>
            </a:lvl1pPr>
            <a:lvl2pPr>
              <a:defRPr>
                <a:solidFill>
                  <a:srgbClr val="002060"/>
                </a:solidFill>
                <a:latin typeface="Libre Franklin" pitchFamily="2" charset="77"/>
              </a:defRPr>
            </a:lvl2pPr>
            <a:lvl3pPr>
              <a:defRPr>
                <a:solidFill>
                  <a:srgbClr val="002060"/>
                </a:solidFill>
                <a:latin typeface="Libre Franklin" pitchFamily="2" charset="77"/>
              </a:defRPr>
            </a:lvl3pPr>
            <a:lvl4pPr>
              <a:defRPr>
                <a:solidFill>
                  <a:srgbClr val="002060"/>
                </a:solidFill>
                <a:latin typeface="Libre Franklin" pitchFamily="2" charset="77"/>
              </a:defRPr>
            </a:lvl4pPr>
            <a:lvl5pPr>
              <a:defRPr>
                <a:solidFill>
                  <a:srgbClr val="002060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E128D-C2A0-6E48-8131-5588801FE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45799A-6BEE-0B48-8165-6AB541E2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8B8D7-37B6-A54F-BF35-116E84871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43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401E-1BE6-274E-B4D2-7D94D75BC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76B87-7947-2D4D-9E1E-7E13B0323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F0353A-B1D3-2D46-97A1-7EC4E287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9E07A2-B74C-A44C-95F3-47ED405A6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584C69-71F9-7E40-9617-3592BE55E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2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0E7A3-8E1C-5846-AAD9-6E4309FB4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C983C-C251-5D43-8F61-016D30E4A6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978BE-5AF8-3841-9A67-E07EDDEF0A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07B0D9-6697-B747-8B71-EDFFB02D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C4AC25-1A68-2F42-94A6-A04FF4B5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7922C-0EC1-6442-97EB-AB2C0E0EF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006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9A7CF-9C3E-5D40-9C1A-5A4F7EF90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B9E0C-A394-8447-BAE0-6943A27E8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B410B6-26AD-7D46-80CB-72A46C0E5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4DFB5F-963C-C349-BE65-9A9DC5D5E9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806BA2-6FDD-1745-AC79-08A202904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DEEE11-3449-6F47-B502-4F065E5E3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E8756-EEA7-874C-8AEB-D9B477F98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D74522-3EA2-6345-94DC-61EA48854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78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70AB1-F7C5-D843-81B8-FB765E4B0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AF460A-F099-4548-B6A8-6BE000485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9AD487-5380-D044-AC8F-32E4EFBC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52EBDF-CF24-1041-8CBC-219F8D422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028027-B46B-A84B-91A7-50E1E63CE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70D50B-0BCF-7A42-AD4B-05AE98EC2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A1C426-314C-9F40-BE98-C3D21F4C5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5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8589D-9392-6B47-807F-C50C09A7C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6BFCB0-C782-4641-AE6F-D163B9D9E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64FB1F-27C0-E84E-84EE-0AD84C584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6CF12A-2674-A545-B015-D8C3DB8B3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E582C-DA51-204B-9BC1-FA7CA9F42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522FC6-2B8D-1D4D-A74B-CC2A1F5C0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4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53AB4D8-AD3B-9847-A8C5-64182F0947F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6EE2B-89E9-E043-9F8D-705D1A6EB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66" y="136525"/>
            <a:ext cx="557253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9ABF3C-1E9E-0E4C-815E-4EE4C1A19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A5CA9-838F-9848-B6AE-8D9C7CD2CF0B}" type="datetimeFigureOut">
              <a:rPr lang="en-US" smtClean="0"/>
              <a:t>4/17/2023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2710-4007-4746-987E-EA7D80AD6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9E8CE-8213-E945-B400-97EBBE5747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D5E36-494E-9B47-B1DA-2034EEE0F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Libre Frankl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Libre Franklin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ynnette@succeedwithmor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ms.realtor.org/comrecords.nsf/comselMbrhome?readfor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cceedwithmore.com/Career-Resources/mainstreet-buzz/federal-judge-grants-class-certification-in-lawsuit-against-na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competition.realtor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cceedwithmore.com/calendar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817" y="226644"/>
            <a:ext cx="50096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2"/>
                </a:solidFill>
                <a:latin typeface="Libre Franklin" panose="00000500000000000000" pitchFamily="2" charset="0"/>
              </a:rPr>
              <a:t>APRIL 2023</a:t>
            </a:r>
            <a:endParaRPr lang="en-US" sz="3600" b="1" dirty="0">
              <a:solidFill>
                <a:schemeClr val="tx2"/>
              </a:solidFill>
              <a:latin typeface="Libre Franklin" panose="00000500000000000000" pitchFamily="2" charset="0"/>
            </a:endParaRP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Libre Franklin" panose="00000500000000000000" pitchFamily="2" charset="0"/>
              </a:rPr>
              <a:t>BROKER SLIDES</a:t>
            </a:r>
          </a:p>
        </p:txBody>
      </p:sp>
    </p:spTree>
    <p:extLst>
      <p:ext uri="{BB962C8B-B14F-4D97-AF65-F5344CB8AC3E}">
        <p14:creationId xmlns:p14="http://schemas.microsoft.com/office/powerpoint/2010/main" val="68897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LISTING AGREEMENT UPDATE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953" y="1214846"/>
            <a:ext cx="1009759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Residential Exclusive Right to Sell Marketing Agreement </a:t>
            </a:r>
            <a:r>
              <a:rPr lang="en-US" sz="2000" b="1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Revision Date: 2/2023</a:t>
            </a:r>
          </a:p>
          <a:p>
            <a:endParaRPr lang="en-US" sz="14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r>
              <a:rPr lang="en-US" sz="2000" u="sng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Why the Update?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Transparency </a:t>
            </a: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related to compensation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How much compensation is to be collected;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When it is to be collected;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Who will be compensated;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Independent business decisions related to how compensation is collected and allocated. </a:t>
            </a:r>
          </a:p>
          <a:p>
            <a:pPr>
              <a:spcBef>
                <a:spcPts val="600"/>
              </a:spcBef>
            </a:pPr>
            <a:r>
              <a:rPr lang="en-US" sz="2000" u="sng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Miscellaneous, but Important Information:</a:t>
            </a:r>
            <a:endParaRPr lang="en-US" u="sng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Form </a:t>
            </a: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has been provided to all forms providers (MRED, </a:t>
            </a:r>
            <a:r>
              <a:rPr lang="en-US" sz="2000" dirty="0" err="1">
                <a:solidFill>
                  <a:srgbClr val="002060"/>
                </a:solidFill>
                <a:latin typeface="Libre Franklin" panose="00000500000000000000" pitchFamily="2" charset="0"/>
              </a:rPr>
              <a:t>dotloop</a:t>
            </a: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, DocuSign, Glide, </a:t>
            </a:r>
            <a:r>
              <a:rPr lang="en-US" sz="2000" dirty="0" err="1">
                <a:solidFill>
                  <a:srgbClr val="002060"/>
                </a:solidFill>
                <a:latin typeface="Libre Franklin" panose="00000500000000000000" pitchFamily="2" charset="0"/>
              </a:rPr>
              <a:t>Skyslope</a:t>
            </a: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Libre Franklin" panose="00000500000000000000" pitchFamily="2" charset="0"/>
              </a:rPr>
              <a:t>zipForms</a:t>
            </a: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, etc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Tutorial available on 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SucceedWithMORe.com 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under Forms for Listing Residential Property</a:t>
            </a:r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Would you like a </a:t>
            </a:r>
            <a:r>
              <a:rPr lang="en-US" sz="2000" dirty="0" err="1" smtClean="0">
                <a:solidFill>
                  <a:srgbClr val="002060"/>
                </a:solidFill>
                <a:latin typeface="Libre Franklin" panose="00000500000000000000" pitchFamily="2" charset="0"/>
              </a:rPr>
              <a:t>Mainstreet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Staff member to speak on the changes? Contact 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Lynnette@SucceedWithMORe.com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to schedule</a:t>
            </a:r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9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214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NAR COMMITTEE SIGN UP OPEN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45028" y="1988062"/>
            <a:ext cx="8987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200" dirty="0">
                <a:solidFill>
                  <a:srgbClr val="002060"/>
                </a:solidFill>
                <a:latin typeface="Libre Franklin" panose="00000500000000000000" pitchFamily="2" charset="0"/>
              </a:rPr>
              <a:t>2024 NAR Committee 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Applications Now Open</a:t>
            </a:r>
            <a:endParaRPr lang="en-US" sz="22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fontAlgn="base"/>
            <a:r>
              <a:rPr lang="en-US" sz="2200" dirty="0">
                <a:solidFill>
                  <a:srgbClr val="002060"/>
                </a:solidFill>
                <a:latin typeface="Libre Franklin" panose="00000500000000000000" pitchFamily="2" charset="0"/>
              </a:rPr>
              <a:t>Deadline to Submit Applications: 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05/15/2023</a:t>
            </a:r>
          </a:p>
          <a:p>
            <a:pPr fontAlgn="base"/>
            <a:endParaRPr lang="en-US" sz="22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fontAlgn="base"/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Link to apply: (</a:t>
            </a:r>
            <a:r>
              <a:rPr lang="en-US" sz="2200" dirty="0">
                <a:solidFill>
                  <a:srgbClr val="002060"/>
                </a:solidFill>
                <a:latin typeface="Libre Franklin" panose="00000500000000000000" pitchFamily="2" charset="0"/>
              </a:rPr>
              <a:t>Login required) </a:t>
            </a:r>
            <a:r>
              <a:rPr lang="en-US" sz="2200" dirty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https://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gms.realtor.org/comrecords.nsf/comselMbrhome?readform</a:t>
            </a:r>
            <a:r>
              <a:rPr lang="en-US" sz="22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 </a:t>
            </a:r>
            <a:endParaRPr lang="en-US" sz="22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266" y="4184033"/>
            <a:ext cx="6865451" cy="165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4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150" y="152969"/>
            <a:ext cx="6735649" cy="936901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CLASS ACTION LAWSUIT</a:t>
            </a:r>
            <a:endParaRPr lang="en-US" sz="2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53414" y="1732461"/>
            <a:ext cx="1025367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If you haven't heard by now, on March 29, a federal judge in Illinois granted class certification in litigation related to how commissions are paid (Christopher </a:t>
            </a:r>
            <a:r>
              <a:rPr lang="en-US" sz="2000" dirty="0" err="1">
                <a:solidFill>
                  <a:srgbClr val="002060"/>
                </a:solidFill>
                <a:latin typeface="Libre Franklin" panose="00000500000000000000" pitchFamily="2" charset="0"/>
              </a:rPr>
              <a:t>Moehrl</a:t>
            </a:r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 v. The National Association of REALTORS®). While we are disappointed in the decision, it's still very early in the legal proceedings and we expect to ultimately prevail.</a:t>
            </a:r>
          </a:p>
          <a:p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r>
              <a:rPr lang="en-US" sz="2000" dirty="0">
                <a:solidFill>
                  <a:srgbClr val="002060"/>
                </a:solidFill>
                <a:latin typeface="Libre Franklin" panose="00000500000000000000" pitchFamily="2" charset="0"/>
              </a:rPr>
              <a:t>It is important for you to stay informed and updated about this lawsuit. Click the button below to learn what this means for litigation, homebuyers and you as a REALTOR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®.</a:t>
            </a:r>
          </a:p>
          <a:p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Read the full story on </a:t>
            </a:r>
            <a:r>
              <a:rPr lang="en-US" sz="2000" dirty="0" err="1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Mainstreet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3"/>
              </a:rPr>
              <a:t> Buzz</a:t>
            </a:r>
            <a:endParaRPr lang="en-US" sz="2000" dirty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endParaRPr lang="en-US" sz="2000" dirty="0" smtClean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4"/>
              </a:rPr>
              <a:t>Visit </a:t>
            </a:r>
            <a:r>
              <a:rPr lang="en-US" sz="2000" dirty="0" err="1" smtClean="0">
                <a:solidFill>
                  <a:srgbClr val="002060"/>
                </a:solidFill>
                <a:latin typeface="Libre Franklin" panose="00000500000000000000" pitchFamily="2" charset="0"/>
                <a:hlinkClick r:id="rId4"/>
              </a:rPr>
              <a:t>competition.realtor</a:t>
            </a:r>
            <a:r>
              <a:rPr lang="en-US" sz="2000" dirty="0" smtClean="0">
                <a:solidFill>
                  <a:srgbClr val="002060"/>
                </a:solidFill>
                <a:latin typeface="Libre Franklin" panose="00000500000000000000" pitchFamily="2" charset="0"/>
                <a:hlinkClick r:id="rId4"/>
              </a:rPr>
              <a:t> for assets and FAQ’s related to NAR’s legal battles. </a:t>
            </a:r>
            <a:endParaRPr lang="en-US" sz="2000" dirty="0" smtClean="0">
              <a:solidFill>
                <a:srgbClr val="002060"/>
              </a:solidFill>
              <a:latin typeface="Libre Franklin" panose="00000500000000000000" pitchFamily="2" charset="0"/>
            </a:endParaRPr>
          </a:p>
          <a:p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4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0665" y="6183824"/>
            <a:ext cx="4429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Libre Franklin" panose="00000500000000000000" pitchFamily="2" charset="0"/>
              </a:rPr>
              <a:t> </a:t>
            </a:r>
            <a:endParaRPr lang="en-US" sz="2400" dirty="0">
              <a:latin typeface="Libre Franklin" panose="00000500000000000000" pitchFamily="2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7898" y="142421"/>
            <a:ext cx="5572538" cy="9369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FAIRHAVEN: A Fair Housing Simulation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1345476"/>
            <a:ext cx="6753497" cy="34913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94114" y="5213287"/>
            <a:ext cx="7093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Fairhaven is an interactive training platform designed to help combat discrimination in U.S. real estate markets.  </a:t>
            </a:r>
          </a:p>
          <a:p>
            <a:r>
              <a:rPr lang="en-US" dirty="0" smtClean="0">
                <a:solidFill>
                  <a:srgbClr val="002060"/>
                </a:solidFill>
                <a:latin typeface="Libre Franklin" panose="00000500000000000000" pitchFamily="2" charset="0"/>
              </a:rPr>
              <a:t>Complete Fairhaven in April and be entered to win a $100 Amazon Gift Card.</a:t>
            </a:r>
            <a:endParaRPr lang="en-US" dirty="0">
              <a:solidFill>
                <a:srgbClr val="002060"/>
              </a:solidFill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8441A-48F6-A345-B76A-A565B62C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975" y="158938"/>
            <a:ext cx="6044548" cy="936901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CAPITOL CONFERENCE</a:t>
            </a:r>
            <a:endParaRPr lang="en-US" sz="2800" b="1" dirty="0"/>
          </a:p>
        </p:txBody>
      </p:sp>
      <p:sp>
        <p:nvSpPr>
          <p:cNvPr id="5" name="AutoShape 2" descr="Faces of Chan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Faces of Chan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23" y="1423851"/>
            <a:ext cx="9091470" cy="47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56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E41AC-3881-684F-AE64-AAA6C5CE7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UPCOMING </a:t>
            </a:r>
            <a:br>
              <a:rPr lang="en-US" sz="2800" b="1" dirty="0"/>
            </a:br>
            <a:r>
              <a:rPr lang="en-US" sz="2800" b="1" dirty="0"/>
              <a:t>COURSES AND EVENTS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7030" y="6129781"/>
            <a:ext cx="6955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ibre Franklin" panose="00000500000000000000" pitchFamily="2" charset="0"/>
                <a:hlinkClick r:id="rId2"/>
              </a:rPr>
              <a:t>SucceedWithMORe.com/calendar</a:t>
            </a:r>
            <a:endParaRPr lang="en-US" sz="2800" b="1" dirty="0">
              <a:latin typeface="Libre Franklin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4754" y="2161685"/>
            <a:ext cx="10175166" cy="4727248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5.2.23		</a:t>
            </a:r>
            <a:r>
              <a:rPr lang="en-US" sz="2200" dirty="0" smtClean="0"/>
              <a:t>Land Development: Commercial vs Residential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5.4.23	</a:t>
            </a:r>
            <a:r>
              <a:rPr lang="en-US" sz="2200" dirty="0" smtClean="0"/>
              <a:t>	</a:t>
            </a:r>
            <a:r>
              <a:rPr lang="en-US" sz="2200" b="1" dirty="0" smtClean="0"/>
              <a:t>LAW DAY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5.8.23	</a:t>
            </a:r>
            <a:r>
              <a:rPr lang="en-US" sz="2200" dirty="0" smtClean="0"/>
              <a:t>	Make Aging in Place Possible: Reverse Mortgages</a:t>
            </a: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5.16.23	</a:t>
            </a:r>
            <a:r>
              <a:rPr lang="en-US" sz="2200" dirty="0" smtClean="0"/>
              <a:t>45-Hour Broker Post Licensing</a:t>
            </a: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5.16.23   </a:t>
            </a:r>
            <a:r>
              <a:rPr lang="en-US" sz="2200" dirty="0" smtClean="0"/>
              <a:t>  </a:t>
            </a:r>
            <a:r>
              <a:rPr lang="en-US" sz="2200" dirty="0"/>
              <a:t>	</a:t>
            </a:r>
            <a:r>
              <a:rPr lang="en-US" sz="2200" dirty="0" smtClean="0"/>
              <a:t>Power of the PAC Trivia Night</a:t>
            </a: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5.17.23	</a:t>
            </a:r>
            <a:r>
              <a:rPr lang="en-US" sz="2200" dirty="0" smtClean="0"/>
              <a:t>Brokerage Forum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5.18.23	</a:t>
            </a:r>
            <a:r>
              <a:rPr lang="en-US" sz="2200" dirty="0" smtClean="0"/>
              <a:t>Coffee &amp; Conversation:  Listing Agreement &amp; Law Day Debrief</a:t>
            </a:r>
            <a:endParaRPr lang="en-US" sz="22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5.18.23	</a:t>
            </a:r>
            <a:r>
              <a:rPr lang="en-US" sz="2200" dirty="0" err="1" smtClean="0"/>
              <a:t>Mainstreet</a:t>
            </a:r>
            <a:r>
              <a:rPr lang="en-US" sz="2200" dirty="0" smtClean="0"/>
              <a:t> Travels: Best Practices on Trade Missions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2200" b="1" dirty="0" smtClean="0"/>
              <a:t>5.23.23	</a:t>
            </a:r>
            <a:r>
              <a:rPr lang="en-US" sz="2200" dirty="0" smtClean="0"/>
              <a:t>News &amp; Brews: How to Dominate in a Shifting Market</a:t>
            </a:r>
          </a:p>
        </p:txBody>
      </p:sp>
    </p:spTree>
    <p:extLst>
      <p:ext uri="{BB962C8B-B14F-4D97-AF65-F5344CB8AC3E}">
        <p14:creationId xmlns:p14="http://schemas.microsoft.com/office/powerpoint/2010/main" val="136758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2757</TotalTime>
  <Words>390</Words>
  <Application>Microsoft Office PowerPoint</Application>
  <PresentationFormat>Widescreen</PresentationFormat>
  <Paragraphs>49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Libre Franklin</vt:lpstr>
      <vt:lpstr>Office Theme</vt:lpstr>
      <vt:lpstr>PowerPoint Presentation</vt:lpstr>
      <vt:lpstr>LISTING AGREEMENT UPDATE</vt:lpstr>
      <vt:lpstr>NAR COMMITTEE SIGN UP OPEN</vt:lpstr>
      <vt:lpstr>CLASS ACTION LAWSUIT</vt:lpstr>
      <vt:lpstr>FAIRHAVEN: A Fair Housing Simulation</vt:lpstr>
      <vt:lpstr>CAPITOL CONFERENCE</vt:lpstr>
      <vt:lpstr>UPCOMING  COURSES AND EVENTS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Sexton</dc:creator>
  <cp:lastModifiedBy>David Pollina</cp:lastModifiedBy>
  <cp:revision>140</cp:revision>
  <dcterms:created xsi:type="dcterms:W3CDTF">2021-12-13T14:49:37Z</dcterms:created>
  <dcterms:modified xsi:type="dcterms:W3CDTF">2023-04-17T19:57:30Z</dcterms:modified>
</cp:coreProperties>
</file>