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70" r:id="rId4"/>
    <p:sldId id="266" r:id="rId5"/>
    <p:sldId id="269"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78912" autoAdjust="0"/>
  </p:normalViewPr>
  <p:slideViewPr>
    <p:cSldViewPr snapToGrid="0" snapToObjects="1">
      <p:cViewPr varScale="1">
        <p:scale>
          <a:sx n="100" d="100"/>
          <a:sy n="100" d="100"/>
        </p:scale>
        <p:origin x="15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12/13/22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113141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3578665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a:p>
        </p:txBody>
      </p:sp>
    </p:spTree>
    <p:extLst>
      <p:ext uri="{BB962C8B-B14F-4D97-AF65-F5344CB8AC3E}">
        <p14:creationId xmlns:p14="http://schemas.microsoft.com/office/powerpoint/2010/main" val="25933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12/13/22</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12/13/22</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succeedwithmore.com/Career-Resources/more-on-demand/fair-housing/"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thedifference.realto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succeedwithmore.com/Career-Resources/more-on-demand/hot-topic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ar.realtor/magazine/30-under-30/30-under-30-faq-and-contest-rul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succeedwithmore.com/Career-Resources/market-stats/MORe-Municipal-Data/"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DECEMBER 2022</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NEW SOURCE OF INCOME LAW</a:t>
            </a:r>
          </a:p>
        </p:txBody>
      </p:sp>
      <p:sp>
        <p:nvSpPr>
          <p:cNvPr id="9" name="Rectangle 8"/>
          <p:cNvSpPr/>
          <p:nvPr/>
        </p:nvSpPr>
        <p:spPr>
          <a:xfrm>
            <a:off x="444138" y="1272403"/>
            <a:ext cx="9744890" cy="4462760"/>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On May 23, 2022, Governor JB Pritzker signed HB 2775 into law. Effective January 1, 2023, housing providers may continue to use business criteria to screen tenants, but will no longer be able to turn renters away from available housing simply because of their source of income.</a:t>
            </a:r>
          </a:p>
          <a:p>
            <a:pPr marL="342900" indent="-342900">
              <a:buFont typeface="Arial" panose="020B0604020202020204" pitchFamily="34" charset="0"/>
              <a:buChar char="•"/>
            </a:pPr>
            <a:endParaRPr lang="en-US" sz="2000" dirty="0">
              <a:solidFill>
                <a:srgbClr val="002060"/>
              </a:solidFill>
              <a:latin typeface="Libre Franklin" panose="00000500000000000000" pitchFamily="2" charset="0"/>
            </a:endParaRPr>
          </a:p>
          <a:p>
            <a:pPr marL="342900" indent="-342900">
              <a:buFont typeface="Arial" panose="020B0604020202020204" pitchFamily="34" charset="0"/>
              <a:buChar char="•"/>
            </a:pPr>
            <a:r>
              <a:rPr lang="en-US" sz="2000" dirty="0">
                <a:solidFill>
                  <a:srgbClr val="002060"/>
                </a:solidFill>
                <a:latin typeface="Libre Franklin" panose="00000500000000000000" pitchFamily="2" charset="0"/>
              </a:rPr>
              <a:t>The legislation amends the Illinois Human Rights Act to add source of income as a protected class and provides people seeking housing with nonwage incomes the same legal protections against discrimination that are available based on race, disability, familial status, sexual orientation, and other factors.</a:t>
            </a:r>
          </a:p>
          <a:p>
            <a:r>
              <a:rPr lang="en-US" sz="2000" dirty="0">
                <a:solidFill>
                  <a:srgbClr val="002060"/>
                </a:solidFill>
                <a:latin typeface="Libre Franklin" panose="00000500000000000000" pitchFamily="2" charset="0"/>
              </a:rPr>
              <a:t> </a:t>
            </a:r>
          </a:p>
          <a:p>
            <a:pPr marL="342900" indent="-342900">
              <a:buFont typeface="Arial" panose="020B0604020202020204" pitchFamily="34" charset="0"/>
              <a:buChar char="•"/>
            </a:pPr>
            <a:r>
              <a:rPr lang="en-US" sz="2000" dirty="0" err="1">
                <a:solidFill>
                  <a:srgbClr val="002060"/>
                </a:solidFill>
                <a:latin typeface="Libre Franklin" panose="00000500000000000000" pitchFamily="2" charset="0"/>
              </a:rPr>
              <a:t>Mainstreet</a:t>
            </a:r>
            <a:r>
              <a:rPr lang="en-US" sz="2000" dirty="0">
                <a:solidFill>
                  <a:srgbClr val="002060"/>
                </a:solidFill>
                <a:latin typeface="Libre Franklin" panose="00000500000000000000" pitchFamily="2" charset="0"/>
              </a:rPr>
              <a:t> hosted 4 Source of Income law events in November at each of our locations. Missed it? Catch a recording here (login required):</a:t>
            </a:r>
          </a:p>
          <a:p>
            <a:r>
              <a:rPr lang="en-US" sz="2000" dirty="0">
                <a:latin typeface="Libre Franklin" panose="00000500000000000000" pitchFamily="2" charset="0"/>
                <a:hlinkClick r:id="rId3"/>
              </a:rPr>
              <a:t>SucceedwithMORe.com/Career-Resources/more-on-demand/fair-housing/</a:t>
            </a:r>
            <a:r>
              <a:rPr lang="en-US" sz="2000" dirty="0">
                <a:latin typeface="Libre Franklin" panose="00000500000000000000" pitchFamily="2" charset="0"/>
              </a:rPr>
              <a:t> </a:t>
            </a:r>
          </a:p>
          <a:p>
            <a:endParaRPr lang="en-US" sz="2400" dirty="0">
              <a:latin typeface="Libre Franklin" panose="00000500000000000000" pitchFamily="2" charset="0"/>
            </a:endParaRP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THE REALTOR® DIFFERENCE</a:t>
            </a:r>
          </a:p>
        </p:txBody>
      </p:sp>
      <p:sp>
        <p:nvSpPr>
          <p:cNvPr id="3" name="TextBox 2"/>
          <p:cNvSpPr txBox="1"/>
          <p:nvPr/>
        </p:nvSpPr>
        <p:spPr>
          <a:xfrm>
            <a:off x="609600" y="1587500"/>
            <a:ext cx="10236200" cy="4093428"/>
          </a:xfrm>
          <a:prstGeom prst="rect">
            <a:avLst/>
          </a:prstGeom>
          <a:noFill/>
        </p:spPr>
        <p:txBody>
          <a:bodyPr wrap="square" rtlCol="0">
            <a:spAutoFit/>
          </a:bodyPr>
          <a:lstStyle/>
          <a:p>
            <a:r>
              <a:rPr lang="en-US" sz="2000" dirty="0">
                <a:solidFill>
                  <a:srgbClr val="002060"/>
                </a:solidFill>
                <a:latin typeface="Libre Franklin" panose="00000500000000000000"/>
              </a:rPr>
              <a:t>Helping you communicate your value as a REALTOR® Leverage National Association of REALTORS® branding language and creative assets to distinguish yourself from non-member agents. </a:t>
            </a:r>
          </a:p>
          <a:p>
            <a:endParaRPr lang="en-US" sz="2000" dirty="0">
              <a:solidFill>
                <a:srgbClr val="002060"/>
              </a:solidFill>
              <a:latin typeface="Libre Franklin" panose="00000500000000000000"/>
            </a:endParaRPr>
          </a:p>
          <a:p>
            <a:r>
              <a:rPr lang="en-US" sz="2000" dirty="0">
                <a:solidFill>
                  <a:srgbClr val="002060"/>
                </a:solidFill>
                <a:latin typeface="Libre Franklin" panose="00000500000000000000"/>
              </a:rPr>
              <a:t>As a REALTOR</a:t>
            </a:r>
            <a:r>
              <a:rPr lang="en-US" sz="2000" baseline="30000" dirty="0">
                <a:solidFill>
                  <a:srgbClr val="002060"/>
                </a:solidFill>
                <a:latin typeface="Libre Franklin" panose="00000500000000000000"/>
              </a:rPr>
              <a:t>®</a:t>
            </a:r>
            <a:r>
              <a:rPr lang="en-US" sz="2000" dirty="0">
                <a:solidFill>
                  <a:srgbClr val="002060"/>
                </a:solidFill>
                <a:latin typeface="Libre Franklin" panose="00000500000000000000"/>
              </a:rPr>
              <a:t>, you know the value you bring to your clients and communities every day. The difference is real when working with a REALTOR</a:t>
            </a:r>
            <a:r>
              <a:rPr lang="en-US" sz="2000" baseline="30000" dirty="0">
                <a:solidFill>
                  <a:srgbClr val="002060"/>
                </a:solidFill>
                <a:latin typeface="Libre Franklin" panose="00000500000000000000"/>
              </a:rPr>
              <a:t>®</a:t>
            </a:r>
            <a:r>
              <a:rPr lang="en-US" sz="2000" dirty="0">
                <a:solidFill>
                  <a:srgbClr val="002060"/>
                </a:solidFill>
                <a:latin typeface="Libre Franklin" panose="00000500000000000000"/>
              </a:rPr>
              <a:t> versus a non-member agent, and it’s important for consumers to understand that distinction.</a:t>
            </a:r>
          </a:p>
          <a:p>
            <a:endParaRPr lang="en-US" sz="2000" dirty="0">
              <a:solidFill>
                <a:srgbClr val="002060"/>
              </a:solidFill>
              <a:latin typeface="Libre Franklin" panose="00000500000000000000"/>
            </a:endParaRPr>
          </a:p>
          <a:p>
            <a:r>
              <a:rPr lang="en-US" sz="2000" dirty="0">
                <a:solidFill>
                  <a:srgbClr val="002060"/>
                </a:solidFill>
                <a:latin typeface="Libre Franklin" panose="00000500000000000000"/>
              </a:rPr>
              <a:t>Access The REALTOR® Difference: </a:t>
            </a:r>
            <a:r>
              <a:rPr lang="en-US" sz="2000" dirty="0">
                <a:solidFill>
                  <a:srgbClr val="002060"/>
                </a:solidFill>
                <a:latin typeface="Libre Franklin" panose="00000500000000000000"/>
                <a:hlinkClick r:id="rId3"/>
              </a:rPr>
              <a:t>www.</a:t>
            </a:r>
            <a:r>
              <a:rPr lang="en-US" sz="2000" dirty="0">
                <a:latin typeface="Libre Franklin" panose="00000500000000000000"/>
                <a:hlinkClick r:id="rId3"/>
              </a:rPr>
              <a:t>thedifference.realtor</a:t>
            </a:r>
            <a:r>
              <a:rPr lang="en-US" sz="2000" dirty="0">
                <a:latin typeface="Libre Franklin" panose="00000500000000000000"/>
              </a:rPr>
              <a:t> </a:t>
            </a:r>
          </a:p>
          <a:p>
            <a:endParaRPr lang="en-US" sz="2000" dirty="0">
              <a:latin typeface="Libre Franklin" panose="00000500000000000000"/>
            </a:endParaRPr>
          </a:p>
          <a:p>
            <a:r>
              <a:rPr lang="en-US" sz="2000" dirty="0">
                <a:solidFill>
                  <a:srgbClr val="002060"/>
                </a:solidFill>
                <a:latin typeface="Libre Franklin" panose="00000500000000000000"/>
              </a:rPr>
              <a:t>Watch this Coffee &amp; Conversation Value Proposition video to learn how to leverage the member value proposition language and assets with Lynn Madison (login required): </a:t>
            </a:r>
          </a:p>
          <a:p>
            <a:r>
              <a:rPr lang="en-US" sz="2000" dirty="0">
                <a:solidFill>
                  <a:srgbClr val="002060"/>
                </a:solidFill>
                <a:latin typeface="Libre Franklin" panose="00000500000000000000"/>
                <a:hlinkClick r:id="rId4"/>
              </a:rPr>
              <a:t>SucceedwithMORe.com/Career-Resources/more-on-demand/hot-topics/</a:t>
            </a:r>
            <a:r>
              <a:rPr lang="en-US" sz="2000" dirty="0">
                <a:solidFill>
                  <a:srgbClr val="002060"/>
                </a:solidFill>
                <a:latin typeface="Libre Franklin" panose="00000500000000000000"/>
              </a:rPr>
              <a:t> </a:t>
            </a:r>
          </a:p>
          <a:p>
            <a:r>
              <a:rPr lang="en-US" sz="2000" dirty="0">
                <a:latin typeface="Libre Franklin" panose="00000500000000000000"/>
              </a:rPr>
              <a:t> </a:t>
            </a:r>
          </a:p>
        </p:txBody>
      </p:sp>
    </p:spTree>
    <p:extLst>
      <p:ext uri="{BB962C8B-B14F-4D97-AF65-F5344CB8AC3E}">
        <p14:creationId xmlns:p14="http://schemas.microsoft.com/office/powerpoint/2010/main" val="105744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85054" y="24727"/>
            <a:ext cx="6044548" cy="936901"/>
          </a:xfrm>
        </p:spPr>
        <p:txBody>
          <a:bodyPr>
            <a:normAutofit/>
          </a:bodyPr>
          <a:lstStyle/>
          <a:p>
            <a:r>
              <a:rPr lang="en-US" sz="2800" b="1" dirty="0"/>
              <a:t>NAR’s 30 under 30</a:t>
            </a:r>
          </a:p>
        </p:txBody>
      </p:sp>
      <p:sp>
        <p:nvSpPr>
          <p:cNvPr id="3" name="Rectangle 2"/>
          <p:cNvSpPr/>
          <p:nvPr/>
        </p:nvSpPr>
        <p:spPr>
          <a:xfrm>
            <a:off x="598483" y="2943722"/>
            <a:ext cx="9394603" cy="2246769"/>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Do you have an agent who should apply?</a:t>
            </a:r>
          </a:p>
          <a:p>
            <a:pPr marL="457200" indent="-457200">
              <a:buFont typeface="Arial" panose="020B0604020202020204" pitchFamily="34" charset="0"/>
              <a:buChar char="•"/>
            </a:pPr>
            <a:r>
              <a:rPr lang="en-US" sz="28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Applications open till January 18, 2023</a:t>
            </a:r>
          </a:p>
          <a:p>
            <a:pPr marL="457200" indent="-457200">
              <a:buFont typeface="Arial" panose="020B0604020202020204" pitchFamily="34" charset="0"/>
              <a:buChar char="•"/>
            </a:pPr>
            <a:r>
              <a:rPr lang="en-US" sz="2800" dirty="0">
                <a:solidFill>
                  <a:srgbClr val="002060"/>
                </a:solidFill>
                <a:latin typeface="Libre Franklin" panose="00000500000000000000" pitchFamily="2" charset="0"/>
                <a:ea typeface="Calibri" panose="020F0502020204030204" pitchFamily="34" charset="0"/>
                <a:cs typeface="Times New Roman" panose="02020603050405020304" pitchFamily="18" charset="0"/>
                <a:hlinkClick r:id="rId3"/>
              </a:rPr>
              <a:t>https://www.nar.realtor/magazine/30-under-30/30-under-30-faq-and-contest-rules</a:t>
            </a:r>
            <a:r>
              <a:rPr lang="en-US" sz="2800" dirty="0">
                <a:solidFill>
                  <a:srgbClr val="002060"/>
                </a:solidFill>
                <a:latin typeface="Libre Franklin" panose="00000500000000000000" pitchFamily="2"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endParaRPr lang="en-US" sz="2800" dirty="0">
              <a:solidFill>
                <a:srgbClr val="002060"/>
              </a:solidFill>
              <a:latin typeface="Libre Franklin"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598483" y="1560260"/>
            <a:ext cx="9538294" cy="1384995"/>
          </a:xfrm>
          <a:prstGeom prst="rect">
            <a:avLst/>
          </a:prstGeom>
        </p:spPr>
        <p:txBody>
          <a:bodyPr wrap="square">
            <a:spAutoFit/>
          </a:bodyPr>
          <a:lstStyle/>
          <a:p>
            <a:r>
              <a:rPr lang="en-US" sz="2800" dirty="0">
                <a:solidFill>
                  <a:srgbClr val="002060"/>
                </a:solidFill>
                <a:latin typeface="Libre Franklin" panose="00000500000000000000" pitchFamily="2" charset="0"/>
              </a:rPr>
              <a:t>Each June, REALTOR® Magazine features 30 rising young stars in the real estate industry, and hundreds of real estate practitioners apply to be one of the honorees. </a:t>
            </a:r>
          </a:p>
        </p:txBody>
      </p:sp>
      <p:sp>
        <p:nvSpPr>
          <p:cNvPr id="5" name="AutoShape 2" descr="Faces of 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Faces of 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Faces of Chan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7034" y="5072607"/>
            <a:ext cx="285750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6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545905" y="293099"/>
            <a:ext cx="4804508" cy="936901"/>
          </a:xfrm>
        </p:spPr>
        <p:txBody>
          <a:bodyPr>
            <a:normAutofit fontScale="90000"/>
          </a:bodyPr>
          <a:lstStyle/>
          <a:p>
            <a:r>
              <a:rPr lang="en-US" sz="3100" b="1" dirty="0"/>
              <a:t>MEMBER BENEFIT:</a:t>
            </a:r>
            <a:br>
              <a:rPr lang="en-US" sz="3100" b="1" dirty="0"/>
            </a:br>
            <a:r>
              <a:rPr lang="en-US" sz="3100" b="1" dirty="0" err="1"/>
              <a:t>MORe</a:t>
            </a:r>
            <a:r>
              <a:rPr lang="en-US" sz="3100" b="1" dirty="0"/>
              <a:t> MUNICIPAL DATA </a:t>
            </a:r>
            <a:br>
              <a:rPr lang="en-US" sz="2800" b="1" dirty="0"/>
            </a:br>
            <a:endParaRPr lang="en-US" sz="2800" b="1" dirty="0"/>
          </a:p>
        </p:txBody>
      </p:sp>
      <p:pic>
        <p:nvPicPr>
          <p:cNvPr id="5" name="Picture 2" descr="Screen Shot 2022-04-01 at 8.59.32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0000"/>
            <a:ext cx="9913188" cy="459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616926" y="5990493"/>
            <a:ext cx="6096000" cy="646331"/>
          </a:xfrm>
          <a:prstGeom prst="rect">
            <a:avLst/>
          </a:prstGeom>
        </p:spPr>
        <p:txBody>
          <a:bodyPr>
            <a:spAutoFit/>
          </a:bodyPr>
          <a:lstStyle/>
          <a:p>
            <a:r>
              <a:rPr lang="en-US" b="1" dirty="0">
                <a:latin typeface="Libre Franklin" panose="00000500000000000000" pitchFamily="2" charset="0"/>
                <a:hlinkClick r:id="rId4"/>
              </a:rPr>
              <a:t>Succeedwithmore.com/Career-Resources/market-stats/MORe-Municipal-Data/</a:t>
            </a:r>
            <a:endParaRPr lang="en-US" b="1" dirty="0">
              <a:latin typeface="Libre Franklin" panose="00000500000000000000" pitchFamily="2" charset="0"/>
            </a:endParaRPr>
          </a:p>
        </p:txBody>
      </p:sp>
    </p:spTree>
    <p:extLst>
      <p:ext uri="{BB962C8B-B14F-4D97-AF65-F5344CB8AC3E}">
        <p14:creationId xmlns:p14="http://schemas.microsoft.com/office/powerpoint/2010/main" val="336364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497189" y="1697406"/>
            <a:ext cx="8715533" cy="3793723"/>
          </a:xfrm>
        </p:spPr>
        <p:txBody>
          <a:bodyPr/>
          <a:lstStyle/>
          <a:p>
            <a:pPr marL="0" indent="0">
              <a:spcAft>
                <a:spcPts val="600"/>
              </a:spcAft>
              <a:buNone/>
            </a:pPr>
            <a:r>
              <a:rPr lang="en-US" sz="2000" b="1" dirty="0"/>
              <a:t>1.4.23		</a:t>
            </a:r>
            <a:r>
              <a:rPr lang="en-US" sz="2000" dirty="0"/>
              <a:t>RENE: Real Estate Negotiation Expert</a:t>
            </a:r>
          </a:p>
          <a:p>
            <a:pPr marL="0" indent="0">
              <a:spcAft>
                <a:spcPts val="600"/>
              </a:spcAft>
              <a:buNone/>
            </a:pPr>
            <a:r>
              <a:rPr lang="en-US" sz="2000" b="1" dirty="0"/>
              <a:t>1.6.23	</a:t>
            </a:r>
            <a:r>
              <a:rPr lang="en-US" sz="2000" dirty="0"/>
              <a:t>	45 Hour Broker Post Licensing</a:t>
            </a:r>
          </a:p>
          <a:p>
            <a:pPr marL="0" indent="0">
              <a:spcAft>
                <a:spcPts val="600"/>
              </a:spcAft>
              <a:buNone/>
            </a:pPr>
            <a:r>
              <a:rPr lang="en-US" sz="2000" b="1" dirty="0"/>
              <a:t>1.9.23	</a:t>
            </a:r>
            <a:r>
              <a:rPr lang="en-US" sz="2000" dirty="0"/>
              <a:t>	Applied Brokerage Principles</a:t>
            </a:r>
          </a:p>
          <a:p>
            <a:pPr marL="0" indent="0">
              <a:spcAft>
                <a:spcPts val="600"/>
              </a:spcAft>
              <a:buNone/>
            </a:pPr>
            <a:r>
              <a:rPr lang="en-US" sz="2000" b="1" dirty="0"/>
              <a:t>1.12.23   </a:t>
            </a:r>
            <a:r>
              <a:rPr lang="en-US" sz="2000" dirty="0"/>
              <a:t>  	12 Hour Broker Management</a:t>
            </a:r>
          </a:p>
          <a:p>
            <a:pPr marL="0" indent="0">
              <a:spcAft>
                <a:spcPts val="600"/>
              </a:spcAft>
              <a:buNone/>
            </a:pPr>
            <a:r>
              <a:rPr lang="en-US" sz="2000" b="1" dirty="0"/>
              <a:t>1.13.23		Commercial Economic Outlook</a:t>
            </a:r>
          </a:p>
          <a:p>
            <a:pPr marL="0" indent="0">
              <a:spcAft>
                <a:spcPts val="600"/>
              </a:spcAft>
              <a:buNone/>
            </a:pPr>
            <a:r>
              <a:rPr lang="en-US" sz="2000" b="1" dirty="0"/>
              <a:t>1.17.23	</a:t>
            </a:r>
            <a:r>
              <a:rPr lang="en-US" sz="2000" dirty="0"/>
              <a:t>	12 Hour Broker Management</a:t>
            </a:r>
          </a:p>
          <a:p>
            <a:pPr marL="0" indent="0">
              <a:spcAft>
                <a:spcPts val="600"/>
              </a:spcAft>
              <a:buNone/>
            </a:pPr>
            <a:r>
              <a:rPr lang="en-US" sz="2000" b="1" dirty="0"/>
              <a:t>1.18.23		</a:t>
            </a:r>
            <a:r>
              <a:rPr lang="en-US" sz="2000" dirty="0"/>
              <a:t>Color Workshop for REALTORS</a:t>
            </a:r>
          </a:p>
          <a:p>
            <a:pPr marL="0" indent="0">
              <a:spcAft>
                <a:spcPts val="600"/>
              </a:spcAft>
              <a:buNone/>
            </a:pPr>
            <a:r>
              <a:rPr lang="en-US" sz="2000" b="1" dirty="0"/>
              <a:t>1.19.23</a:t>
            </a:r>
            <a:r>
              <a:rPr lang="en-US" sz="2000" dirty="0"/>
              <a:t>		Coffee &amp; Conversation: C2EX</a:t>
            </a:r>
          </a:p>
          <a:p>
            <a:pPr marL="0" indent="0">
              <a:spcAft>
                <a:spcPts val="600"/>
              </a:spcAft>
              <a:buNone/>
            </a:pPr>
            <a:r>
              <a:rPr lang="en-US" sz="2000" b="1" dirty="0"/>
              <a:t>1.27.23		</a:t>
            </a:r>
            <a:r>
              <a:rPr lang="en-US" sz="2000" dirty="0"/>
              <a:t>CSC: Certified Staging Consultant</a:t>
            </a:r>
          </a:p>
          <a:p>
            <a:pPr marL="0" indent="0">
              <a:buNone/>
            </a:pPr>
            <a:endParaRPr lang="en-US" sz="2000" dirty="0"/>
          </a:p>
          <a:p>
            <a:pPr marL="0" indent="0">
              <a:buNone/>
            </a:pPr>
            <a:endParaRPr lang="en-US" sz="2000" dirty="0"/>
          </a:p>
          <a:p>
            <a:pPr marL="0" indent="0">
              <a:buNone/>
            </a:pPr>
            <a:r>
              <a:rPr lang="en-US" sz="2000" dirty="0"/>
              <a:t>           </a:t>
            </a:r>
          </a:p>
        </p:txBody>
      </p:sp>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2276</TotalTime>
  <Words>434</Words>
  <Application>Microsoft Macintosh PowerPoint</Application>
  <PresentationFormat>Widescreen</PresentationFormat>
  <Paragraphs>44</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Libre Franklin</vt:lpstr>
      <vt:lpstr>Office Theme</vt:lpstr>
      <vt:lpstr>PowerPoint Presentation</vt:lpstr>
      <vt:lpstr>NEW SOURCE OF INCOME LAW</vt:lpstr>
      <vt:lpstr>THE REALTOR® DIFFERENCE</vt:lpstr>
      <vt:lpstr>NAR’s 30 under 30</vt:lpstr>
      <vt:lpstr>MEMBER BENEFIT: MORe MUNICIPAL DATA  </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120</cp:revision>
  <dcterms:created xsi:type="dcterms:W3CDTF">2021-12-13T14:49:37Z</dcterms:created>
  <dcterms:modified xsi:type="dcterms:W3CDTF">2022-12-13T22:30:40Z</dcterms:modified>
</cp:coreProperties>
</file>