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0" r:id="rId5"/>
    <p:sldId id="268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BA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43"/>
    <p:restoredTop sz="94966"/>
  </p:normalViewPr>
  <p:slideViewPr>
    <p:cSldViewPr snapToGrid="0">
      <p:cViewPr varScale="1">
        <p:scale>
          <a:sx n="121" d="100"/>
          <a:sy n="121" d="100"/>
        </p:scale>
        <p:origin x="6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FD31B-33A7-1C1C-8C2B-0FA3B73452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40" y="1122363"/>
            <a:ext cx="5257800" cy="1381125"/>
          </a:xfrm>
        </p:spPr>
        <p:txBody>
          <a:bodyPr anchor="b"/>
          <a:lstStyle>
            <a:lvl1pPr algn="ctr">
              <a:defRPr sz="6000" b="1" i="0">
                <a:latin typeface="Libre Franklin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CF529-8F1F-8926-C809-362BC49E4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8540" y="2584173"/>
            <a:ext cx="8885582" cy="34190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753EF-2972-0947-AFCB-2420607A0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DBB3-DF3F-F868-F953-E540EB69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42CC3-F472-34D8-37EC-62EDFB71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6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B3153-C4F2-18BC-9A1F-0521BDC38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318BF-59BA-8DBE-ED3F-48ECB3901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ECA19F-3BE1-FD25-D5AD-67506BFB4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B7B76D-1EB5-0F6B-F44F-E9D0DC4CA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EB825-261F-0F3D-B74E-0AE645558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1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2A166B-36BF-4637-AA4E-241CB2F796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4590-59D9-32BC-604F-C84B90D36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110FC-2090-D06F-7BAC-A3206BF5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F18F5-762C-BFA1-5C01-F4CDFA4F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7CD18-9821-D508-8031-EBC906E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30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D880A-C6A9-B15F-4993-3210A32AF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83456"/>
            <a:ext cx="8428383" cy="1325563"/>
          </a:xfrm>
        </p:spPr>
        <p:txBody>
          <a:bodyPr/>
          <a:lstStyle>
            <a:lvl1pPr>
              <a:defRPr b="1" i="0">
                <a:latin typeface="Libre Franklin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67114-DC2F-28B9-9B91-1E6FC2AC7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74843"/>
            <a:ext cx="9402417" cy="370212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6E0AA2-2DFF-B67F-8C09-FA18CF68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6C4C0-F9BF-38E4-7E34-A273FC26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448DE-265B-384E-8265-D48AAA3F1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4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2B00E-0F15-F004-FF9B-ECC03F82B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EBE70-B9B7-5E99-E55C-9CD31FCD7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062E1-C99D-F99E-6DB0-14F5E4BBF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65714-5021-A7B5-435C-CA17DBA5F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4EF81-5F17-84BD-D2C9-AEDE1ABB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4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82199-3258-BEBA-740A-091FF1603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24588-4438-C0DF-BF34-1B0D302F01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49FB3-3FE2-362E-4697-716D2236C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FE7F6-B3B9-095B-3B46-C6EBDE083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E9FF9-2B48-1EF1-4C5F-0F7E9728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7CAF0-9E05-FE99-149A-EF14A5AEC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7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765B4-74EB-ED46-6811-51F1E6902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900ED-3C14-AD58-E05C-94B3020C4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F46831-AFFD-A4EF-46FD-7E2BEA517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921C6-1739-B95A-3DAA-2F49CE634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2F1263D-9417-B349-677B-215B0A056A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80FA44-294E-1285-AB75-0781134C7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7A075C-E771-4A07-4C6C-B344378DF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E2CDD4-6596-60E9-6FCA-6D915770C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2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E9246-7BCC-D30B-CE30-7E52FB27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84EB2-D2B2-51DB-0D13-8FC0B4BC3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110D10-69E3-EF5F-B5E3-655FEC3E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EAB8D-B69B-C669-C248-5B6F4168D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0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2DB2C7-31DB-B6D5-E2C5-AC736C1B5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9A0869-759E-9ABE-AD4E-A233A3E3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C34C2-F609-8F27-96D9-2521347D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0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72A35-63A6-94C5-6DF6-F5632FE0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AF433-4AE3-770F-BF73-45218F9DA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6D232-E8EA-640F-5143-A584BCAB8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463A5-73C2-7C74-FA4E-F8090E5E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02D9-8B72-57D2-7307-288A0E657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804866-6186-DEF1-7ED9-BE759567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8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169F-72EE-0BB9-2EA0-942790F11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D0B9D0-3E66-8EFC-3A7D-2C6BF3EF53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08CC3-E63F-C6E9-9E28-7F84D2131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AC4E43-995A-DB02-C003-EAE0902B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B6C4C-29D0-4B46-1B54-FE6377C2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573A-2F2D-0416-14E7-3E849113D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0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screenshot of a computer&#10;&#10;Description automatically generated">
            <a:extLst>
              <a:ext uri="{FF2B5EF4-FFF2-40B4-BE49-F238E27FC236}">
                <a16:creationId xmlns:a16="http://schemas.microsoft.com/office/drawing/2014/main" id="{1B27B4B6-DCF8-C541-260B-ECE0CAE0D90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9B01BF-1012-8041-962F-6AFB8A5AA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C8EB9D-617D-8421-D6AD-E625F131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82554-24D1-7467-0471-71BA4B2F1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C401E-66AD-5840-8938-64897317BCD7}" type="datetimeFigureOut">
              <a:rPr lang="en-US" smtClean="0"/>
              <a:t>4/26/24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C3E9-FC5F-E47C-19B3-9B4C9C8C23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A6F36-5CD1-EBB6-76F8-FFF44BBFB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4D1CF-3689-CE4C-83EF-A0C411CB6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Libre Franklin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Libre Franklin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Libre Franklin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Libre Franklin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Libre Franklin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Libre Franklin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r.realtor/the-facts" TargetMode="External"/><Relationship Id="rId2" Type="http://schemas.openxmlformats.org/officeDocument/2006/relationships/hyperlink" Target="https://www.nar.realtor/newsroom/nar-reaches-agreement-to-resolve-nationwide-claims-brought-by-home-selle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ynnette@succeedwithmore.com" TargetMode="External"/><Relationship Id="rId5" Type="http://schemas.openxmlformats.org/officeDocument/2006/relationships/hyperlink" Target="https://www.succeedwithmore.com/compensation" TargetMode="External"/><Relationship Id="rId4" Type="http://schemas.openxmlformats.org/officeDocument/2006/relationships/hyperlink" Target="https://www.nar.realtor/sites/default/files/documents/nar-member-q-a-2024-03-19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llinoisrealtors.org/blog/realtors-have-been-working-hard-to-make-our-voices-heard-from-city-halls-to-the-nations-capital/" TargetMode="External"/><Relationship Id="rId2" Type="http://schemas.openxmlformats.org/officeDocument/2006/relationships/hyperlink" Target="https://www.illinoisrealtors.org/blog/claytons-legislative-briefing-explains-realtors-strategy-on-housing-and-mor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436135951" TargetMode="External"/><Relationship Id="rId2" Type="http://schemas.openxmlformats.org/officeDocument/2006/relationships/hyperlink" Target="https://info.sentrilock.com/share/hubspotvideo/1641523639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430722653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cceedwithmore.com/calendar/05.21.24.-taco-tuesday-mainstreet-20-under-40-reception/" TargetMode="External"/><Relationship Id="rId3" Type="http://schemas.openxmlformats.org/officeDocument/2006/relationships/hyperlink" Target="https://www.succeedwithmore.com/calendar/05.11.24-the-sellers-edge-a-comprehensive-guide-to-working-with-home-sellers---new-agent-boost/" TargetMode="External"/><Relationship Id="rId7" Type="http://schemas.openxmlformats.org/officeDocument/2006/relationships/hyperlink" Target="https://www.succeedwithmore.com/calendar/05.21.24-what-you-wanna-taco-bout---taco-tuesday-mastermind/" TargetMode="External"/><Relationship Id="rId2" Type="http://schemas.openxmlformats.org/officeDocument/2006/relationships/hyperlink" Target="https://www.succeedwithmore.com/calendar/5.1.24.-lawlapalooz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ucceedwithmore.com/calendar/5.16.24-brokerage-forum/" TargetMode="External"/><Relationship Id="rId5" Type="http://schemas.openxmlformats.org/officeDocument/2006/relationships/hyperlink" Target="https://www.succeedwithmore.com/calendar/5.13.24.-senior-housing-options-for-all/" TargetMode="External"/><Relationship Id="rId10" Type="http://schemas.openxmlformats.org/officeDocument/2006/relationships/image" Target="../media/image5.jpeg"/><Relationship Id="rId4" Type="http://schemas.openxmlformats.org/officeDocument/2006/relationships/hyperlink" Target="https://www.succeedwithmore.com/calendar/5.13.24-looking-for-listings-secrets-to-master-social-media-top-platforms/" TargetMode="External"/><Relationship Id="rId9" Type="http://schemas.openxmlformats.org/officeDocument/2006/relationships/hyperlink" Target="https://www.succeedwithmore.com/calendar/05.23.24.-coffee--conversation-law-day-debrief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group of houses in a neighborhood&#10;&#10;Description automatically generated">
            <a:extLst>
              <a:ext uri="{FF2B5EF4-FFF2-40B4-BE49-F238E27FC236}">
                <a16:creationId xmlns:a16="http://schemas.microsoft.com/office/drawing/2014/main" id="{EA43DC9B-40FC-3FE0-6540-F07E5E42A59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5C777938-77E9-CEAF-AE30-837CF308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9492" y="4306373"/>
            <a:ext cx="5177481" cy="1655762"/>
          </a:xfrm>
        </p:spPr>
        <p:txBody>
          <a:bodyPr/>
          <a:lstStyle/>
          <a:p>
            <a:r>
              <a:rPr lang="en-US" dirty="0"/>
              <a:t>Monthly Broker Slides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F2604-A72D-E3C1-39C1-38056E8B721F}"/>
              </a:ext>
            </a:extLst>
          </p:cNvPr>
          <p:cNvSpPr txBox="1"/>
          <p:nvPr/>
        </p:nvSpPr>
        <p:spPr>
          <a:xfrm>
            <a:off x="1329674" y="2687233"/>
            <a:ext cx="303711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April</a:t>
            </a:r>
          </a:p>
          <a:p>
            <a:pPr algn="ctr"/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847250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F69FB5-1B97-7970-E7D1-01C4A06C4C2D}"/>
              </a:ext>
            </a:extLst>
          </p:cNvPr>
          <p:cNvSpPr txBox="1"/>
          <p:nvPr/>
        </p:nvSpPr>
        <p:spPr>
          <a:xfrm>
            <a:off x="136633" y="1577677"/>
            <a:ext cx="6295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NAR Settles Lawsuit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AEBA5F-A7C0-A24A-8CFB-99F72A54AA51}"/>
              </a:ext>
            </a:extLst>
          </p:cNvPr>
          <p:cNvSpPr txBox="1"/>
          <p:nvPr/>
        </p:nvSpPr>
        <p:spPr>
          <a:xfrm>
            <a:off x="308178" y="2347118"/>
            <a:ext cx="799837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schemeClr val="bg1"/>
                </a:solidFill>
                <a:latin typeface="Libre Franklin Light" pitchFamily="2" charset="77"/>
              </a:rPr>
              <a:t>Update as of April 23:</a:t>
            </a:r>
            <a:br>
              <a:rPr lang="en-US" sz="1600" i="1" dirty="0">
                <a:solidFill>
                  <a:schemeClr val="bg1"/>
                </a:solidFill>
                <a:latin typeface="Libre Franklin Light" pitchFamily="2" charset="77"/>
              </a:rPr>
            </a:br>
            <a:r>
              <a:rPr lang="en-US" sz="1600" i="1" dirty="0">
                <a:solidFill>
                  <a:schemeClr val="bg1"/>
                </a:solidFill>
                <a:latin typeface="Libre Franklin Light" pitchFamily="2" charset="77"/>
              </a:rPr>
              <a:t>The judge overseeing the Sitzer Class Action Lawsuit has granted preliminary approval of the settlement agreement with NAR. Importantly, this approval initiates the time periods during which all REALTOR® MLSs, brokerages with excess of two billion in 2022 and non-REALTOR® MLSs who want to be covered by the settlement must act (No later than June 18).</a:t>
            </a:r>
          </a:p>
          <a:p>
            <a:endParaRPr lang="en-US" sz="1600" dirty="0">
              <a:solidFill>
                <a:schemeClr val="bg1"/>
              </a:solidFill>
              <a:latin typeface="Libre Franklin Light" pitchFamily="2" charset="77"/>
            </a:endParaRPr>
          </a:p>
          <a:p>
            <a:r>
              <a:rPr lang="en-US" sz="1400" dirty="0">
                <a:solidFill>
                  <a:schemeClr val="bg1"/>
                </a:solidFill>
                <a:latin typeface="Libre Franklin Light" pitchFamily="2" charset="77"/>
              </a:rPr>
              <a:t>National Association of REALTORS® reaches agreement to resolve nationwide claims brought by home sellers.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Press Release</a:t>
            </a:r>
            <a:endParaRPr lang="en-US" sz="1400" dirty="0">
              <a:solidFill>
                <a:srgbClr val="45BA8D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NAR Fact Sheet </a:t>
            </a:r>
            <a:r>
              <a:rPr lang="en-US" sz="1400" dirty="0">
                <a:solidFill>
                  <a:schemeClr val="bg1"/>
                </a:solidFill>
                <a:latin typeface="Libre Franklin Light" pitchFamily="2" charset="77"/>
              </a:rPr>
              <a:t>– Read the details of NAR’s 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NAR Q &amp; A </a:t>
            </a:r>
            <a:r>
              <a:rPr lang="en-US" sz="1400" dirty="0">
                <a:solidFill>
                  <a:schemeClr val="bg1"/>
                </a:solidFill>
                <a:latin typeface="Libre Franklin Light" pitchFamily="2" charset="77"/>
              </a:rPr>
              <a:t>– Frequently asked questions about the settlement for NAR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Mainstreet Resource </a:t>
            </a:r>
            <a:r>
              <a:rPr lang="en-US" sz="1400" dirty="0">
                <a:solidFill>
                  <a:schemeClr val="bg1"/>
                </a:solidFill>
                <a:latin typeface="Libre Franklin Light" pitchFamily="2" charset="77"/>
              </a:rPr>
              <a:t>– Keeping our members informed of the latest industry news and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  <a:latin typeface="Libre Franklin Light" pitchFamily="2" charset="77"/>
              </a:rPr>
              <a:t>Schedule an office visit today - email </a:t>
            </a: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Lynnette@succeedwithmore.com</a:t>
            </a:r>
            <a:r>
              <a:rPr lang="en-US" sz="1400" dirty="0">
                <a:solidFill>
                  <a:srgbClr val="45BA8D"/>
                </a:solidFill>
                <a:latin typeface="Libre Franklin Light" pitchFamily="2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964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FF69FB5-1B97-7970-E7D1-01C4A06C4C2D}"/>
              </a:ext>
            </a:extLst>
          </p:cNvPr>
          <p:cNvSpPr txBox="1"/>
          <p:nvPr/>
        </p:nvSpPr>
        <p:spPr>
          <a:xfrm>
            <a:off x="136633" y="1577677"/>
            <a:ext cx="7367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bg1"/>
                </a:solidFill>
                <a:latin typeface="Libre Franklin Light" pitchFamily="2" charset="77"/>
              </a:rPr>
              <a:t>Capitol Conference Debrief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CE50FD-9365-4EC7-BECB-90D9742773F6}"/>
              </a:ext>
            </a:extLst>
          </p:cNvPr>
          <p:cNvSpPr txBox="1"/>
          <p:nvPr/>
        </p:nvSpPr>
        <p:spPr>
          <a:xfrm>
            <a:off x="649766" y="3048000"/>
            <a:ext cx="87551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Clayton’s legislative briefing explains REALTORS strategy on housing &amp; more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Watch video </a:t>
            </a: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US" dirty="0">
              <a:solidFill>
                <a:srgbClr val="45BA8D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1"/>
              </a:solidFill>
              <a:latin typeface="Libre Franklin Light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REALTORS® have been working hard to make our voices heard from city halls to the nation’s capitol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Watch video </a:t>
            </a: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</a:t>
            </a:r>
            <a:endParaRPr lang="en-US" dirty="0">
              <a:solidFill>
                <a:srgbClr val="45BA8D"/>
              </a:solidFill>
              <a:latin typeface="Libre Franklin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02039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B4002-9A09-32F6-037E-F303BEB9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2697922"/>
            <a:ext cx="9402417" cy="3702120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sz="1200" dirty="0"/>
            </a:br>
            <a:endParaRPr lang="en-US" sz="1800" dirty="0">
              <a:latin typeface="Libre Franklin Light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B3B966-FEE9-09C5-2861-5192B8B22B11}"/>
              </a:ext>
            </a:extLst>
          </p:cNvPr>
          <p:cNvSpPr txBox="1"/>
          <p:nvPr/>
        </p:nvSpPr>
        <p:spPr>
          <a:xfrm>
            <a:off x="198916" y="1433492"/>
            <a:ext cx="8868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Mainstreet Committees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8031E1-470F-E442-2698-B36DE3561B8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1" y="2697922"/>
            <a:ext cx="6876802" cy="3868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868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B4002-9A09-32F6-037E-F303BEB9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10" y="2553757"/>
            <a:ext cx="6721365" cy="1975187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1600" dirty="0">
                <a:latin typeface="Libre Franklin Light" pitchFamily="2" charset="77"/>
              </a:rPr>
            </a:br>
            <a:endParaRPr lang="en-US" sz="1600" dirty="0">
              <a:latin typeface="Libre Franklin Light" pitchFamily="2" charset="77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B3B966-FEE9-09C5-2861-5192B8B22B11}"/>
              </a:ext>
            </a:extLst>
          </p:cNvPr>
          <p:cNvSpPr txBox="1"/>
          <p:nvPr/>
        </p:nvSpPr>
        <p:spPr>
          <a:xfrm>
            <a:off x="135853" y="1559616"/>
            <a:ext cx="88688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Congratulations!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A58FC9A-F418-8F86-97B6-483F8E5BF68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8543" y="2475871"/>
            <a:ext cx="4724400" cy="410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28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B9D518-93FA-07E0-C2A2-6C523A1D634C}"/>
              </a:ext>
            </a:extLst>
          </p:cNvPr>
          <p:cNvSpPr txBox="1"/>
          <p:nvPr/>
        </p:nvSpPr>
        <p:spPr>
          <a:xfrm>
            <a:off x="163285" y="1532887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Libre Franklin Light" pitchFamily="2" charset="77"/>
              </a:rPr>
              <a:t>SentriLock</a:t>
            </a:r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 Tips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D1E6B1-0412-0533-BACC-BB6A543877E1}"/>
              </a:ext>
            </a:extLst>
          </p:cNvPr>
          <p:cNvSpPr txBox="1"/>
          <p:nvPr/>
        </p:nvSpPr>
        <p:spPr>
          <a:xfrm>
            <a:off x="522513" y="2613392"/>
            <a:ext cx="813163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How to set up or edit property access settings in the </a:t>
            </a:r>
            <a:r>
              <a:rPr lang="en-US" dirty="0" err="1">
                <a:solidFill>
                  <a:schemeClr val="bg1"/>
                </a:solidFill>
                <a:latin typeface="Libre Franklin Light" pitchFamily="2" charset="77"/>
              </a:rPr>
              <a:t>SentriKey</a:t>
            </a:r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 Real Estate App</a:t>
            </a:r>
          </a:p>
          <a:p>
            <a:endParaRPr lang="en-US" dirty="0">
              <a:solidFill>
                <a:schemeClr val="bg1"/>
              </a:solidFill>
              <a:latin typeface="Libre Franklin Light" pitchFamily="2" charset="77"/>
            </a:endParaRPr>
          </a:p>
          <a:p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Check out this  </a:t>
            </a: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VIDEO</a:t>
            </a:r>
            <a:r>
              <a:rPr lang="en-US" dirty="0">
                <a:solidFill>
                  <a:schemeClr val="bg1"/>
                </a:solidFill>
                <a:latin typeface="Libre Franklin Light" pitchFamily="2" charset="77"/>
              </a:rPr>
              <a:t> for easy instructions.</a:t>
            </a:r>
          </a:p>
          <a:p>
            <a:endParaRPr lang="en-US" dirty="0">
              <a:solidFill>
                <a:schemeClr val="bg1"/>
              </a:solidFill>
              <a:latin typeface="Libre Franklin Light" pitchFamily="2" charset="77"/>
            </a:endParaRPr>
          </a:p>
          <a:p>
            <a:endParaRPr lang="en-US" dirty="0">
              <a:solidFill>
                <a:schemeClr val="bg1"/>
              </a:solidFill>
              <a:latin typeface="Libre Franklin Light" pitchFamily="2" charset="77"/>
            </a:endParaRPr>
          </a:p>
          <a:p>
            <a:r>
              <a:rPr lang="en-US" b="1" dirty="0" err="1">
                <a:solidFill>
                  <a:schemeClr val="bg1"/>
                </a:solidFill>
                <a:latin typeface="Libre Franklin Light" pitchFamily="2" charset="77"/>
              </a:rPr>
              <a:t>SentriConnect</a:t>
            </a:r>
            <a:r>
              <a:rPr lang="en-US" b="1" dirty="0">
                <a:solidFill>
                  <a:schemeClr val="bg1"/>
                </a:solidFill>
                <a:latin typeface="Libre Franklin Light" pitchFamily="2" charset="77"/>
              </a:rPr>
              <a:t> App: Your secure option for providing one-day codes</a:t>
            </a:r>
          </a:p>
          <a:p>
            <a:endParaRPr lang="en-US" b="1" dirty="0">
              <a:solidFill>
                <a:schemeClr val="bg1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grant SentriConnect access with the SentriKey Real Estate app</a:t>
            </a:r>
            <a:endParaRPr lang="en-US" dirty="0">
              <a:solidFill>
                <a:srgbClr val="45BA8D"/>
              </a:solidFill>
              <a:latin typeface="Libre Franklin Light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use </a:t>
            </a:r>
            <a:r>
              <a:rPr lang="en-US" dirty="0" err="1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SentriConnect</a:t>
            </a: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(For non-</a:t>
            </a:r>
            <a:r>
              <a:rPr lang="en-US" dirty="0" err="1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SentriLock</a:t>
            </a:r>
            <a:r>
              <a:rPr lang="en-US" dirty="0">
                <a:solidFill>
                  <a:srgbClr val="45BA8D"/>
                </a:solidFill>
                <a:latin typeface="Libre Franklin Light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users)</a:t>
            </a:r>
            <a:endParaRPr lang="en-US" dirty="0">
              <a:solidFill>
                <a:srgbClr val="45BA8D"/>
              </a:solidFill>
              <a:latin typeface="Libre Franklin Light" pitchFamily="2" charset="77"/>
            </a:endParaRPr>
          </a:p>
          <a:p>
            <a:r>
              <a:rPr lang="en-US" sz="2800" dirty="0">
                <a:solidFill>
                  <a:schemeClr val="bg1"/>
                </a:solidFill>
                <a:latin typeface="Libre Franklin Light" pitchFamily="2" charset="7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82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17E1-92C1-727B-4A84-CBBA9FF40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58" y="2690328"/>
            <a:ext cx="9402417" cy="4167672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45BA8D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Law Day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Boost: Guide to working with home sellers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Looking for listings: Secrets to Master Social Media Top Platforms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Senior Housing options for all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Brokerage Forum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you Wanna Taco ‘Bout – Taco Tuesday Un-Conference 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Taco Tuesday 20 under 40 Reception </a:t>
            </a:r>
            <a:endParaRPr lang="en-US" sz="1800" dirty="0">
              <a:solidFill>
                <a:srgbClr val="45BA8D"/>
              </a:solidFill>
            </a:endParaRPr>
          </a:p>
          <a:p>
            <a:r>
              <a:rPr lang="en-US" sz="1800" dirty="0">
                <a:solidFill>
                  <a:srgbClr val="45BA8D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Coffee &amp; Conversation: Law Day Debrief</a:t>
            </a:r>
            <a:endParaRPr lang="en-US" sz="1800" dirty="0">
              <a:solidFill>
                <a:srgbClr val="45BA8D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F03357-F4EA-5687-9034-DD24C0E756E6}"/>
              </a:ext>
            </a:extLst>
          </p:cNvPr>
          <p:cNvSpPr txBox="1"/>
          <p:nvPr/>
        </p:nvSpPr>
        <p:spPr>
          <a:xfrm>
            <a:off x="5629139" y="2078186"/>
            <a:ext cx="2897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Libre Franklin Light" pitchFamily="2" charset="77"/>
              </a:rPr>
              <a:t>May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C9E93EB-9512-3EFD-64CF-92274B140919}"/>
              </a:ext>
            </a:extLst>
          </p:cNvPr>
          <p:cNvSpPr txBox="1"/>
          <p:nvPr/>
        </p:nvSpPr>
        <p:spPr>
          <a:xfrm>
            <a:off x="108858" y="1458686"/>
            <a:ext cx="82187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Libre Franklin Light" pitchFamily="2" charset="77"/>
              </a:rPr>
              <a:t>Upcoming Courses &amp; Events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9F3E19D-5887-6953-9B2A-84828B63A530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7055" y="2035237"/>
            <a:ext cx="2710543" cy="2710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81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4035</TotalTime>
  <Words>301</Words>
  <Application>Microsoft Macintosh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Libre Franklin</vt:lpstr>
      <vt:lpstr>Libre Franklin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Sexton</dc:creator>
  <cp:lastModifiedBy>David Pollina</cp:lastModifiedBy>
  <cp:revision>38</cp:revision>
  <dcterms:created xsi:type="dcterms:W3CDTF">2023-04-03T13:57:02Z</dcterms:created>
  <dcterms:modified xsi:type="dcterms:W3CDTF">2024-04-26T17:26:01Z</dcterms:modified>
</cp:coreProperties>
</file>