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71" r:id="rId3"/>
    <p:sldId id="270" r:id="rId4"/>
    <p:sldId id="265" r:id="rId5"/>
    <p:sldId id="266" r:id="rId6"/>
    <p:sldId id="267" r:id="rId7"/>
    <p:sldId id="274" r:id="rId8"/>
    <p:sldId id="273" r:id="rId9"/>
    <p:sldId id="261"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3478"/>
    <a:srgbClr val="FF9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2"/>
    <p:restoredTop sz="94673"/>
  </p:normalViewPr>
  <p:slideViewPr>
    <p:cSldViewPr snapToGrid="0">
      <p:cViewPr varScale="1">
        <p:scale>
          <a:sx n="147" d="100"/>
          <a:sy n="147" d="100"/>
        </p:scale>
        <p:origin x="208"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56DE7-0AE8-6748-BF36-724D250382B9}" type="datetimeFigureOut">
              <a:rPr lang="en-US" smtClean="0"/>
              <a:t>4/17/25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B0615-FF0C-1248-B9FE-1503694648C9}" type="slidenum">
              <a:rPr lang="en-US" smtClean="0"/>
              <a:t>‹#›</a:t>
            </a:fld>
            <a:endParaRPr lang="en-US"/>
          </a:p>
        </p:txBody>
      </p:sp>
    </p:spTree>
    <p:extLst>
      <p:ext uri="{BB962C8B-B14F-4D97-AF65-F5344CB8AC3E}">
        <p14:creationId xmlns:p14="http://schemas.microsoft.com/office/powerpoint/2010/main" val="393575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9B0615-FF0C-1248-B9FE-1503694648C9}" type="slidenum">
              <a:rPr lang="en-US" smtClean="0"/>
              <a:t>7</a:t>
            </a:fld>
            <a:endParaRPr lang="en-US"/>
          </a:p>
        </p:txBody>
      </p:sp>
    </p:spTree>
    <p:extLst>
      <p:ext uri="{BB962C8B-B14F-4D97-AF65-F5344CB8AC3E}">
        <p14:creationId xmlns:p14="http://schemas.microsoft.com/office/powerpoint/2010/main" val="3694631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BEFA3B-E37B-138B-722D-F8C341787412}"/>
              </a:ext>
            </a:extLst>
          </p:cNvPr>
          <p:cNvSpPr>
            <a:spLocks noGrp="1" noRot="1" noMove="1" noResize="1" noEditPoints="1" noAdjustHandles="1" noChangeArrowheads="1" noChangeShapeType="1"/>
          </p:cNvSpPr>
          <p:nvPr userDrawn="1"/>
        </p:nvSpPr>
        <p:spPr>
          <a:xfrm>
            <a:off x="4619553" y="-24769"/>
            <a:ext cx="4880638" cy="5193037"/>
          </a:xfrm>
          <a:prstGeom prst="rect">
            <a:avLst/>
          </a:prstGeom>
          <a:solidFill>
            <a:srgbClr val="4B34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118236" y="2923243"/>
            <a:ext cx="3882224" cy="1241822"/>
          </a:xfrm>
          <a:prstGeom prst="rect">
            <a:avLst/>
          </a:prstGeom>
        </p:spPr>
        <p:txBody>
          <a:bodyPr/>
          <a:lstStyle>
            <a:lvl1pPr marL="0" indent="0" algn="l">
              <a:buNone/>
              <a:defRPr sz="1800" b="0" i="0">
                <a:solidFill>
                  <a:schemeClr val="bg1"/>
                </a:solidFill>
                <a:latin typeface="Overpass Medium"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Title 15">
            <a:extLst>
              <a:ext uri="{FF2B5EF4-FFF2-40B4-BE49-F238E27FC236}">
                <a16:creationId xmlns:a16="http://schemas.microsoft.com/office/drawing/2014/main" id="{46B7C850-C8B3-608D-9064-E5279DD844CF}"/>
              </a:ext>
            </a:extLst>
          </p:cNvPr>
          <p:cNvSpPr>
            <a:spLocks noGrp="1"/>
          </p:cNvSpPr>
          <p:nvPr>
            <p:ph type="title"/>
          </p:nvPr>
        </p:nvSpPr>
        <p:spPr>
          <a:xfrm>
            <a:off x="5118236" y="1795060"/>
            <a:ext cx="3882224" cy="993775"/>
          </a:xfrm>
        </p:spPr>
        <p:txBody>
          <a:bodyPr/>
          <a:lstStyle>
            <a:lvl1pPr>
              <a:defRPr b="1" i="0">
                <a:solidFill>
                  <a:schemeClr val="bg1"/>
                </a:solidFill>
                <a:latin typeface="Overpass SemiBold" pitchFamily="2" charset="77"/>
              </a:defRPr>
            </a:lvl1pPr>
          </a:lstStyle>
          <a:p>
            <a:r>
              <a:rPr lang="en-US" dirty="0"/>
              <a:t>Click to edit Master title style</a:t>
            </a:r>
          </a:p>
        </p:txBody>
      </p:sp>
      <p:pic>
        <p:nvPicPr>
          <p:cNvPr id="4" name="Picture 3" descr="A purple and white sign with white text&#10;&#10;Description automatically generated">
            <a:extLst>
              <a:ext uri="{FF2B5EF4-FFF2-40B4-BE49-F238E27FC236}">
                <a16:creationId xmlns:a16="http://schemas.microsoft.com/office/drawing/2014/main" id="{F62DD9ED-0847-31E8-65A6-6485A79D3580}"/>
              </a:ext>
            </a:extLst>
          </p:cNvPr>
          <p:cNvPicPr>
            <a:picLocks noChangeAspect="1"/>
          </p:cNvPicPr>
          <p:nvPr userDrawn="1"/>
        </p:nvPicPr>
        <p:blipFill>
          <a:blip r:embed="rId2"/>
          <a:stretch>
            <a:fillRect/>
          </a:stretch>
        </p:blipFill>
        <p:spPr>
          <a:xfrm>
            <a:off x="436822" y="1900193"/>
            <a:ext cx="3683000" cy="1343112"/>
          </a:xfrm>
          <a:prstGeom prst="rect">
            <a:avLst/>
          </a:prstGeom>
        </p:spPr>
      </p:pic>
    </p:spTree>
    <p:extLst>
      <p:ext uri="{BB962C8B-B14F-4D97-AF65-F5344CB8AC3E}">
        <p14:creationId xmlns:p14="http://schemas.microsoft.com/office/powerpoint/2010/main" val="194002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3072" y="273844"/>
            <a:ext cx="8356324" cy="9941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73072" y="1369218"/>
            <a:ext cx="8356324"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4/17/25</a:t>
            </a:fld>
            <a:endParaRPr lang="en-US"/>
          </a:p>
        </p:txBody>
      </p:sp>
      <p:sp>
        <p:nvSpPr>
          <p:cNvPr id="5" name="Footer Placeholder 4"/>
          <p:cNvSpPr>
            <a:spLocks noGrp="1"/>
          </p:cNvSpPr>
          <p:nvPr>
            <p:ph type="ftr" sz="quarter" idx="11"/>
          </p:nvPr>
        </p:nvSpPr>
        <p:spPr>
          <a:xfrm>
            <a:off x="4641069" y="4767263"/>
            <a:ext cx="3301139"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128512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4/17/25</a:t>
            </a:fld>
            <a:endParaRPr lang="en-US"/>
          </a:p>
        </p:txBody>
      </p:sp>
      <p:sp>
        <p:nvSpPr>
          <p:cNvPr id="5" name="Footer Placeholder 4"/>
          <p:cNvSpPr>
            <a:spLocks noGrp="1"/>
          </p:cNvSpPr>
          <p:nvPr>
            <p:ph type="ftr" sz="quarter" idx="11"/>
          </p:nvPr>
        </p:nvSpPr>
        <p:spPr>
          <a:xfrm>
            <a:off x="4641069" y="4767263"/>
            <a:ext cx="3301139"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244662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72" y="273844"/>
            <a:ext cx="8356324" cy="994172"/>
          </a:xfrm>
          <a:prstGeom prst="rect">
            <a:avLst/>
          </a:prstGeom>
        </p:spPr>
        <p:txBody>
          <a:bodyPr/>
          <a:lstStyle>
            <a:lvl1pPr>
              <a:defRPr>
                <a:latin typeface="Overpass Medium" pitchFamily="2" charset="77"/>
              </a:defRPr>
            </a:lvl1pPr>
          </a:lstStyle>
          <a:p>
            <a:r>
              <a:rPr lang="en-US"/>
              <a:t>Click to edit Master title style</a:t>
            </a:r>
            <a:endParaRPr lang="en-US" dirty="0"/>
          </a:p>
        </p:txBody>
      </p:sp>
      <p:sp>
        <p:nvSpPr>
          <p:cNvPr id="3" name="Content Placeholder 2"/>
          <p:cNvSpPr>
            <a:spLocks noGrp="1"/>
          </p:cNvSpPr>
          <p:nvPr>
            <p:ph idx="1"/>
          </p:nvPr>
        </p:nvSpPr>
        <p:spPr>
          <a:xfrm>
            <a:off x="373072" y="1369218"/>
            <a:ext cx="8356324" cy="3263504"/>
          </a:xfrm>
          <a:prstGeom prst="rect">
            <a:avLst/>
          </a:prstGeom>
        </p:spPr>
        <p:txBody>
          <a:bodyPr/>
          <a:lstStyle>
            <a:lvl1pPr>
              <a:defRPr>
                <a:latin typeface="Overpass Medium" pitchFamily="2" charset="77"/>
              </a:defRPr>
            </a:lvl1pPr>
            <a:lvl2pPr>
              <a:defRPr>
                <a:latin typeface="Overpass Medium" pitchFamily="2" charset="77"/>
              </a:defRPr>
            </a:lvl2pPr>
            <a:lvl3pPr>
              <a:defRPr>
                <a:latin typeface="Overpass Medium" pitchFamily="2" charset="77"/>
              </a:defRPr>
            </a:lvl3pPr>
            <a:lvl4pPr>
              <a:defRPr>
                <a:latin typeface="Overpass Medium" pitchFamily="2" charset="77"/>
              </a:defRPr>
            </a:lvl4pPr>
            <a:lvl5pPr>
              <a:defRPr>
                <a:latin typeface="Overpass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4/17/25</a:t>
            </a:fld>
            <a:endParaRPr lang="en-US" dirty="0"/>
          </a:p>
        </p:txBody>
      </p:sp>
      <p:sp>
        <p:nvSpPr>
          <p:cNvPr id="5" name="Footer Placeholder 4"/>
          <p:cNvSpPr>
            <a:spLocks noGrp="1"/>
          </p:cNvSpPr>
          <p:nvPr>
            <p:ph type="ftr" sz="quarter" idx="11"/>
          </p:nvPr>
        </p:nvSpPr>
        <p:spPr>
          <a:xfrm>
            <a:off x="4641069" y="4767263"/>
            <a:ext cx="3301139"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358944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a:prstGeom prst="rect">
            <a:avLst/>
          </a:prstGeo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4/17/25</a:t>
            </a:fld>
            <a:endParaRPr lang="en-US" dirty="0"/>
          </a:p>
        </p:txBody>
      </p:sp>
      <p:sp>
        <p:nvSpPr>
          <p:cNvPr id="5" name="Footer Placeholder 4"/>
          <p:cNvSpPr>
            <a:spLocks noGrp="1"/>
          </p:cNvSpPr>
          <p:nvPr>
            <p:ph type="ftr" sz="quarter" idx="11"/>
          </p:nvPr>
        </p:nvSpPr>
        <p:spPr>
          <a:xfrm>
            <a:off x="4641069" y="4767263"/>
            <a:ext cx="3301139"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43787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72" y="273844"/>
            <a:ext cx="8356324"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4/17/25</a:t>
            </a:fld>
            <a:endParaRPr lang="en-US"/>
          </a:p>
        </p:txBody>
      </p:sp>
      <p:sp>
        <p:nvSpPr>
          <p:cNvPr id="6" name="Footer Placeholder 5"/>
          <p:cNvSpPr>
            <a:spLocks noGrp="1"/>
          </p:cNvSpPr>
          <p:nvPr>
            <p:ph type="ftr" sz="quarter" idx="11"/>
          </p:nvPr>
        </p:nvSpPr>
        <p:spPr>
          <a:xfrm>
            <a:off x="4641069" y="4767263"/>
            <a:ext cx="3301139"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58136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4/17/25</a:t>
            </a:fld>
            <a:endParaRPr lang="en-US"/>
          </a:p>
        </p:txBody>
      </p:sp>
      <p:sp>
        <p:nvSpPr>
          <p:cNvPr id="8" name="Footer Placeholder 7"/>
          <p:cNvSpPr>
            <a:spLocks noGrp="1"/>
          </p:cNvSpPr>
          <p:nvPr>
            <p:ph type="ftr" sz="quarter" idx="11"/>
          </p:nvPr>
        </p:nvSpPr>
        <p:spPr>
          <a:xfrm>
            <a:off x="4641069" y="4767263"/>
            <a:ext cx="3301139"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26488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072" y="273844"/>
            <a:ext cx="8356324" cy="99417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4/17/25</a:t>
            </a:fld>
            <a:endParaRPr lang="en-US"/>
          </a:p>
        </p:txBody>
      </p:sp>
      <p:sp>
        <p:nvSpPr>
          <p:cNvPr id="4" name="Footer Placeholder 3"/>
          <p:cNvSpPr>
            <a:spLocks noGrp="1"/>
          </p:cNvSpPr>
          <p:nvPr>
            <p:ph type="ftr" sz="quarter" idx="11"/>
          </p:nvPr>
        </p:nvSpPr>
        <p:spPr>
          <a:xfrm>
            <a:off x="4641069" y="4767263"/>
            <a:ext cx="3301139"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9841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4/17/25</a:t>
            </a:fld>
            <a:endParaRPr lang="en-US"/>
          </a:p>
        </p:txBody>
      </p:sp>
      <p:sp>
        <p:nvSpPr>
          <p:cNvPr id="3" name="Footer Placeholder 2"/>
          <p:cNvSpPr>
            <a:spLocks noGrp="1"/>
          </p:cNvSpPr>
          <p:nvPr>
            <p:ph type="ftr" sz="quarter" idx="11"/>
          </p:nvPr>
        </p:nvSpPr>
        <p:spPr>
          <a:xfrm>
            <a:off x="4641069" y="4767263"/>
            <a:ext cx="3301139"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52681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4/17/25</a:t>
            </a:fld>
            <a:endParaRPr lang="en-US"/>
          </a:p>
        </p:txBody>
      </p:sp>
      <p:sp>
        <p:nvSpPr>
          <p:cNvPr id="6" name="Footer Placeholder 5"/>
          <p:cNvSpPr>
            <a:spLocks noGrp="1"/>
          </p:cNvSpPr>
          <p:nvPr>
            <p:ph type="ftr" sz="quarter" idx="11"/>
          </p:nvPr>
        </p:nvSpPr>
        <p:spPr>
          <a:xfrm>
            <a:off x="4641069" y="4767263"/>
            <a:ext cx="3301139"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349043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4/17/25</a:t>
            </a:fld>
            <a:endParaRPr lang="en-US"/>
          </a:p>
        </p:txBody>
      </p:sp>
      <p:sp>
        <p:nvSpPr>
          <p:cNvPr id="6" name="Footer Placeholder 5"/>
          <p:cNvSpPr>
            <a:spLocks noGrp="1"/>
          </p:cNvSpPr>
          <p:nvPr>
            <p:ph type="ftr" sz="quarter" idx="11"/>
          </p:nvPr>
        </p:nvSpPr>
        <p:spPr>
          <a:xfrm>
            <a:off x="4641069" y="4767263"/>
            <a:ext cx="3301139"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60491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A065B0-8DC2-2B43-E424-F1C9008CE2E6}"/>
              </a:ext>
            </a:extLst>
          </p:cNvPr>
          <p:cNvSpPr/>
          <p:nvPr userDrawn="1"/>
        </p:nvSpPr>
        <p:spPr>
          <a:xfrm>
            <a:off x="297366" y="4557132"/>
            <a:ext cx="1189463" cy="586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7">
            <a:extLst>
              <a:ext uri="{FF2B5EF4-FFF2-40B4-BE49-F238E27FC236}">
                <a16:creationId xmlns:a16="http://schemas.microsoft.com/office/drawing/2014/main" id="{7F2650D6-E374-C506-921D-A0A4A96059D1}"/>
              </a:ext>
            </a:extLst>
          </p:cNvPr>
          <p:cNvSpPr>
            <a:spLocks noGrp="1"/>
          </p:cNvSpPr>
          <p:nvPr>
            <p:ph type="title"/>
          </p:nvPr>
        </p:nvSpPr>
        <p:spPr>
          <a:xfrm>
            <a:off x="377890" y="274638"/>
            <a:ext cx="8444204" cy="993775"/>
          </a:xfrm>
          <a:prstGeom prst="rect">
            <a:avLst/>
          </a:prstGeom>
        </p:spPr>
        <p:txBody>
          <a:bodyPr vert="horz" lIns="91440" tIns="45720" rIns="91440" bIns="45720" rtlCol="0" anchor="ctr">
            <a:normAutofit/>
          </a:bodyPr>
          <a:lstStyle/>
          <a:p>
            <a:r>
              <a:rPr lang="en-US" dirty="0"/>
              <a:t>Click to edit Master title style</a:t>
            </a:r>
          </a:p>
        </p:txBody>
      </p:sp>
      <p:sp>
        <p:nvSpPr>
          <p:cNvPr id="9" name="Date Placeholder 8">
            <a:extLst>
              <a:ext uri="{FF2B5EF4-FFF2-40B4-BE49-F238E27FC236}">
                <a16:creationId xmlns:a16="http://schemas.microsoft.com/office/drawing/2014/main" id="{529E6EAE-784F-B4A9-A238-9BA6D3130FE0}"/>
              </a:ext>
            </a:extLst>
          </p:cNvPr>
          <p:cNvSpPr>
            <a:spLocks noGrp="1"/>
          </p:cNvSpPr>
          <p:nvPr>
            <p:ph type="dt" sz="half" idx="2"/>
          </p:nvPr>
        </p:nvSpPr>
        <p:spPr>
          <a:xfrm>
            <a:off x="3676261" y="4767263"/>
            <a:ext cx="956385" cy="274637"/>
          </a:xfrm>
          <a:prstGeom prst="rect">
            <a:avLst/>
          </a:prstGeom>
        </p:spPr>
        <p:txBody>
          <a:bodyPr vert="horz" lIns="91440" tIns="45720" rIns="91440" bIns="45720" rtlCol="0" anchor="ctr"/>
          <a:lstStyle>
            <a:lvl1pPr algn="r">
              <a:defRPr sz="1050" b="0" i="0">
                <a:solidFill>
                  <a:schemeClr val="tx1">
                    <a:tint val="82000"/>
                  </a:schemeClr>
                </a:solidFill>
                <a:latin typeface="Overpass Medium" pitchFamily="2" charset="77"/>
              </a:defRPr>
            </a:lvl1pPr>
          </a:lstStyle>
          <a:p>
            <a:fld id="{0EB622EE-73A9-3D4A-B413-783165662A05}" type="datetimeFigureOut">
              <a:rPr lang="en-US" smtClean="0"/>
              <a:pPr/>
              <a:t>4/17/25</a:t>
            </a:fld>
            <a:endParaRPr lang="en-US"/>
          </a:p>
        </p:txBody>
      </p:sp>
      <p:sp>
        <p:nvSpPr>
          <p:cNvPr id="10" name="Footer Placeholder 9">
            <a:extLst>
              <a:ext uri="{FF2B5EF4-FFF2-40B4-BE49-F238E27FC236}">
                <a16:creationId xmlns:a16="http://schemas.microsoft.com/office/drawing/2014/main" id="{0E2003CA-2ECE-446B-F49E-B0FCEBF7FBD9}"/>
              </a:ext>
            </a:extLst>
          </p:cNvPr>
          <p:cNvSpPr>
            <a:spLocks noGrp="1"/>
          </p:cNvSpPr>
          <p:nvPr>
            <p:ph type="ftr" sz="quarter" idx="3"/>
          </p:nvPr>
        </p:nvSpPr>
        <p:spPr>
          <a:xfrm>
            <a:off x="4721289" y="4767263"/>
            <a:ext cx="3475653" cy="274637"/>
          </a:xfrm>
          <a:prstGeom prst="rect">
            <a:avLst/>
          </a:prstGeom>
        </p:spPr>
        <p:txBody>
          <a:bodyPr vert="horz" lIns="91440" tIns="45720" rIns="91440" bIns="45720" rtlCol="0" anchor="ctr"/>
          <a:lstStyle>
            <a:lvl1pPr algn="ctr">
              <a:defRPr sz="1050" b="0" i="0">
                <a:solidFill>
                  <a:schemeClr val="tx1">
                    <a:tint val="82000"/>
                  </a:schemeClr>
                </a:solidFill>
                <a:latin typeface="Overpass Medium" pitchFamily="2" charset="77"/>
              </a:defRPr>
            </a:lvl1pPr>
          </a:lstStyle>
          <a:p>
            <a:endParaRPr lang="en-US" dirty="0"/>
          </a:p>
        </p:txBody>
      </p:sp>
      <p:sp>
        <p:nvSpPr>
          <p:cNvPr id="11" name="Slide Number Placeholder 10">
            <a:extLst>
              <a:ext uri="{FF2B5EF4-FFF2-40B4-BE49-F238E27FC236}">
                <a16:creationId xmlns:a16="http://schemas.microsoft.com/office/drawing/2014/main" id="{C0C6001F-46A3-0B0A-1EC2-DB2965616B2F}"/>
              </a:ext>
            </a:extLst>
          </p:cNvPr>
          <p:cNvSpPr>
            <a:spLocks noGrp="1"/>
          </p:cNvSpPr>
          <p:nvPr>
            <p:ph type="sldNum" sz="quarter" idx="4"/>
          </p:nvPr>
        </p:nvSpPr>
        <p:spPr>
          <a:xfrm>
            <a:off x="8285584" y="4767263"/>
            <a:ext cx="536510" cy="274637"/>
          </a:xfrm>
          <a:prstGeom prst="rect">
            <a:avLst/>
          </a:prstGeom>
        </p:spPr>
        <p:txBody>
          <a:bodyPr vert="horz" lIns="91440" tIns="45720" rIns="91440" bIns="45720" rtlCol="0" anchor="ctr"/>
          <a:lstStyle>
            <a:lvl1pPr algn="r">
              <a:defRPr sz="1050" b="0" i="0">
                <a:solidFill>
                  <a:schemeClr val="tx1">
                    <a:tint val="82000"/>
                  </a:schemeClr>
                </a:solidFill>
                <a:latin typeface="Overpass Medium" pitchFamily="2" charset="77"/>
              </a:defRPr>
            </a:lvl1pPr>
          </a:lstStyle>
          <a:p>
            <a:fld id="{FA22AB36-7A45-D94D-84E6-1F3859B45E01}" type="slidenum">
              <a:rPr lang="en-US" smtClean="0"/>
              <a:pPr/>
              <a:t>‹#›</a:t>
            </a:fld>
            <a:endParaRPr lang="en-US"/>
          </a:p>
        </p:txBody>
      </p:sp>
      <p:sp>
        <p:nvSpPr>
          <p:cNvPr id="12" name="Text Placeholder 11">
            <a:extLst>
              <a:ext uri="{FF2B5EF4-FFF2-40B4-BE49-F238E27FC236}">
                <a16:creationId xmlns:a16="http://schemas.microsoft.com/office/drawing/2014/main" id="{29C53D6B-C697-7A21-B61B-67ED63D9E0DA}"/>
              </a:ext>
            </a:extLst>
          </p:cNvPr>
          <p:cNvSpPr>
            <a:spLocks noGrp="1"/>
          </p:cNvSpPr>
          <p:nvPr>
            <p:ph type="body" idx="1"/>
          </p:nvPr>
        </p:nvSpPr>
        <p:spPr>
          <a:xfrm>
            <a:off x="377890" y="1370013"/>
            <a:ext cx="8444204"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554108E4-874B-701E-50B2-1EBFC22C5028}"/>
              </a:ext>
            </a:extLst>
          </p:cNvPr>
          <p:cNvSpPr/>
          <p:nvPr userDrawn="1"/>
        </p:nvSpPr>
        <p:spPr>
          <a:xfrm>
            <a:off x="-22860" y="0"/>
            <a:ext cx="45719" cy="537475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B8F742-1AC5-97EC-C6BE-5C31115D24EF}"/>
              </a:ext>
            </a:extLst>
          </p:cNvPr>
          <p:cNvSpPr/>
          <p:nvPr userDrawn="1"/>
        </p:nvSpPr>
        <p:spPr>
          <a:xfrm>
            <a:off x="21460" y="0"/>
            <a:ext cx="45719" cy="53747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urple and white sign with white text&#10;&#10;Description automatically generated">
            <a:extLst>
              <a:ext uri="{FF2B5EF4-FFF2-40B4-BE49-F238E27FC236}">
                <a16:creationId xmlns:a16="http://schemas.microsoft.com/office/drawing/2014/main" id="{821769AF-4796-B04F-17B7-0DE6C2D6ECAC}"/>
              </a:ext>
            </a:extLst>
          </p:cNvPr>
          <p:cNvPicPr>
            <a:picLocks noChangeAspect="1"/>
          </p:cNvPicPr>
          <p:nvPr userDrawn="1"/>
        </p:nvPicPr>
        <p:blipFill>
          <a:blip r:embed="rId14"/>
          <a:stretch>
            <a:fillRect/>
          </a:stretch>
        </p:blipFill>
        <p:spPr>
          <a:xfrm>
            <a:off x="7634030" y="4566684"/>
            <a:ext cx="1303108" cy="475216"/>
          </a:xfrm>
          <a:prstGeom prst="rect">
            <a:avLst/>
          </a:prstGeom>
        </p:spPr>
      </p:pic>
    </p:spTree>
    <p:extLst>
      <p:ext uri="{BB962C8B-B14F-4D97-AF65-F5344CB8AC3E}">
        <p14:creationId xmlns:p14="http://schemas.microsoft.com/office/powerpoint/2010/main" val="269879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b="1" i="0" kern="1200">
          <a:solidFill>
            <a:srgbClr val="4B3478"/>
          </a:solidFill>
          <a:latin typeface="Overpass Black"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4B3478"/>
          </a:solidFill>
          <a:latin typeface="Overpass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4B3478"/>
          </a:solidFill>
          <a:latin typeface="Overpass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4B3478"/>
          </a:solidFill>
          <a:latin typeface="Overpass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4B3478"/>
          </a:solidFill>
          <a:latin typeface="Overpass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4B3478"/>
          </a:solidFill>
          <a:latin typeface="Overpass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player.vimeo.com/video/1073970017?app_id=122963"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surveymonkey.com/r/MainstreetForm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ucceedwithmore.com/law-ethics-and-advocacy/august-17-practice-chang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learning.realtor/diweb/catalog/item?id=14737967&amp;cid=dis_Fhaven-8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succeedwithmore.com/calendar/05.13.25.-mainstreet-realtors-volunteer-for-feed-my-starving-children---aurora/" TargetMode="External"/><Relationship Id="rId3" Type="http://schemas.openxmlformats.org/officeDocument/2006/relationships/hyperlink" Target="https://www.succeedwithmore.com/calendar/02.03.25.-rb725-contract-strategies-for-success-hybrid/" TargetMode="External"/><Relationship Id="rId7" Type="http://schemas.openxmlformats.org/officeDocument/2006/relationships/hyperlink" Target="https://www.succeedwithmore.com/calendar/05.12.25.-2025-sres-advantage-summit/" TargetMode="External"/><Relationship Id="rId2" Type="http://schemas.openxmlformats.org/officeDocument/2006/relationships/hyperlink" Target="https://www.succeedwithmore.com/lawday2025" TargetMode="External"/><Relationship Id="rId1" Type="http://schemas.openxmlformats.org/officeDocument/2006/relationships/slideLayout" Target="../slideLayouts/slideLayout2.xml"/><Relationship Id="rId6" Type="http://schemas.openxmlformats.org/officeDocument/2006/relationships/hyperlink" Target="https://www.succeedwithmore.com/calendar/05.07.25.-unlocking-real-estate-opportunities-in-mexico---zoom/" TargetMode="External"/><Relationship Id="rId11" Type="http://schemas.openxmlformats.org/officeDocument/2006/relationships/image" Target="../media/image9.png"/><Relationship Id="rId5" Type="http://schemas.openxmlformats.org/officeDocument/2006/relationships/hyperlink" Target="https://www.succeedwithmore.com/calendar/05.06.252.-brokerage-forum-livestream/" TargetMode="External"/><Relationship Id="rId10" Type="http://schemas.openxmlformats.org/officeDocument/2006/relationships/hyperlink" Target="https://www.succeedwithmore.com/calendar/05.21.25.-mainstreet-commercial-alliance-commercial-mini-summit---hybrid/" TargetMode="External"/><Relationship Id="rId4" Type="http://schemas.openxmlformats.org/officeDocument/2006/relationships/hyperlink" Target="https://www.succeedwithmore.com/calendar/05.05.25.-45hr.post-45-hour-broker-post-licensing-course/" TargetMode="External"/><Relationship Id="rId9" Type="http://schemas.openxmlformats.org/officeDocument/2006/relationships/hyperlink" Target="https://www.succeedwithmore.com/calendar/05.15.25.-coffee--conversation-law-day-debrief---zo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DF013-EA54-D16F-6AE3-4924740EE42C}"/>
              </a:ext>
            </a:extLst>
          </p:cNvPr>
          <p:cNvSpPr>
            <a:spLocks noGrp="1"/>
          </p:cNvSpPr>
          <p:nvPr>
            <p:ph type="ctrTitle"/>
          </p:nvPr>
        </p:nvSpPr>
        <p:spPr>
          <a:xfrm>
            <a:off x="5118236" y="841771"/>
            <a:ext cx="3807796" cy="1922693"/>
          </a:xfrm>
          <a:prstGeom prst="rect">
            <a:avLst/>
          </a:prstGeom>
        </p:spPr>
        <p:txBody>
          <a:bodyPr anchor="b" anchorCtr="0"/>
          <a:lstStyle/>
          <a:p>
            <a:r>
              <a:rPr lang="en-US" dirty="0"/>
              <a:t>April</a:t>
            </a:r>
          </a:p>
        </p:txBody>
      </p:sp>
      <p:sp>
        <p:nvSpPr>
          <p:cNvPr id="3" name="Subtitle 2">
            <a:extLst>
              <a:ext uri="{FF2B5EF4-FFF2-40B4-BE49-F238E27FC236}">
                <a16:creationId xmlns:a16="http://schemas.microsoft.com/office/drawing/2014/main" id="{EB9C8CF9-0D44-37E4-C11F-57EABE0C71B8}"/>
              </a:ext>
            </a:extLst>
          </p:cNvPr>
          <p:cNvSpPr>
            <a:spLocks noGrp="1"/>
          </p:cNvSpPr>
          <p:nvPr>
            <p:ph type="subTitle" idx="1"/>
          </p:nvPr>
        </p:nvSpPr>
        <p:spPr>
          <a:xfrm>
            <a:off x="5173895" y="2692655"/>
            <a:ext cx="3882224" cy="360646"/>
          </a:xfrm>
        </p:spPr>
        <p:txBody>
          <a:bodyPr/>
          <a:lstStyle/>
          <a:p>
            <a:r>
              <a:rPr lang="en-US" dirty="0"/>
              <a:t>Broker Slides</a:t>
            </a:r>
          </a:p>
        </p:txBody>
      </p:sp>
    </p:spTree>
    <p:extLst>
      <p:ext uri="{BB962C8B-B14F-4D97-AF65-F5344CB8AC3E}">
        <p14:creationId xmlns:p14="http://schemas.microsoft.com/office/powerpoint/2010/main" val="263950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EC95E-5DF8-906C-F203-36C9B6950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E51F0-B9CA-8DBC-FAF4-F3A004B7C492}"/>
              </a:ext>
            </a:extLst>
          </p:cNvPr>
          <p:cNvSpPr>
            <a:spLocks noGrp="1"/>
          </p:cNvSpPr>
          <p:nvPr>
            <p:ph type="title"/>
          </p:nvPr>
        </p:nvSpPr>
        <p:spPr/>
        <p:txBody>
          <a:bodyPr>
            <a:normAutofit/>
          </a:bodyPr>
          <a:lstStyle/>
          <a:p>
            <a:r>
              <a:rPr lang="en-US" dirty="0"/>
              <a:t>Important Notice:</a:t>
            </a:r>
          </a:p>
        </p:txBody>
      </p:sp>
      <p:pic>
        <p:nvPicPr>
          <p:cNvPr id="4" name="Online Media 3" descr="A Message from Mainstreet REALTORS® Legal Counsel – Joe Fortunato">
            <a:hlinkClick r:id="" action="ppaction://media"/>
            <a:extLst>
              <a:ext uri="{FF2B5EF4-FFF2-40B4-BE49-F238E27FC236}">
                <a16:creationId xmlns:a16="http://schemas.microsoft.com/office/drawing/2014/main" id="{731A8CF4-6702-52DC-0B27-8471B5C99BAA}"/>
              </a:ext>
            </a:extLst>
          </p:cNvPr>
          <p:cNvPicPr>
            <a:picLocks noGrp="1" noRot="1" noChangeAspect="1"/>
          </p:cNvPicPr>
          <p:nvPr>
            <p:ph idx="1"/>
            <a:videoFile r:link="rId1"/>
          </p:nvPr>
        </p:nvPicPr>
        <p:blipFill>
          <a:blip r:embed="rId3"/>
          <a:stretch>
            <a:fillRect/>
          </a:stretch>
        </p:blipFill>
        <p:spPr>
          <a:xfrm>
            <a:off x="5205927" y="1781092"/>
            <a:ext cx="3419885" cy="1926673"/>
          </a:xfrm>
          <a:prstGeom prst="rect">
            <a:avLst/>
          </a:prstGeom>
        </p:spPr>
      </p:pic>
      <p:graphicFrame>
        <p:nvGraphicFramePr>
          <p:cNvPr id="6" name="Table 5">
            <a:extLst>
              <a:ext uri="{FF2B5EF4-FFF2-40B4-BE49-F238E27FC236}">
                <a16:creationId xmlns:a16="http://schemas.microsoft.com/office/drawing/2014/main" id="{FE4E0C51-D97A-FF6F-06AF-D4BAD71C620C}"/>
              </a:ext>
            </a:extLst>
          </p:cNvPr>
          <p:cNvGraphicFramePr>
            <a:graphicFrameLocks noGrp="1"/>
          </p:cNvGraphicFramePr>
          <p:nvPr>
            <p:extLst>
              <p:ext uri="{D42A27DB-BD31-4B8C-83A1-F6EECF244321}">
                <p14:modId xmlns:p14="http://schemas.microsoft.com/office/powerpoint/2010/main" val="1050822173"/>
              </p:ext>
            </p:extLst>
          </p:nvPr>
        </p:nvGraphicFramePr>
        <p:xfrm>
          <a:off x="680922" y="1036059"/>
          <a:ext cx="4005188" cy="3759927"/>
        </p:xfrm>
        <a:graphic>
          <a:graphicData uri="http://schemas.openxmlformats.org/drawingml/2006/table">
            <a:tbl>
              <a:tblPr/>
              <a:tblGrid>
                <a:gridCol w="4005188">
                  <a:extLst>
                    <a:ext uri="{9D8B030D-6E8A-4147-A177-3AD203B41FA5}">
                      <a16:colId xmlns:a16="http://schemas.microsoft.com/office/drawing/2014/main" val="1418396036"/>
                    </a:ext>
                  </a:extLst>
                </a:gridCol>
              </a:tblGrid>
              <a:tr h="142759">
                <a:tc>
                  <a:txBody>
                    <a:bodyPr/>
                    <a:lstStyle/>
                    <a:p>
                      <a:endParaRPr lang="en-US" sz="9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4004886163"/>
                  </a:ext>
                </a:extLst>
              </a:tr>
              <a:tr h="703221">
                <a:tc>
                  <a:txBody>
                    <a:bodyPr/>
                    <a:lstStyle/>
                    <a:p>
                      <a:pPr algn="ctr">
                        <a:buNone/>
                      </a:pPr>
                      <a:r>
                        <a:rPr lang="en-US" sz="1000" dirty="0">
                          <a:solidFill>
                            <a:srgbClr val="4B3478"/>
                          </a:solidFill>
                          <a:effectLst/>
                          <a:latin typeface="Overpass Medium" pitchFamily="2" charset="77"/>
                        </a:rPr>
                        <a:t>The Multi-Board Residential Real Estate Contract 8.0 (and preceding versions) are protected under U.S copyright law. The form language within the document may not be modified, reproduced or distributed without the express written permission of the copyright holders. </a:t>
                      </a:r>
                    </a:p>
                  </a:txBody>
                  <a:tcPr marL="66092" marR="132184" marT="66092" marB="66092">
                    <a:lnL>
                      <a:noFill/>
                    </a:lnL>
                    <a:lnR>
                      <a:noFill/>
                    </a:lnR>
                    <a:lnT>
                      <a:noFill/>
                    </a:lnT>
                    <a:lnB>
                      <a:noFill/>
                    </a:lnB>
                    <a:solidFill>
                      <a:srgbClr val="FFFFFF"/>
                    </a:solidFill>
                  </a:tcPr>
                </a:tc>
                <a:extLst>
                  <a:ext uri="{0D108BD9-81ED-4DB2-BD59-A6C34878D82A}">
                    <a16:rowId xmlns:a16="http://schemas.microsoft.com/office/drawing/2014/main" val="3163840150"/>
                  </a:ext>
                </a:extLst>
              </a:tr>
              <a:tr h="142759">
                <a:tc>
                  <a:txBody>
                    <a:bodyPr/>
                    <a:lstStyle/>
                    <a:p>
                      <a:endParaRPr lang="en-US" sz="1000">
                        <a:solidFill>
                          <a:srgbClr val="4B3478"/>
                        </a:solidFill>
                        <a:latin typeface="Overpass Medium" pitchFamily="2" charset="77"/>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490046762"/>
                  </a:ext>
                </a:extLst>
              </a:tr>
              <a:tr h="2273572">
                <a:tc>
                  <a:txBody>
                    <a:bodyPr/>
                    <a:lstStyle/>
                    <a:p>
                      <a:pPr algn="ctr">
                        <a:buNone/>
                      </a:pPr>
                      <a:r>
                        <a:rPr lang="en-US" sz="1000" dirty="0">
                          <a:solidFill>
                            <a:srgbClr val="4B3478"/>
                          </a:solidFill>
                          <a:effectLst/>
                          <a:latin typeface="Overpass Medium" pitchFamily="2" charset="77"/>
                        </a:rPr>
                        <a:t>It has come to Mainstreet’s attention that a version of the Multi-Board Residential Real Estate Contract 8.0 has been altered and used in a real estate transaction. Altering the content of any copyrighted form is a violation of federal law. Unauthorized modifications not only expose both the member and their clients to legal risks but undermines the legal integrity of the document. </a:t>
                      </a:r>
                    </a:p>
                    <a:p>
                      <a:pPr algn="ctr">
                        <a:buNone/>
                      </a:pPr>
                      <a:r>
                        <a:rPr lang="en-US" sz="1000" dirty="0">
                          <a:solidFill>
                            <a:srgbClr val="4B3478"/>
                          </a:solidFill>
                          <a:effectLst/>
                          <a:latin typeface="Overpass Medium" pitchFamily="2" charset="77"/>
                        </a:rPr>
                        <a:t> </a:t>
                      </a:r>
                    </a:p>
                    <a:p>
                      <a:pPr algn="ctr">
                        <a:buNone/>
                      </a:pPr>
                      <a:r>
                        <a:rPr lang="en-US" sz="1000" dirty="0">
                          <a:solidFill>
                            <a:srgbClr val="4B3478"/>
                          </a:solidFill>
                          <a:effectLst/>
                          <a:latin typeface="Overpass Medium" pitchFamily="2" charset="77"/>
                        </a:rPr>
                        <a:t>REALTORS® often experience unique situations during real estate transactions. If you believe that form language should be modified, please reach out to Mainstreet’s Professional and Ethical Practices Department so that they may ensure that your concerns are recorded and appropriately addressed. </a:t>
                      </a:r>
                    </a:p>
                    <a:p>
                      <a:pPr algn="ctr">
                        <a:buNone/>
                      </a:pPr>
                      <a:r>
                        <a:rPr lang="en-US" sz="1000" dirty="0">
                          <a:solidFill>
                            <a:srgbClr val="4B3478"/>
                          </a:solidFill>
                          <a:effectLst/>
                          <a:latin typeface="Overpass Medium" pitchFamily="2" charset="77"/>
                        </a:rPr>
                        <a:t> </a:t>
                      </a:r>
                    </a:p>
                    <a:p>
                      <a:pPr algn="ctr">
                        <a:buNone/>
                      </a:pPr>
                      <a:r>
                        <a:rPr lang="en-US" sz="1000" dirty="0">
                          <a:solidFill>
                            <a:srgbClr val="4B3478"/>
                          </a:solidFill>
                          <a:effectLst/>
                          <a:latin typeface="Overpass Medium" pitchFamily="2" charset="77"/>
                        </a:rPr>
                        <a:t>We appreciate your cooperation in upholding the integrity and legal protections of our professional forms and contracts.</a:t>
                      </a:r>
                    </a:p>
                  </a:txBody>
                  <a:tcPr marL="132184" marR="132184" marT="66092" marB="66092">
                    <a:lnL>
                      <a:noFill/>
                    </a:lnL>
                    <a:lnR>
                      <a:noFill/>
                    </a:lnR>
                    <a:lnT>
                      <a:noFill/>
                    </a:lnT>
                    <a:lnB>
                      <a:noFill/>
                    </a:lnB>
                    <a:solidFill>
                      <a:srgbClr val="FFFFFF"/>
                    </a:solidFill>
                  </a:tcPr>
                </a:tc>
                <a:extLst>
                  <a:ext uri="{0D108BD9-81ED-4DB2-BD59-A6C34878D82A}">
                    <a16:rowId xmlns:a16="http://schemas.microsoft.com/office/drawing/2014/main" val="1062319897"/>
                  </a:ext>
                </a:extLst>
              </a:tr>
            </a:tbl>
          </a:graphicData>
        </a:graphic>
      </p:graphicFrame>
    </p:spTree>
    <p:extLst>
      <p:ext uri="{BB962C8B-B14F-4D97-AF65-F5344CB8AC3E}">
        <p14:creationId xmlns:p14="http://schemas.microsoft.com/office/powerpoint/2010/main" val="134337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6AEC6-7939-9C25-0134-B0F6E718C7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44716B-8E8C-B9A4-A832-99156538ECF1}"/>
              </a:ext>
            </a:extLst>
          </p:cNvPr>
          <p:cNvSpPr>
            <a:spLocks noGrp="1"/>
          </p:cNvSpPr>
          <p:nvPr>
            <p:ph type="title"/>
          </p:nvPr>
        </p:nvSpPr>
        <p:spPr>
          <a:xfrm>
            <a:off x="149299" y="273844"/>
            <a:ext cx="8770928" cy="994172"/>
          </a:xfrm>
        </p:spPr>
        <p:txBody>
          <a:bodyPr>
            <a:normAutofit/>
          </a:bodyPr>
          <a:lstStyle/>
          <a:p>
            <a:r>
              <a:rPr lang="en-US" sz="2800" dirty="0"/>
              <a:t>Win $250 – Complete our Contracts &amp; Forms Survey</a:t>
            </a:r>
          </a:p>
        </p:txBody>
      </p:sp>
      <p:sp>
        <p:nvSpPr>
          <p:cNvPr id="3" name="Content Placeholder 2">
            <a:extLst>
              <a:ext uri="{FF2B5EF4-FFF2-40B4-BE49-F238E27FC236}">
                <a16:creationId xmlns:a16="http://schemas.microsoft.com/office/drawing/2014/main" id="{66BCDCA3-2745-7230-ECDB-2B2334C516CF}"/>
              </a:ext>
            </a:extLst>
          </p:cNvPr>
          <p:cNvSpPr>
            <a:spLocks noGrp="1"/>
          </p:cNvSpPr>
          <p:nvPr>
            <p:ph idx="1"/>
          </p:nvPr>
        </p:nvSpPr>
        <p:spPr>
          <a:xfrm>
            <a:off x="571854" y="1482701"/>
            <a:ext cx="7800869" cy="1675886"/>
          </a:xfrm>
        </p:spPr>
        <p:txBody>
          <a:bodyPr>
            <a:noAutofit/>
          </a:bodyPr>
          <a:lstStyle/>
          <a:p>
            <a:pPr marL="0" marR="0" indent="0" algn="l">
              <a:buNone/>
            </a:pPr>
            <a:r>
              <a:rPr lang="en-US" sz="1600" dirty="0">
                <a:latin typeface="Overpass Medium" pitchFamily="2" charset="77"/>
              </a:rPr>
              <a:t>We want your feedback to better align our Contracts &amp; Forms Library with your needs as a real estate professional. Complete the survey below and tell us what works for you (and what doesn’t) to help us become a better resource for YOU. </a:t>
            </a:r>
          </a:p>
          <a:p>
            <a:pPr marL="0" marR="0" indent="0" algn="l">
              <a:buNone/>
            </a:pPr>
            <a:r>
              <a:rPr lang="en-US" sz="1600" i="0" u="none" strike="noStrike" dirty="0">
                <a:effectLst/>
                <a:latin typeface="Overpass Medium" pitchFamily="2" charset="77"/>
              </a:rPr>
              <a:t>To say thank you for your time, complete the survey and enter your contact information for a</a:t>
            </a:r>
            <a:r>
              <a:rPr lang="en-US" sz="1600" dirty="0">
                <a:latin typeface="Overpass Medium" pitchFamily="2" charset="77"/>
              </a:rPr>
              <a:t>n opportunity to </a:t>
            </a:r>
            <a:r>
              <a:rPr lang="en-US" sz="1600" b="1" dirty="0">
                <a:latin typeface="Overpass Black" pitchFamily="2" charset="77"/>
              </a:rPr>
              <a:t>win one of three $250 gift cards. </a:t>
            </a:r>
            <a:endParaRPr lang="en-US" sz="1600" b="1" i="0" u="none" strike="noStrike" dirty="0">
              <a:effectLst/>
              <a:latin typeface="Overpass Black" pitchFamily="2" charset="77"/>
            </a:endParaRPr>
          </a:p>
          <a:p>
            <a:pPr marL="0" marR="0" indent="0" algn="l">
              <a:buNone/>
            </a:pPr>
            <a:endParaRPr lang="en-US" sz="1100" dirty="0"/>
          </a:p>
          <a:p>
            <a:pPr marL="0" marR="0" indent="0" algn="l">
              <a:buNone/>
            </a:pPr>
            <a:r>
              <a:rPr lang="en-US" sz="1100" b="0" i="0" u="none" strike="noStrike" dirty="0">
                <a:effectLst/>
                <a:latin typeface="Overpass Medium" pitchFamily="2" charset="77"/>
              </a:rPr>
              <a:t>			</a:t>
            </a:r>
            <a:r>
              <a:rPr lang="en-US" sz="3200" b="0" i="0" u="none" strike="noStrike" dirty="0">
                <a:effectLst/>
                <a:latin typeface="Overpass Medium" pitchFamily="2" charset="77"/>
              </a:rPr>
              <a:t>	</a:t>
            </a:r>
            <a:r>
              <a:rPr lang="en-US" sz="3200" b="0" i="0" u="none" strike="noStrike" dirty="0">
                <a:effectLst/>
                <a:latin typeface="Overpass Medium" pitchFamily="2" charset="77"/>
                <a:hlinkClick r:id="rId2"/>
              </a:rPr>
              <a:t>TAKE SURVEY</a:t>
            </a:r>
            <a:endParaRPr lang="en-US" sz="3200" b="0" i="0" u="none" strike="noStrike" dirty="0">
              <a:effectLst/>
              <a:latin typeface="Overpass Medium" pitchFamily="2" charset="77"/>
            </a:endParaRPr>
          </a:p>
        </p:txBody>
      </p:sp>
    </p:spTree>
    <p:extLst>
      <p:ext uri="{BB962C8B-B14F-4D97-AF65-F5344CB8AC3E}">
        <p14:creationId xmlns:p14="http://schemas.microsoft.com/office/powerpoint/2010/main" val="3721801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7A4C7-6BC5-2A6C-8512-979A85E1C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CAEE7-E54C-D66F-36EE-FD94D5FEC13B}"/>
              </a:ext>
            </a:extLst>
          </p:cNvPr>
          <p:cNvSpPr>
            <a:spLocks noGrp="1"/>
          </p:cNvSpPr>
          <p:nvPr>
            <p:ph type="title"/>
          </p:nvPr>
        </p:nvSpPr>
        <p:spPr>
          <a:xfrm>
            <a:off x="787676" y="273844"/>
            <a:ext cx="8356324" cy="994172"/>
          </a:xfrm>
        </p:spPr>
        <p:txBody>
          <a:bodyPr>
            <a:normAutofit/>
          </a:bodyPr>
          <a:lstStyle/>
          <a:p>
            <a:r>
              <a:rPr lang="en-US" dirty="0"/>
              <a:t>Updated Mainstreet Forms &amp; Contracts </a:t>
            </a:r>
          </a:p>
        </p:txBody>
      </p:sp>
      <p:sp>
        <p:nvSpPr>
          <p:cNvPr id="3" name="Content Placeholder 2">
            <a:extLst>
              <a:ext uri="{FF2B5EF4-FFF2-40B4-BE49-F238E27FC236}">
                <a16:creationId xmlns:a16="http://schemas.microsoft.com/office/drawing/2014/main" id="{C78D8078-96F1-401A-B599-FC2B2BEDA10B}"/>
              </a:ext>
            </a:extLst>
          </p:cNvPr>
          <p:cNvSpPr>
            <a:spLocks noGrp="1"/>
          </p:cNvSpPr>
          <p:nvPr>
            <p:ph idx="1"/>
          </p:nvPr>
        </p:nvSpPr>
        <p:spPr>
          <a:xfrm>
            <a:off x="393838" y="1268016"/>
            <a:ext cx="8356324" cy="3775276"/>
          </a:xfrm>
        </p:spPr>
        <p:txBody>
          <a:bodyPr>
            <a:noAutofit/>
          </a:bodyPr>
          <a:lstStyle/>
          <a:p>
            <a:pPr marL="171450" lvl="1" indent="0">
              <a:buNone/>
            </a:pPr>
            <a:r>
              <a:rPr lang="en-US" dirty="0"/>
              <a:t>Mainstreet is committed to making things easy. As part of our commitment to helping you navigate the continued changes in our industry, these </a:t>
            </a:r>
            <a:r>
              <a:rPr lang="en-US" dirty="0">
                <a:hlinkClick r:id="rId2"/>
              </a:rPr>
              <a:t>updated forms</a:t>
            </a:r>
            <a:r>
              <a:rPr lang="en-US" dirty="0"/>
              <a:t> are designed to keep you in compliance as well as ensure that changes made to the Multi-Board Residential Real Estate Contract 8.0 are reflected in the forms you use most. The changes to the listing agreements also reflect changes to the compensation paragraphs to meet the ongoing needs of the marketplace. </a:t>
            </a:r>
          </a:p>
          <a:p>
            <a:pPr marL="171450" lvl="1" indent="0">
              <a:buNone/>
            </a:pPr>
            <a:endParaRPr lang="en-US" i="0" u="none" strike="noStrike" dirty="0">
              <a:effectLst/>
              <a:latin typeface="Overpass Medium" pitchFamily="2" charset="77"/>
            </a:endParaRPr>
          </a:p>
          <a:p>
            <a:pPr marL="171450" lvl="1" indent="0">
              <a:buNone/>
            </a:pPr>
            <a:r>
              <a:rPr lang="en-US" dirty="0"/>
              <a:t>				</a:t>
            </a:r>
            <a:r>
              <a:rPr lang="en-US" dirty="0">
                <a:hlinkClick r:id="rId2"/>
              </a:rPr>
              <a:t>VIEW FORMS</a:t>
            </a:r>
            <a:endParaRPr lang="en-US" i="0" u="none" strike="noStrike" dirty="0">
              <a:effectLst/>
              <a:latin typeface="Overpass Medium" pitchFamily="2" charset="77"/>
            </a:endParaRPr>
          </a:p>
        </p:txBody>
      </p:sp>
    </p:spTree>
    <p:extLst>
      <p:ext uri="{BB962C8B-B14F-4D97-AF65-F5344CB8AC3E}">
        <p14:creationId xmlns:p14="http://schemas.microsoft.com/office/powerpoint/2010/main" val="335677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FD797-B9C9-933F-1404-AF9DB48E6C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0737A0-DBBC-A4E1-0981-6A448131E094}"/>
              </a:ext>
            </a:extLst>
          </p:cNvPr>
          <p:cNvSpPr>
            <a:spLocks noGrp="1"/>
          </p:cNvSpPr>
          <p:nvPr>
            <p:ph idx="1"/>
          </p:nvPr>
        </p:nvSpPr>
        <p:spPr>
          <a:xfrm>
            <a:off x="271116" y="1033334"/>
            <a:ext cx="8356324" cy="4055164"/>
          </a:xfrm>
        </p:spPr>
        <p:txBody>
          <a:bodyPr>
            <a:noAutofit/>
          </a:bodyPr>
          <a:lstStyle/>
          <a:p>
            <a:pPr marL="0" marR="0" algn="l"/>
            <a:endParaRPr lang="en-US" sz="1600" b="0" i="0" dirty="0">
              <a:solidFill>
                <a:srgbClr val="333333"/>
              </a:solidFill>
              <a:effectLst/>
              <a:latin typeface="Overpass Medium" pitchFamily="2" charset="77"/>
            </a:endParaRPr>
          </a:p>
          <a:p>
            <a:pPr marL="0" marR="0" algn="l"/>
            <a:endParaRPr lang="en-US" sz="1600" dirty="0">
              <a:latin typeface="Overpass Medium" pitchFamily="2" charset="77"/>
            </a:endParaRPr>
          </a:p>
        </p:txBody>
      </p:sp>
      <p:pic>
        <p:nvPicPr>
          <p:cNvPr id="4" name="Picture 3">
            <a:extLst>
              <a:ext uri="{FF2B5EF4-FFF2-40B4-BE49-F238E27FC236}">
                <a16:creationId xmlns:a16="http://schemas.microsoft.com/office/drawing/2014/main" id="{E8DC0DD5-6D17-996A-2E17-CD5BFCDA6EE5}"/>
              </a:ext>
            </a:extLst>
          </p:cNvPr>
          <p:cNvPicPr>
            <a:picLocks noChangeAspect="1"/>
          </p:cNvPicPr>
          <p:nvPr/>
        </p:nvPicPr>
        <p:blipFill>
          <a:blip r:embed="rId2"/>
          <a:stretch>
            <a:fillRect/>
          </a:stretch>
        </p:blipFill>
        <p:spPr>
          <a:xfrm>
            <a:off x="0" y="0"/>
            <a:ext cx="4114800" cy="5143500"/>
          </a:xfrm>
          <a:prstGeom prst="rect">
            <a:avLst/>
          </a:prstGeom>
        </p:spPr>
      </p:pic>
      <p:pic>
        <p:nvPicPr>
          <p:cNvPr id="5" name="Picture 4">
            <a:extLst>
              <a:ext uri="{FF2B5EF4-FFF2-40B4-BE49-F238E27FC236}">
                <a16:creationId xmlns:a16="http://schemas.microsoft.com/office/drawing/2014/main" id="{35BAA9A5-463C-ED3C-D0E8-4F502CAC44ED}"/>
              </a:ext>
            </a:extLst>
          </p:cNvPr>
          <p:cNvPicPr>
            <a:picLocks noChangeAspect="1"/>
          </p:cNvPicPr>
          <p:nvPr/>
        </p:nvPicPr>
        <p:blipFill>
          <a:blip r:embed="rId3"/>
          <a:stretch>
            <a:fillRect/>
          </a:stretch>
        </p:blipFill>
        <p:spPr>
          <a:xfrm>
            <a:off x="4114800" y="2734255"/>
            <a:ext cx="5038918" cy="2409245"/>
          </a:xfrm>
          <a:prstGeom prst="rect">
            <a:avLst/>
          </a:prstGeom>
        </p:spPr>
      </p:pic>
      <p:sp>
        <p:nvSpPr>
          <p:cNvPr id="6" name="TextBox 5">
            <a:extLst>
              <a:ext uri="{FF2B5EF4-FFF2-40B4-BE49-F238E27FC236}">
                <a16:creationId xmlns:a16="http://schemas.microsoft.com/office/drawing/2014/main" id="{858CDA2C-DD75-5DF0-6439-8BBEC371E030}"/>
              </a:ext>
            </a:extLst>
          </p:cNvPr>
          <p:cNvSpPr txBox="1"/>
          <p:nvPr/>
        </p:nvSpPr>
        <p:spPr>
          <a:xfrm>
            <a:off x="4954807" y="1848256"/>
            <a:ext cx="3358903" cy="369332"/>
          </a:xfrm>
          <a:prstGeom prst="rect">
            <a:avLst/>
          </a:prstGeom>
          <a:noFill/>
        </p:spPr>
        <p:txBody>
          <a:bodyPr wrap="square" rtlCol="0">
            <a:spAutoFit/>
          </a:bodyPr>
          <a:lstStyle/>
          <a:p>
            <a:r>
              <a:rPr lang="en-US" dirty="0">
                <a:hlinkClick r:id="rId4"/>
              </a:rPr>
              <a:t>Click here to complete today!</a:t>
            </a:r>
            <a:endParaRPr lang="en-US" dirty="0"/>
          </a:p>
        </p:txBody>
      </p:sp>
    </p:spTree>
    <p:extLst>
      <p:ext uri="{BB962C8B-B14F-4D97-AF65-F5344CB8AC3E}">
        <p14:creationId xmlns:p14="http://schemas.microsoft.com/office/powerpoint/2010/main" val="296317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91BCB-4AD6-B052-06A9-78AB3EAE2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6A459-ABAF-A1BC-DE76-8EA003706203}"/>
              </a:ext>
            </a:extLst>
          </p:cNvPr>
          <p:cNvSpPr>
            <a:spLocks noGrp="1"/>
          </p:cNvSpPr>
          <p:nvPr>
            <p:ph type="title"/>
          </p:nvPr>
        </p:nvSpPr>
        <p:spPr/>
        <p:txBody>
          <a:bodyPr>
            <a:normAutofit/>
          </a:bodyPr>
          <a:lstStyle/>
          <a:p>
            <a:endParaRPr lang="en-US" sz="2400" dirty="0"/>
          </a:p>
        </p:txBody>
      </p:sp>
      <p:pic>
        <p:nvPicPr>
          <p:cNvPr id="7" name="Content Placeholder 6" descr="A person next to a cellphone&#10;&#10;AI-generated content may be incorrect.">
            <a:extLst>
              <a:ext uri="{FF2B5EF4-FFF2-40B4-BE49-F238E27FC236}">
                <a16:creationId xmlns:a16="http://schemas.microsoft.com/office/drawing/2014/main" id="{3FAD094E-90DE-EE66-2260-E4952AEDB125}"/>
              </a:ext>
            </a:extLst>
          </p:cNvPr>
          <p:cNvPicPr>
            <a:picLocks noGrp="1" noChangeAspect="1"/>
          </p:cNvPicPr>
          <p:nvPr>
            <p:ph idx="1"/>
          </p:nvPr>
        </p:nvPicPr>
        <p:blipFill>
          <a:blip r:embed="rId2"/>
          <a:stretch>
            <a:fillRect/>
          </a:stretch>
        </p:blipFill>
        <p:spPr>
          <a:xfrm>
            <a:off x="62237" y="0"/>
            <a:ext cx="9135174" cy="5143500"/>
          </a:xfrm>
        </p:spPr>
      </p:pic>
    </p:spTree>
    <p:extLst>
      <p:ext uri="{BB962C8B-B14F-4D97-AF65-F5344CB8AC3E}">
        <p14:creationId xmlns:p14="http://schemas.microsoft.com/office/powerpoint/2010/main" val="1418973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73E3-8BD5-3584-7764-14F1213A2AB3}"/>
              </a:ext>
            </a:extLst>
          </p:cNvPr>
          <p:cNvSpPr>
            <a:spLocks noGrp="1"/>
          </p:cNvSpPr>
          <p:nvPr>
            <p:ph type="title"/>
          </p:nvPr>
        </p:nvSpPr>
        <p:spPr/>
        <p:txBody>
          <a:bodyPr/>
          <a:lstStyle/>
          <a:p>
            <a:endParaRPr lang="en-US"/>
          </a:p>
        </p:txBody>
      </p:sp>
      <p:pic>
        <p:nvPicPr>
          <p:cNvPr id="5" name="Content Placeholder 4" descr="A group of phones and a card&#10;&#10;AI-generated content may be incorrect.">
            <a:extLst>
              <a:ext uri="{FF2B5EF4-FFF2-40B4-BE49-F238E27FC236}">
                <a16:creationId xmlns:a16="http://schemas.microsoft.com/office/drawing/2014/main" id="{6B64239C-0735-8A25-B345-67B59A23D886}"/>
              </a:ext>
            </a:extLst>
          </p:cNvPr>
          <p:cNvPicPr>
            <a:picLocks noGrp="1" noChangeAspect="1"/>
          </p:cNvPicPr>
          <p:nvPr>
            <p:ph idx="1"/>
          </p:nvPr>
        </p:nvPicPr>
        <p:blipFill>
          <a:blip r:embed="rId3"/>
          <a:stretch>
            <a:fillRect/>
          </a:stretch>
        </p:blipFill>
        <p:spPr>
          <a:xfrm>
            <a:off x="60960" y="0"/>
            <a:ext cx="9144000" cy="5148470"/>
          </a:xfrm>
        </p:spPr>
      </p:pic>
    </p:spTree>
    <p:extLst>
      <p:ext uri="{BB962C8B-B14F-4D97-AF65-F5344CB8AC3E}">
        <p14:creationId xmlns:p14="http://schemas.microsoft.com/office/powerpoint/2010/main" val="332756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A20F0-D43A-2224-BE5A-DA967ED6CE4B}"/>
            </a:ext>
          </a:extLst>
        </p:cNvPr>
        <p:cNvGrpSpPr/>
        <p:nvPr/>
      </p:nvGrpSpPr>
      <p:grpSpPr>
        <a:xfrm>
          <a:off x="0" y="0"/>
          <a:ext cx="0" cy="0"/>
          <a:chOff x="0" y="0"/>
          <a:chExt cx="0" cy="0"/>
        </a:xfrm>
      </p:grpSpPr>
      <p:pic>
        <p:nvPicPr>
          <p:cNvPr id="11" name="Content Placeholder 10" descr="A screenshot of a website&#10;&#10;AI-generated content may be incorrect.">
            <a:extLst>
              <a:ext uri="{FF2B5EF4-FFF2-40B4-BE49-F238E27FC236}">
                <a16:creationId xmlns:a16="http://schemas.microsoft.com/office/drawing/2014/main" id="{246CCFA8-B340-EAC8-4078-1A7DB3ADBD2C}"/>
              </a:ext>
            </a:extLst>
          </p:cNvPr>
          <p:cNvPicPr>
            <a:picLocks noGrp="1" noChangeAspect="1"/>
          </p:cNvPicPr>
          <p:nvPr>
            <p:ph idx="1"/>
          </p:nvPr>
        </p:nvPicPr>
        <p:blipFill>
          <a:blip r:embed="rId2"/>
          <a:stretch>
            <a:fillRect/>
          </a:stretch>
        </p:blipFill>
        <p:spPr>
          <a:xfrm>
            <a:off x="706125" y="0"/>
            <a:ext cx="8023271" cy="4513091"/>
          </a:xfrm>
        </p:spPr>
      </p:pic>
    </p:spTree>
    <p:extLst>
      <p:ext uri="{BB962C8B-B14F-4D97-AF65-F5344CB8AC3E}">
        <p14:creationId xmlns:p14="http://schemas.microsoft.com/office/powerpoint/2010/main" val="1090829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7D4E8-DFEB-37C9-E284-0DB3DDA76F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5C915-4104-D9CE-C09F-3A0EFD620661}"/>
              </a:ext>
            </a:extLst>
          </p:cNvPr>
          <p:cNvSpPr>
            <a:spLocks noGrp="1"/>
          </p:cNvSpPr>
          <p:nvPr>
            <p:ph type="title"/>
          </p:nvPr>
        </p:nvSpPr>
        <p:spPr/>
        <p:txBody>
          <a:bodyPr/>
          <a:lstStyle/>
          <a:p>
            <a:r>
              <a:rPr lang="en-US" dirty="0"/>
              <a:t>Mainstreet Calendar – May </a:t>
            </a:r>
          </a:p>
        </p:txBody>
      </p:sp>
      <p:sp>
        <p:nvSpPr>
          <p:cNvPr id="6" name="TextBox 5">
            <a:extLst>
              <a:ext uri="{FF2B5EF4-FFF2-40B4-BE49-F238E27FC236}">
                <a16:creationId xmlns:a16="http://schemas.microsoft.com/office/drawing/2014/main" id="{17D292D7-3602-545C-8E3E-7894E0F17F3D}"/>
              </a:ext>
            </a:extLst>
          </p:cNvPr>
          <p:cNvSpPr txBox="1"/>
          <p:nvPr/>
        </p:nvSpPr>
        <p:spPr>
          <a:xfrm>
            <a:off x="373072" y="1594020"/>
            <a:ext cx="7729310" cy="2631490"/>
          </a:xfrm>
          <a:prstGeom prst="rect">
            <a:avLst/>
          </a:prstGeom>
          <a:noFill/>
        </p:spPr>
        <p:txBody>
          <a:bodyPr wrap="square" rtlCol="0">
            <a:spAutoFit/>
          </a:bodyPr>
          <a:lstStyle/>
          <a:p>
            <a:r>
              <a:rPr lang="en-US" b="1" dirty="0">
                <a:solidFill>
                  <a:srgbClr val="4B3478"/>
                </a:solidFill>
                <a:latin typeface="Overpass Medium" pitchFamily="2" charset="77"/>
                <a:hlinkClick r:id="rId2"/>
              </a:rPr>
              <a:t>Law Day </a:t>
            </a:r>
            <a:endParaRPr lang="en-US" dirty="0">
              <a:solidFill>
                <a:srgbClr val="4B3478"/>
              </a:solidFill>
              <a:latin typeface="Overpass Medium" pitchFamily="2" charset="77"/>
              <a:hlinkClick r:id="rId3"/>
            </a:endParaRPr>
          </a:p>
          <a:p>
            <a:r>
              <a:rPr lang="en-US" dirty="0">
                <a:solidFill>
                  <a:srgbClr val="4B3478"/>
                </a:solidFill>
                <a:latin typeface="Overpass Medium" pitchFamily="2" charset="77"/>
                <a:hlinkClick r:id="rId4"/>
              </a:rPr>
              <a:t>45 Hour Post Licensing</a:t>
            </a:r>
            <a:endParaRPr lang="en-US" dirty="0">
              <a:solidFill>
                <a:srgbClr val="4B3478"/>
              </a:solidFill>
              <a:latin typeface="Overpass Medium" pitchFamily="2" charset="77"/>
            </a:endParaRPr>
          </a:p>
          <a:p>
            <a:r>
              <a:rPr lang="en-US" dirty="0">
                <a:solidFill>
                  <a:srgbClr val="4B3478"/>
                </a:solidFill>
                <a:latin typeface="Overpass Medium" pitchFamily="2" charset="77"/>
                <a:hlinkClick r:id="rId5"/>
              </a:rPr>
              <a:t>Brokerage Forum</a:t>
            </a:r>
            <a:endParaRPr lang="en-US" dirty="0">
              <a:solidFill>
                <a:srgbClr val="4B3478"/>
              </a:solidFill>
              <a:latin typeface="Overpass Medium" pitchFamily="2" charset="77"/>
            </a:endParaRPr>
          </a:p>
          <a:p>
            <a:r>
              <a:rPr lang="en-US" dirty="0">
                <a:solidFill>
                  <a:srgbClr val="4B3478"/>
                </a:solidFill>
                <a:latin typeface="Overpass Medium" pitchFamily="2" charset="77"/>
                <a:hlinkClick r:id="rId6"/>
              </a:rPr>
              <a:t>Unlocking Real Estate Opportunities in Mexico</a:t>
            </a:r>
            <a:endParaRPr lang="en-US" dirty="0">
              <a:solidFill>
                <a:srgbClr val="4B3478"/>
              </a:solidFill>
              <a:latin typeface="Overpass Medium" pitchFamily="2" charset="77"/>
            </a:endParaRPr>
          </a:p>
          <a:p>
            <a:r>
              <a:rPr lang="en-US" dirty="0">
                <a:solidFill>
                  <a:srgbClr val="4B3478"/>
                </a:solidFill>
                <a:latin typeface="Overpass Medium" pitchFamily="2" charset="77"/>
                <a:hlinkClick r:id="rId7"/>
              </a:rPr>
              <a:t>SRES Advantage Summit</a:t>
            </a:r>
            <a:endParaRPr lang="en-US" dirty="0">
              <a:solidFill>
                <a:srgbClr val="4B3478"/>
              </a:solidFill>
              <a:latin typeface="Overpass Medium" pitchFamily="2" charset="77"/>
            </a:endParaRPr>
          </a:p>
          <a:p>
            <a:r>
              <a:rPr lang="en-US" dirty="0">
                <a:solidFill>
                  <a:srgbClr val="4B3478"/>
                </a:solidFill>
                <a:latin typeface="Overpass Medium" pitchFamily="2" charset="77"/>
                <a:hlinkClick r:id="rId8"/>
              </a:rPr>
              <a:t>Mainstreet Volunteer Day – Feed My Starving Children</a:t>
            </a:r>
            <a:endParaRPr lang="en-US" dirty="0">
              <a:solidFill>
                <a:srgbClr val="4B3478"/>
              </a:solidFill>
              <a:latin typeface="Overpass Medium" pitchFamily="2" charset="77"/>
            </a:endParaRPr>
          </a:p>
          <a:p>
            <a:r>
              <a:rPr lang="en-US" dirty="0">
                <a:solidFill>
                  <a:srgbClr val="4B3478"/>
                </a:solidFill>
                <a:latin typeface="Overpass Medium" pitchFamily="2" charset="77"/>
                <a:hlinkClick r:id="rId9"/>
              </a:rPr>
              <a:t>Coffee &amp; Conversation: Law Day Debrief</a:t>
            </a:r>
            <a:endParaRPr lang="en-US" dirty="0">
              <a:solidFill>
                <a:srgbClr val="4B3478"/>
              </a:solidFill>
              <a:latin typeface="Overpass Medium" pitchFamily="2" charset="77"/>
            </a:endParaRPr>
          </a:p>
          <a:p>
            <a:r>
              <a:rPr lang="en-US" dirty="0">
                <a:solidFill>
                  <a:srgbClr val="4B3478"/>
                </a:solidFill>
                <a:latin typeface="Overpass Medium" pitchFamily="2" charset="77"/>
                <a:hlinkClick r:id="rId10"/>
              </a:rPr>
              <a:t>Commercial Mini Summit</a:t>
            </a:r>
            <a:endParaRPr lang="en-US" dirty="0">
              <a:solidFill>
                <a:srgbClr val="4B3478"/>
              </a:solidFill>
              <a:latin typeface="Overpass Medium" pitchFamily="2" charset="77"/>
            </a:endParaRPr>
          </a:p>
          <a:p>
            <a:endParaRPr lang="en-US" sz="2100" dirty="0">
              <a:solidFill>
                <a:srgbClr val="4B3478"/>
              </a:solidFill>
              <a:latin typeface="Overpass Medium" pitchFamily="2" charset="77"/>
            </a:endParaRPr>
          </a:p>
        </p:txBody>
      </p:sp>
      <p:pic>
        <p:nvPicPr>
          <p:cNvPr id="3" name="Picture 2">
            <a:extLst>
              <a:ext uri="{FF2B5EF4-FFF2-40B4-BE49-F238E27FC236}">
                <a16:creationId xmlns:a16="http://schemas.microsoft.com/office/drawing/2014/main" id="{66AA3E2C-B961-10B9-B30C-CD4F8A4C234A}"/>
              </a:ext>
            </a:extLst>
          </p:cNvPr>
          <p:cNvPicPr>
            <a:picLocks noChangeAspect="1"/>
          </p:cNvPicPr>
          <p:nvPr/>
        </p:nvPicPr>
        <p:blipFill>
          <a:blip r:embed="rId11"/>
          <a:stretch>
            <a:fillRect/>
          </a:stretch>
        </p:blipFill>
        <p:spPr>
          <a:xfrm>
            <a:off x="4093383" y="1216021"/>
            <a:ext cx="3914220" cy="1281476"/>
          </a:xfrm>
          <a:prstGeom prst="rect">
            <a:avLst/>
          </a:prstGeom>
        </p:spPr>
      </p:pic>
    </p:spTree>
    <p:extLst>
      <p:ext uri="{BB962C8B-B14F-4D97-AF65-F5344CB8AC3E}">
        <p14:creationId xmlns:p14="http://schemas.microsoft.com/office/powerpoint/2010/main" val="34143721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instreet PPT Template  -  Compatibility Mode" id="{F81CAD1E-911A-784E-B7E2-D6A2D93F31EC}" vid="{2598AAC8-3E7D-8E44-8875-E11D8D9D2F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844</TotalTime>
  <Words>410</Words>
  <Application>Microsoft Macintosh PowerPoint</Application>
  <PresentationFormat>On-screen Show (16:9)</PresentationFormat>
  <Paragraphs>29</Paragraphs>
  <Slides>9</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Overpass Black</vt:lpstr>
      <vt:lpstr>Overpass Medium</vt:lpstr>
      <vt:lpstr>Overpass SemiBold</vt:lpstr>
      <vt:lpstr>Office Theme</vt:lpstr>
      <vt:lpstr>April</vt:lpstr>
      <vt:lpstr>Important Notice:</vt:lpstr>
      <vt:lpstr>Win $250 – Complete our Contracts &amp; Forms Survey</vt:lpstr>
      <vt:lpstr>Updated Mainstreet Forms &amp; Contracts </vt:lpstr>
      <vt:lpstr>PowerPoint Presentation</vt:lpstr>
      <vt:lpstr>PowerPoint Presentation</vt:lpstr>
      <vt:lpstr>PowerPoint Presentation</vt:lpstr>
      <vt:lpstr>PowerPoint Presentation</vt:lpstr>
      <vt:lpstr>Mainstreet Calendar – May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Christian Sexton</dc:creator>
  <cp:lastModifiedBy>David Pollina</cp:lastModifiedBy>
  <cp:revision>21</cp:revision>
  <dcterms:created xsi:type="dcterms:W3CDTF">2024-10-07T18:31:05Z</dcterms:created>
  <dcterms:modified xsi:type="dcterms:W3CDTF">2025-04-17T18:44:53Z</dcterms:modified>
</cp:coreProperties>
</file>