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70" r:id="rId3"/>
    <p:sldId id="273" r:id="rId4"/>
    <p:sldId id="272" r:id="rId5"/>
    <p:sldId id="274" r:id="rId6"/>
    <p:sldId id="266" r:id="rId7"/>
    <p:sldId id="271"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2069"/>
    <a:srgbClr val="2E83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71"/>
    <p:restoredTop sz="94966"/>
  </p:normalViewPr>
  <p:slideViewPr>
    <p:cSldViewPr snapToGrid="0">
      <p:cViewPr varScale="1">
        <p:scale>
          <a:sx n="121" d="100"/>
          <a:sy n="121" d="100"/>
        </p:scale>
        <p:origin x="53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2E1F79-675D-2048-9418-CE806D2ACD17}" type="datetimeFigureOut">
              <a:rPr lang="en-US" smtClean="0"/>
              <a:t>8/27/24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673AA7-87D9-374E-A53D-0FB049AB8291}" type="slidenum">
              <a:rPr lang="en-US" smtClean="0"/>
              <a:t>‹#›</a:t>
            </a:fld>
            <a:endParaRPr lang="en-US"/>
          </a:p>
        </p:txBody>
      </p:sp>
    </p:spTree>
    <p:extLst>
      <p:ext uri="{BB962C8B-B14F-4D97-AF65-F5344CB8AC3E}">
        <p14:creationId xmlns:p14="http://schemas.microsoft.com/office/powerpoint/2010/main" val="414797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FD31B-33A7-1C1C-8C2B-0FA3B73452B1}"/>
              </a:ext>
            </a:extLst>
          </p:cNvPr>
          <p:cNvSpPr>
            <a:spLocks noGrp="1"/>
          </p:cNvSpPr>
          <p:nvPr>
            <p:ph type="ctrTitle"/>
          </p:nvPr>
        </p:nvSpPr>
        <p:spPr>
          <a:xfrm>
            <a:off x="238540" y="1122363"/>
            <a:ext cx="5257800" cy="1381125"/>
          </a:xfrm>
        </p:spPr>
        <p:txBody>
          <a:bodyPr anchor="b"/>
          <a:lstStyle>
            <a:lvl1pPr algn="ctr">
              <a:defRPr sz="6000" b="1" i="0">
                <a:latin typeface="Overpass Black" panose="020B0503020203020203"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4BECF529-8F1F-8926-C809-362BC49E459C}"/>
              </a:ext>
            </a:extLst>
          </p:cNvPr>
          <p:cNvSpPr>
            <a:spLocks noGrp="1"/>
          </p:cNvSpPr>
          <p:nvPr>
            <p:ph type="subTitle" idx="1"/>
          </p:nvPr>
        </p:nvSpPr>
        <p:spPr>
          <a:xfrm>
            <a:off x="238540" y="2584173"/>
            <a:ext cx="8885582" cy="341906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C8753EF-2972-0947-AFCB-2420607A081F}"/>
              </a:ext>
            </a:extLst>
          </p:cNvPr>
          <p:cNvSpPr>
            <a:spLocks noGrp="1"/>
          </p:cNvSpPr>
          <p:nvPr>
            <p:ph type="dt" sz="half" idx="10"/>
          </p:nvPr>
        </p:nvSpPr>
        <p:spPr/>
        <p:txBody>
          <a:bodyPr/>
          <a:lstStyle/>
          <a:p>
            <a:fld id="{3C8C401E-66AD-5840-8938-64897317BCD7}" type="datetimeFigureOut">
              <a:rPr lang="en-US" smtClean="0"/>
              <a:t>8/27/24</a:t>
            </a:fld>
            <a:endParaRPr lang="en-US"/>
          </a:p>
        </p:txBody>
      </p:sp>
      <p:sp>
        <p:nvSpPr>
          <p:cNvPr id="5" name="Footer Placeholder 4">
            <a:extLst>
              <a:ext uri="{FF2B5EF4-FFF2-40B4-BE49-F238E27FC236}">
                <a16:creationId xmlns:a16="http://schemas.microsoft.com/office/drawing/2014/main" id="{26F7DBB3-DF3F-F868-F953-E540EB699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42CC3-F472-34D8-37EC-62EDFB719A06}"/>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877376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3153-C4F2-18BC-9A1F-0521BDC380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F318BF-59BA-8DBE-ED3F-48ECB39019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ECA19F-3BE1-FD25-D5AD-67506BFB409E}"/>
              </a:ext>
            </a:extLst>
          </p:cNvPr>
          <p:cNvSpPr>
            <a:spLocks noGrp="1"/>
          </p:cNvSpPr>
          <p:nvPr>
            <p:ph type="dt" sz="half" idx="10"/>
          </p:nvPr>
        </p:nvSpPr>
        <p:spPr/>
        <p:txBody>
          <a:bodyPr/>
          <a:lstStyle/>
          <a:p>
            <a:fld id="{3C8C401E-66AD-5840-8938-64897317BCD7}" type="datetimeFigureOut">
              <a:rPr lang="en-US" smtClean="0"/>
              <a:t>8/27/24</a:t>
            </a:fld>
            <a:endParaRPr lang="en-US"/>
          </a:p>
        </p:txBody>
      </p:sp>
      <p:sp>
        <p:nvSpPr>
          <p:cNvPr id="5" name="Footer Placeholder 4">
            <a:extLst>
              <a:ext uri="{FF2B5EF4-FFF2-40B4-BE49-F238E27FC236}">
                <a16:creationId xmlns:a16="http://schemas.microsoft.com/office/drawing/2014/main" id="{74B7B76D-1EB5-0F6B-F44F-E9D0DC4CA0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0EB825-261F-0F3D-B74E-0AE645558F4E}"/>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569818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2A166B-36BF-4637-AA4E-241CB2F796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3C4590-59D9-32BC-604F-C84B90D361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6110FC-2090-D06F-7BAC-A3206BF5CA07}"/>
              </a:ext>
            </a:extLst>
          </p:cNvPr>
          <p:cNvSpPr>
            <a:spLocks noGrp="1"/>
          </p:cNvSpPr>
          <p:nvPr>
            <p:ph type="dt" sz="half" idx="10"/>
          </p:nvPr>
        </p:nvSpPr>
        <p:spPr/>
        <p:txBody>
          <a:bodyPr/>
          <a:lstStyle/>
          <a:p>
            <a:fld id="{3C8C401E-66AD-5840-8938-64897317BCD7}" type="datetimeFigureOut">
              <a:rPr lang="en-US" smtClean="0"/>
              <a:t>8/27/24</a:t>
            </a:fld>
            <a:endParaRPr lang="en-US"/>
          </a:p>
        </p:txBody>
      </p:sp>
      <p:sp>
        <p:nvSpPr>
          <p:cNvPr id="5" name="Footer Placeholder 4">
            <a:extLst>
              <a:ext uri="{FF2B5EF4-FFF2-40B4-BE49-F238E27FC236}">
                <a16:creationId xmlns:a16="http://schemas.microsoft.com/office/drawing/2014/main" id="{5A1F18F5-762C-BFA1-5C01-F4CDFA4FEA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97CD18-9821-D508-8031-EBC906ED2000}"/>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852330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D880A-C6A9-B15F-4993-3210A32AF5FB}"/>
              </a:ext>
            </a:extLst>
          </p:cNvPr>
          <p:cNvSpPr>
            <a:spLocks noGrp="1"/>
          </p:cNvSpPr>
          <p:nvPr>
            <p:ph type="title"/>
          </p:nvPr>
        </p:nvSpPr>
        <p:spPr>
          <a:xfrm>
            <a:off x="457200" y="983456"/>
            <a:ext cx="8428383" cy="1325563"/>
          </a:xfrm>
        </p:spPr>
        <p:txBody>
          <a:bodyPr/>
          <a:lstStyle>
            <a:lvl1pPr>
              <a:defRPr b="1" i="0">
                <a:latin typeface="Overpass Black" panose="020B0503020203020203"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17967114-DC2F-28B9-9B91-1E6FC2AC7B9D}"/>
              </a:ext>
            </a:extLst>
          </p:cNvPr>
          <p:cNvSpPr>
            <a:spLocks noGrp="1"/>
          </p:cNvSpPr>
          <p:nvPr>
            <p:ph idx="1"/>
          </p:nvPr>
        </p:nvSpPr>
        <p:spPr>
          <a:xfrm>
            <a:off x="457200" y="2474843"/>
            <a:ext cx="9402417" cy="3702120"/>
          </a:xfrm>
        </p:spPr>
        <p:txBody>
          <a:bodyPr/>
          <a:lstStyle>
            <a:lvl1pPr>
              <a:defRPr>
                <a:latin typeface="Overpass Medium" panose="020B0503020203020203" pitchFamily="34" charset="0"/>
              </a:defRPr>
            </a:lvl1pPr>
            <a:lvl2pPr>
              <a:defRPr>
                <a:latin typeface="Overpass Medium" panose="020B0503020203020203" pitchFamily="34" charset="0"/>
              </a:defRPr>
            </a:lvl2pPr>
            <a:lvl3pPr>
              <a:defRPr>
                <a:latin typeface="Overpass Medium" panose="020B0503020203020203" pitchFamily="34" charset="0"/>
              </a:defRPr>
            </a:lvl3pPr>
            <a:lvl4pPr>
              <a:defRPr>
                <a:latin typeface="Overpass Medium" panose="020B0503020203020203" pitchFamily="34" charset="0"/>
              </a:defRPr>
            </a:lvl4pPr>
            <a:lvl5pPr>
              <a:defRPr>
                <a:latin typeface="Overpass Medium" panose="020B0503020203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96E0AA2-2DFF-B67F-8C09-FA18CF681CCA}"/>
              </a:ext>
            </a:extLst>
          </p:cNvPr>
          <p:cNvSpPr>
            <a:spLocks noGrp="1"/>
          </p:cNvSpPr>
          <p:nvPr>
            <p:ph type="dt" sz="half" idx="10"/>
          </p:nvPr>
        </p:nvSpPr>
        <p:spPr/>
        <p:txBody>
          <a:bodyPr/>
          <a:lstStyle/>
          <a:p>
            <a:fld id="{3C8C401E-66AD-5840-8938-64897317BCD7}" type="datetimeFigureOut">
              <a:rPr lang="en-US" smtClean="0"/>
              <a:t>8/27/24</a:t>
            </a:fld>
            <a:endParaRPr lang="en-US"/>
          </a:p>
        </p:txBody>
      </p:sp>
      <p:sp>
        <p:nvSpPr>
          <p:cNvPr id="5" name="Footer Placeholder 4">
            <a:extLst>
              <a:ext uri="{FF2B5EF4-FFF2-40B4-BE49-F238E27FC236}">
                <a16:creationId xmlns:a16="http://schemas.microsoft.com/office/drawing/2014/main" id="{14D6C4C0-F9BF-38E4-7E34-A273FC26B6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7448DE-265B-384E-8265-D48AAA3F12F3}"/>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11584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2B00E-0F15-F004-FF9B-ECC03F82B3A3}"/>
              </a:ext>
            </a:extLst>
          </p:cNvPr>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488EBE70-B9B7-5E99-E55C-9CD31FCD78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062E1-C99D-F99E-6DB0-14F5E4BBFEE9}"/>
              </a:ext>
            </a:extLst>
          </p:cNvPr>
          <p:cNvSpPr>
            <a:spLocks noGrp="1"/>
          </p:cNvSpPr>
          <p:nvPr>
            <p:ph type="dt" sz="half" idx="10"/>
          </p:nvPr>
        </p:nvSpPr>
        <p:spPr/>
        <p:txBody>
          <a:bodyPr/>
          <a:lstStyle/>
          <a:p>
            <a:fld id="{3C8C401E-66AD-5840-8938-64897317BCD7}" type="datetimeFigureOut">
              <a:rPr lang="en-US" smtClean="0"/>
              <a:t>8/27/24</a:t>
            </a:fld>
            <a:endParaRPr lang="en-US"/>
          </a:p>
        </p:txBody>
      </p:sp>
      <p:sp>
        <p:nvSpPr>
          <p:cNvPr id="5" name="Footer Placeholder 4">
            <a:extLst>
              <a:ext uri="{FF2B5EF4-FFF2-40B4-BE49-F238E27FC236}">
                <a16:creationId xmlns:a16="http://schemas.microsoft.com/office/drawing/2014/main" id="{3A765714-5021-A7B5-435C-CA17DBA5FD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84EF81-5F17-84BD-D2C9-AEDE1ABB5203}"/>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492542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82199-3258-BEBA-740A-091FF1603D47}"/>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CA24588-4438-C0DF-BF34-1B0D302F0146}"/>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8749FB3-3FE2-362E-4697-716D2236C5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BFE7F6-B3B9-095B-3B46-C6EBDE083A93}"/>
              </a:ext>
            </a:extLst>
          </p:cNvPr>
          <p:cNvSpPr>
            <a:spLocks noGrp="1"/>
          </p:cNvSpPr>
          <p:nvPr>
            <p:ph type="dt" sz="half" idx="10"/>
          </p:nvPr>
        </p:nvSpPr>
        <p:spPr/>
        <p:txBody>
          <a:bodyPr/>
          <a:lstStyle/>
          <a:p>
            <a:fld id="{3C8C401E-66AD-5840-8938-64897317BCD7}" type="datetimeFigureOut">
              <a:rPr lang="en-US" smtClean="0"/>
              <a:t>8/27/24</a:t>
            </a:fld>
            <a:endParaRPr lang="en-US"/>
          </a:p>
        </p:txBody>
      </p:sp>
      <p:sp>
        <p:nvSpPr>
          <p:cNvPr id="6" name="Footer Placeholder 5">
            <a:extLst>
              <a:ext uri="{FF2B5EF4-FFF2-40B4-BE49-F238E27FC236}">
                <a16:creationId xmlns:a16="http://schemas.microsoft.com/office/drawing/2014/main" id="{807E9FF9-2B48-1EF1-4C5F-0F7E97289E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07CAF0-9E05-FE99-149A-EF14A5AECDD9}"/>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232217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765B4-74EB-ED46-6811-51F1E69023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D900ED-3C14-AD58-E05C-94B3020C4D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7F46831-AFFD-A4EF-46FD-7E2BEA5178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1921C6-1739-B95A-3DAA-2F49CE634C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F1263D-9417-B349-677B-215B0A056A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280FA44-294E-1285-AB75-0781134C75B0}"/>
              </a:ext>
            </a:extLst>
          </p:cNvPr>
          <p:cNvSpPr>
            <a:spLocks noGrp="1"/>
          </p:cNvSpPr>
          <p:nvPr>
            <p:ph type="dt" sz="half" idx="10"/>
          </p:nvPr>
        </p:nvSpPr>
        <p:spPr/>
        <p:txBody>
          <a:bodyPr/>
          <a:lstStyle/>
          <a:p>
            <a:fld id="{3C8C401E-66AD-5840-8938-64897317BCD7}" type="datetimeFigureOut">
              <a:rPr lang="en-US" smtClean="0"/>
              <a:t>8/27/24</a:t>
            </a:fld>
            <a:endParaRPr lang="en-US"/>
          </a:p>
        </p:txBody>
      </p:sp>
      <p:sp>
        <p:nvSpPr>
          <p:cNvPr id="8" name="Footer Placeholder 7">
            <a:extLst>
              <a:ext uri="{FF2B5EF4-FFF2-40B4-BE49-F238E27FC236}">
                <a16:creationId xmlns:a16="http://schemas.microsoft.com/office/drawing/2014/main" id="{147A075C-E771-4A07-4C6C-B344378DF0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E2CDD4-6596-60E9-6FCA-6D915770C3BF}"/>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713520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E9246-7BCC-D30B-CE30-7E52FB270B7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B84EB2-D2B2-51DB-0D13-8FC0B4BC3FC6}"/>
              </a:ext>
            </a:extLst>
          </p:cNvPr>
          <p:cNvSpPr>
            <a:spLocks noGrp="1"/>
          </p:cNvSpPr>
          <p:nvPr>
            <p:ph type="dt" sz="half" idx="10"/>
          </p:nvPr>
        </p:nvSpPr>
        <p:spPr/>
        <p:txBody>
          <a:bodyPr/>
          <a:lstStyle/>
          <a:p>
            <a:fld id="{3C8C401E-66AD-5840-8938-64897317BCD7}" type="datetimeFigureOut">
              <a:rPr lang="en-US" smtClean="0"/>
              <a:t>8/27/24</a:t>
            </a:fld>
            <a:endParaRPr lang="en-US"/>
          </a:p>
        </p:txBody>
      </p:sp>
      <p:sp>
        <p:nvSpPr>
          <p:cNvPr id="4" name="Footer Placeholder 3">
            <a:extLst>
              <a:ext uri="{FF2B5EF4-FFF2-40B4-BE49-F238E27FC236}">
                <a16:creationId xmlns:a16="http://schemas.microsoft.com/office/drawing/2014/main" id="{72110D10-69E3-EF5F-B5E3-655FEC3E7E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6EAB8D-B69B-C669-C248-5B6F4168D4C4}"/>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1544600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2DB2C7-31DB-B6D5-E2C5-AC736C1B5AF3}"/>
              </a:ext>
            </a:extLst>
          </p:cNvPr>
          <p:cNvSpPr>
            <a:spLocks noGrp="1"/>
          </p:cNvSpPr>
          <p:nvPr>
            <p:ph type="dt" sz="half" idx="10"/>
          </p:nvPr>
        </p:nvSpPr>
        <p:spPr/>
        <p:txBody>
          <a:bodyPr/>
          <a:lstStyle/>
          <a:p>
            <a:fld id="{3C8C401E-66AD-5840-8938-64897317BCD7}" type="datetimeFigureOut">
              <a:rPr lang="en-US" smtClean="0"/>
              <a:t>8/27/24</a:t>
            </a:fld>
            <a:endParaRPr lang="en-US"/>
          </a:p>
        </p:txBody>
      </p:sp>
      <p:sp>
        <p:nvSpPr>
          <p:cNvPr id="3" name="Footer Placeholder 2">
            <a:extLst>
              <a:ext uri="{FF2B5EF4-FFF2-40B4-BE49-F238E27FC236}">
                <a16:creationId xmlns:a16="http://schemas.microsoft.com/office/drawing/2014/main" id="{FA9A0869-759E-9ABE-AD4E-A233A3E3A6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3C34C2-F609-8F27-96D9-2521347DA60E}"/>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36380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72A35-63A6-94C5-6DF6-F5632FE0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5AF433-4AE3-770F-BF73-45218F9DAA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F6D232-E8EA-640F-5143-A584BCAB8E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5463A5-73C2-7C74-FA4E-F8090E5E50B9}"/>
              </a:ext>
            </a:extLst>
          </p:cNvPr>
          <p:cNvSpPr>
            <a:spLocks noGrp="1"/>
          </p:cNvSpPr>
          <p:nvPr>
            <p:ph type="dt" sz="half" idx="10"/>
          </p:nvPr>
        </p:nvSpPr>
        <p:spPr/>
        <p:txBody>
          <a:bodyPr/>
          <a:lstStyle/>
          <a:p>
            <a:fld id="{3C8C401E-66AD-5840-8938-64897317BCD7}" type="datetimeFigureOut">
              <a:rPr lang="en-US" smtClean="0"/>
              <a:t>8/27/24</a:t>
            </a:fld>
            <a:endParaRPr lang="en-US"/>
          </a:p>
        </p:txBody>
      </p:sp>
      <p:sp>
        <p:nvSpPr>
          <p:cNvPr id="6" name="Footer Placeholder 5">
            <a:extLst>
              <a:ext uri="{FF2B5EF4-FFF2-40B4-BE49-F238E27FC236}">
                <a16:creationId xmlns:a16="http://schemas.microsoft.com/office/drawing/2014/main" id="{13F902D9-8B72-57D2-7307-288A0E6575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804866-6186-DEF1-7ED9-BE75956798BB}"/>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135218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4169F-72EE-0BB9-2EA0-942790F113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D0B9D0-3E66-8EFC-3A7D-2C6BF3EF53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F08CC3-E63F-C6E9-9E28-7F84D2131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AC4E43-995A-DB02-C003-EAE0902B0CE4}"/>
              </a:ext>
            </a:extLst>
          </p:cNvPr>
          <p:cNvSpPr>
            <a:spLocks noGrp="1"/>
          </p:cNvSpPr>
          <p:nvPr>
            <p:ph type="dt" sz="half" idx="10"/>
          </p:nvPr>
        </p:nvSpPr>
        <p:spPr/>
        <p:txBody>
          <a:bodyPr/>
          <a:lstStyle/>
          <a:p>
            <a:fld id="{3C8C401E-66AD-5840-8938-64897317BCD7}" type="datetimeFigureOut">
              <a:rPr lang="en-US" smtClean="0"/>
              <a:t>8/27/24</a:t>
            </a:fld>
            <a:endParaRPr lang="en-US"/>
          </a:p>
        </p:txBody>
      </p:sp>
      <p:sp>
        <p:nvSpPr>
          <p:cNvPr id="6" name="Footer Placeholder 5">
            <a:extLst>
              <a:ext uri="{FF2B5EF4-FFF2-40B4-BE49-F238E27FC236}">
                <a16:creationId xmlns:a16="http://schemas.microsoft.com/office/drawing/2014/main" id="{F74B6C4C-29D0-4B46-1B54-FE6377C28F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E9573A-2F2D-0416-14E7-3E849113DF00}"/>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241708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1B27B4B6-DCF8-C541-260B-ECE0CAE0D90D}"/>
              </a:ext>
            </a:extLst>
          </p:cNvPr>
          <p:cNvPicPr>
            <a:picLocks noChangeAspect="1"/>
          </p:cNvPicPr>
          <p:nvPr userDrawn="1"/>
        </p:nvPicPr>
        <p:blipFill>
          <a:blip r:embed="rId13"/>
          <a:src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4F9B01BF-1012-8041-962F-6AFB8A5AA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6C8EB9D-617D-8421-D6AD-E625F1312F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C082554-24D1-7467-0471-71BA4B2F11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8C401E-66AD-5840-8938-64897317BCD7}" type="datetimeFigureOut">
              <a:rPr lang="en-US" smtClean="0"/>
              <a:t>8/27/24</a:t>
            </a:fld>
            <a:endParaRPr lang="en-US"/>
          </a:p>
        </p:txBody>
      </p:sp>
      <p:sp>
        <p:nvSpPr>
          <p:cNvPr id="5" name="Footer Placeholder 4">
            <a:extLst>
              <a:ext uri="{FF2B5EF4-FFF2-40B4-BE49-F238E27FC236}">
                <a16:creationId xmlns:a16="http://schemas.microsoft.com/office/drawing/2014/main" id="{4349C3E9-FC5F-E47C-19B3-9B4C9C8C23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DA6F36-5CD1-EBB6-76F8-FFF44BBFB2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14D1CF-3689-CE4C-83EF-A0C411CB647D}" type="slidenum">
              <a:rPr lang="en-US" smtClean="0"/>
              <a:t>‹#›</a:t>
            </a:fld>
            <a:endParaRPr lang="en-US"/>
          </a:p>
        </p:txBody>
      </p:sp>
    </p:spTree>
    <p:extLst>
      <p:ext uri="{BB962C8B-B14F-4D97-AF65-F5344CB8AC3E}">
        <p14:creationId xmlns:p14="http://schemas.microsoft.com/office/powerpoint/2010/main" val="2749301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Overpass Medium" panose="020B0503020203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verpass Medium" panose="020B0503020203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verpass Medium" panose="020B0503020203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verpass Medium" panose="020B0503020203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verpass Medium" panose="020B0503020203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verpass Medium" panose="020B0503020203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ucceedwithmore.com/consumer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ar.realtor/the-facts/home-sellers-what-the-nar-settlement-means" TargetMode="External"/><Relationship Id="rId2" Type="http://schemas.openxmlformats.org/officeDocument/2006/relationships/hyperlink" Target="https://www.nar.realtor/the-facts/homebuyers-what-the-nar-settlement-mean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www.competition.realtor/" TargetMode="External"/><Relationship Id="rId2" Type="http://schemas.openxmlformats.org/officeDocument/2006/relationships/hyperlink" Target="http://www.facts.realtor/" TargetMode="External"/><Relationship Id="rId1" Type="http://schemas.openxmlformats.org/officeDocument/2006/relationships/slideLayout" Target="../slideLayouts/slideLayout2.xml"/><Relationship Id="rId6" Type="http://schemas.openxmlformats.org/officeDocument/2006/relationships/hyperlink" Target="mailto:Lynnette@succeedwithmore.com" TargetMode="External"/><Relationship Id="rId5" Type="http://schemas.openxmlformats.org/officeDocument/2006/relationships/hyperlink" Target="https://ww2.mredllc.com/news/settlement-update/" TargetMode="External"/><Relationship Id="rId4" Type="http://schemas.openxmlformats.org/officeDocument/2006/relationships/hyperlink" Target="https://www.succeedwithmore.com/law-ethics-and-advocacy/august-17-practice-change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succeedwithmore.com/calendar/9.12.24-commercial-boot-camp/" TargetMode="External"/><Relationship Id="rId7" Type="http://schemas.openxmlformats.org/officeDocument/2006/relationships/hyperlink" Target="https://www.succeedwithmore.com/calendar/09.27.24.-rd925-crafting-your-real-estate-value-proposition/" TargetMode="External"/><Relationship Id="rId2" Type="http://schemas.openxmlformats.org/officeDocument/2006/relationships/hyperlink" Target="https://www.succeedwithmore.com/calendar/09.11.24.-safety--self-defense-for-realtors/" TargetMode="External"/><Relationship Id="rId1" Type="http://schemas.openxmlformats.org/officeDocument/2006/relationships/slideLayout" Target="../slideLayouts/slideLayout2.xml"/><Relationship Id="rId6" Type="http://schemas.openxmlformats.org/officeDocument/2006/relationships/hyperlink" Target="https://www.succeedwithmore.com/calendar/09.21.24.-rb773-abr-accredited-buyers-representative/" TargetMode="External"/><Relationship Id="rId5" Type="http://schemas.openxmlformats.org/officeDocument/2006/relationships/hyperlink" Target="https://www.succeedwithmore.com/calendar/09.14.24.-market-metrics-mastery-crafting-compelling-conversations-for-agents---new-agent-boost/" TargetMode="External"/><Relationship Id="rId4" Type="http://schemas.openxmlformats.org/officeDocument/2006/relationships/hyperlink" Target="http://www.succeedwithmore.com/install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C777938-77E9-CEAF-AE30-837CF3087E08}"/>
              </a:ext>
            </a:extLst>
          </p:cNvPr>
          <p:cNvSpPr>
            <a:spLocks noGrp="1"/>
          </p:cNvSpPr>
          <p:nvPr>
            <p:ph type="subTitle" idx="1"/>
          </p:nvPr>
        </p:nvSpPr>
        <p:spPr>
          <a:xfrm>
            <a:off x="259492" y="4306373"/>
            <a:ext cx="5177481" cy="1655762"/>
          </a:xfrm>
        </p:spPr>
        <p:txBody>
          <a:bodyPr/>
          <a:lstStyle/>
          <a:p>
            <a:r>
              <a:rPr lang="en-US" dirty="0">
                <a:latin typeface="Overpass Medium" panose="020B0503020203020203" pitchFamily="34" charset="0"/>
              </a:rPr>
              <a:t>Monthly Broker Slides</a:t>
            </a:r>
          </a:p>
        </p:txBody>
      </p:sp>
      <p:sp>
        <p:nvSpPr>
          <p:cNvPr id="4" name="TextBox 3">
            <a:extLst>
              <a:ext uri="{FF2B5EF4-FFF2-40B4-BE49-F238E27FC236}">
                <a16:creationId xmlns:a16="http://schemas.microsoft.com/office/drawing/2014/main" id="{472F2604-A72D-E3C1-39C1-38056E8B721F}"/>
              </a:ext>
            </a:extLst>
          </p:cNvPr>
          <p:cNvSpPr txBox="1"/>
          <p:nvPr/>
        </p:nvSpPr>
        <p:spPr>
          <a:xfrm>
            <a:off x="1329674" y="2687233"/>
            <a:ext cx="3037115" cy="1446550"/>
          </a:xfrm>
          <a:prstGeom prst="rect">
            <a:avLst/>
          </a:prstGeom>
          <a:noFill/>
        </p:spPr>
        <p:txBody>
          <a:bodyPr wrap="square" rtlCol="0">
            <a:spAutoFit/>
          </a:bodyPr>
          <a:lstStyle/>
          <a:p>
            <a:pPr algn="ctr"/>
            <a:r>
              <a:rPr lang="en-US" sz="4400" b="1" dirty="0">
                <a:latin typeface="Overpass Black" panose="020B0503020203020203" pitchFamily="34" charset="0"/>
              </a:rPr>
              <a:t>August</a:t>
            </a:r>
          </a:p>
          <a:p>
            <a:pPr algn="ctr"/>
            <a:r>
              <a:rPr lang="en-US" sz="4400" b="1" dirty="0">
                <a:latin typeface="Overpass Black" panose="020B0503020203020203" pitchFamily="34" charset="0"/>
              </a:rPr>
              <a:t>2024</a:t>
            </a:r>
          </a:p>
        </p:txBody>
      </p:sp>
    </p:spTree>
    <p:extLst>
      <p:ext uri="{BB962C8B-B14F-4D97-AF65-F5344CB8AC3E}">
        <p14:creationId xmlns:p14="http://schemas.microsoft.com/office/powerpoint/2010/main" val="1847250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F69FB5-1B97-7970-E7D1-01C4A06C4C2D}"/>
              </a:ext>
            </a:extLst>
          </p:cNvPr>
          <p:cNvSpPr txBox="1"/>
          <p:nvPr/>
        </p:nvSpPr>
        <p:spPr>
          <a:xfrm>
            <a:off x="136633" y="1392652"/>
            <a:ext cx="7872250" cy="769441"/>
          </a:xfrm>
          <a:prstGeom prst="rect">
            <a:avLst/>
          </a:prstGeom>
          <a:noFill/>
        </p:spPr>
        <p:txBody>
          <a:bodyPr wrap="square" rtlCol="0">
            <a:spAutoFit/>
          </a:bodyPr>
          <a:lstStyle/>
          <a:p>
            <a:r>
              <a:rPr lang="en-US" sz="4400" b="1" dirty="0">
                <a:latin typeface="Overpass Black" panose="020B0503020203020203" pitchFamily="34" charset="0"/>
              </a:rPr>
              <a:t>Code of Ethics</a:t>
            </a:r>
          </a:p>
        </p:txBody>
      </p:sp>
      <p:sp>
        <p:nvSpPr>
          <p:cNvPr id="3" name="TextBox 2">
            <a:extLst>
              <a:ext uri="{FF2B5EF4-FFF2-40B4-BE49-F238E27FC236}">
                <a16:creationId xmlns:a16="http://schemas.microsoft.com/office/drawing/2014/main" id="{DEAEBA5F-A7C0-A24A-8CFB-99F72A54AA51}"/>
              </a:ext>
            </a:extLst>
          </p:cNvPr>
          <p:cNvSpPr txBox="1"/>
          <p:nvPr/>
        </p:nvSpPr>
        <p:spPr>
          <a:xfrm>
            <a:off x="136633" y="2162093"/>
            <a:ext cx="10468304" cy="4985980"/>
          </a:xfrm>
          <a:prstGeom prst="rect">
            <a:avLst/>
          </a:prstGeom>
          <a:noFill/>
        </p:spPr>
        <p:txBody>
          <a:bodyPr wrap="square" rtlCol="0">
            <a:spAutoFit/>
          </a:bodyPr>
          <a:lstStyle/>
          <a:p>
            <a:endParaRPr lang="en-US" b="1" i="1" u="sng" dirty="0">
              <a:latin typeface="Libre Franklin Light" pitchFamily="2" charset="77"/>
            </a:endParaRPr>
          </a:p>
          <a:p>
            <a:pPr marL="342900" indent="-342900">
              <a:spcAft>
                <a:spcPts val="600"/>
              </a:spcAft>
              <a:buFont typeface="Arial" panose="020B0604020202020204" pitchFamily="34" charset="0"/>
              <a:buChar char="•"/>
            </a:pPr>
            <a:r>
              <a:rPr lang="en-US" dirty="0">
                <a:latin typeface="Overpass Medium" panose="020B0503020203020203" pitchFamily="34" charset="0"/>
              </a:rPr>
              <a:t>Under NAR’s Code of Ethics, steering buyers based on the amount of broker compensation is prohibited.</a:t>
            </a:r>
          </a:p>
          <a:p>
            <a:pPr marL="342900" indent="-342900">
              <a:spcAft>
                <a:spcPts val="600"/>
              </a:spcAft>
              <a:buFont typeface="Arial" panose="020B0604020202020204" pitchFamily="34" charset="0"/>
              <a:buChar char="•"/>
            </a:pPr>
            <a:r>
              <a:rPr lang="en-US" dirty="0">
                <a:latin typeface="Overpass Medium" panose="020B0503020203020203" pitchFamily="34" charset="0"/>
              </a:rPr>
              <a:t>REALTORS® MUST pledge themselves to protect and promote the interests of their client, putting their client’s best interests before their own. A REALTOR® must never put broker compensation before their client’s interests. </a:t>
            </a:r>
          </a:p>
          <a:p>
            <a:pPr marL="342900" indent="-342900">
              <a:spcAft>
                <a:spcPts val="600"/>
              </a:spcAft>
              <a:buFont typeface="Arial" panose="020B0604020202020204" pitchFamily="34" charset="0"/>
              <a:buChar char="•"/>
            </a:pPr>
            <a:r>
              <a:rPr lang="en-US" dirty="0">
                <a:latin typeface="Overpass Medium" panose="020B0503020203020203" pitchFamily="34" charset="0"/>
              </a:rPr>
              <a:t>REALTORS® MUST be honest and truthful in their real estate communications and MUST NOT exaggerate, misrepresent or conceal pertinent facts relating to the transaction, including facts about broker commissions.</a:t>
            </a:r>
          </a:p>
          <a:p>
            <a:pPr marL="342900" indent="-342900">
              <a:spcAft>
                <a:spcPts val="600"/>
              </a:spcAft>
              <a:buFont typeface="Arial" panose="020B0604020202020204" pitchFamily="34" charset="0"/>
              <a:buChar char="•"/>
            </a:pPr>
            <a:r>
              <a:rPr lang="en-US" dirty="0">
                <a:latin typeface="Overpass Medium" panose="020B0503020203020203" pitchFamily="34" charset="0"/>
              </a:rPr>
              <a:t>If a REALTOR® does anything to put their own (or another broker’s) compensation before their client’s interests, they are violating this primary code of ethics and potentially violating the broker’s fiduciary duties to their client (depending on the broker-buyer relationship and state law). </a:t>
            </a:r>
          </a:p>
          <a:p>
            <a:pPr marL="285750" indent="-285750">
              <a:buFont typeface="Arial" panose="020B0604020202020204" pitchFamily="34" charset="0"/>
              <a:buChar char="•"/>
            </a:pPr>
            <a:endParaRPr lang="en-US" sz="2400" dirty="0">
              <a:solidFill>
                <a:schemeClr val="bg1"/>
              </a:solidFill>
              <a:latin typeface="Libre Franklin Light" pitchFamily="2" charset="77"/>
            </a:endParaRPr>
          </a:p>
          <a:p>
            <a:pPr marL="285750" indent="-285750">
              <a:buFont typeface="Arial" panose="020B0604020202020204" pitchFamily="34" charset="0"/>
              <a:buChar char="•"/>
            </a:pPr>
            <a:endParaRPr lang="en-US" sz="2400" i="1" dirty="0">
              <a:solidFill>
                <a:schemeClr val="bg1"/>
              </a:solidFill>
              <a:latin typeface="Libre Franklin Light" pitchFamily="2" charset="77"/>
            </a:endParaRPr>
          </a:p>
          <a:p>
            <a:pPr marL="285750" indent="-285750">
              <a:buFont typeface="Arial" panose="020B0604020202020204" pitchFamily="34" charset="0"/>
              <a:buChar char="•"/>
            </a:pPr>
            <a:endParaRPr lang="en-US" sz="1600" dirty="0">
              <a:solidFill>
                <a:schemeClr val="bg1"/>
              </a:solidFill>
              <a:latin typeface="Libre Franklin Light" pitchFamily="2" charset="77"/>
            </a:endParaRPr>
          </a:p>
        </p:txBody>
      </p:sp>
    </p:spTree>
    <p:extLst>
      <p:ext uri="{BB962C8B-B14F-4D97-AF65-F5344CB8AC3E}">
        <p14:creationId xmlns:p14="http://schemas.microsoft.com/office/powerpoint/2010/main" val="682873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4230B0-010B-1890-EFF1-892AB7B52D5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9D9E2F9-583C-53D9-6C22-6AE7330BE584}"/>
              </a:ext>
            </a:extLst>
          </p:cNvPr>
          <p:cNvSpPr txBox="1"/>
          <p:nvPr/>
        </p:nvSpPr>
        <p:spPr>
          <a:xfrm>
            <a:off x="147143" y="1556656"/>
            <a:ext cx="7872250" cy="769441"/>
          </a:xfrm>
          <a:prstGeom prst="rect">
            <a:avLst/>
          </a:prstGeom>
          <a:noFill/>
        </p:spPr>
        <p:txBody>
          <a:bodyPr wrap="square" rtlCol="0">
            <a:spAutoFit/>
          </a:bodyPr>
          <a:lstStyle/>
          <a:p>
            <a:r>
              <a:rPr lang="en-US" sz="4400" b="1" dirty="0">
                <a:latin typeface="Overpass Black" panose="020B0503020203020203" pitchFamily="34" charset="0"/>
              </a:rPr>
              <a:t>License Law Changes </a:t>
            </a:r>
          </a:p>
        </p:txBody>
      </p:sp>
      <p:sp>
        <p:nvSpPr>
          <p:cNvPr id="3" name="TextBox 2">
            <a:extLst>
              <a:ext uri="{FF2B5EF4-FFF2-40B4-BE49-F238E27FC236}">
                <a16:creationId xmlns:a16="http://schemas.microsoft.com/office/drawing/2014/main" id="{37C11394-A522-D6C7-A424-646B7CD8D98D}"/>
              </a:ext>
            </a:extLst>
          </p:cNvPr>
          <p:cNvSpPr txBox="1"/>
          <p:nvPr/>
        </p:nvSpPr>
        <p:spPr>
          <a:xfrm>
            <a:off x="367861" y="2209696"/>
            <a:ext cx="10468304" cy="5139869"/>
          </a:xfrm>
          <a:prstGeom prst="rect">
            <a:avLst/>
          </a:prstGeom>
          <a:noFill/>
        </p:spPr>
        <p:txBody>
          <a:bodyPr wrap="square" rtlCol="0">
            <a:spAutoFit/>
          </a:bodyPr>
          <a:lstStyle/>
          <a:p>
            <a:endParaRPr lang="en-US" sz="1600" i="1" dirty="0">
              <a:latin typeface="Libre Franklin Light" pitchFamily="2" charset="77"/>
            </a:endParaRPr>
          </a:p>
          <a:p>
            <a:r>
              <a:rPr lang="en-US" sz="2400" b="1" i="1" u="sng" dirty="0">
                <a:latin typeface="Overpass Black" panose="020B0503020203020203" pitchFamily="34" charset="0"/>
              </a:rPr>
              <a:t>Effective January 1, 2025</a:t>
            </a:r>
          </a:p>
          <a:p>
            <a:endParaRPr lang="en-US" sz="2400" b="1" i="1" u="sng" dirty="0">
              <a:latin typeface="Overpass Black" panose="020B0503020203020203" pitchFamily="34" charset="0"/>
            </a:endParaRPr>
          </a:p>
          <a:p>
            <a:pPr marL="342900" indent="-342900">
              <a:spcAft>
                <a:spcPts val="600"/>
              </a:spcAft>
              <a:buFont typeface="Arial" panose="020B0604020202020204" pitchFamily="34" charset="0"/>
              <a:buChar char="•"/>
            </a:pPr>
            <a:r>
              <a:rPr lang="en-US" dirty="0">
                <a:latin typeface="Overpass Medium" panose="020B0503020203020203" pitchFamily="34" charset="0"/>
              </a:rPr>
              <a:t>All real estate licensees will be required to use written representation agreements when they act as agents for all types of real estate brokerage business, including buyers in residential sales transactions, as required by NAR settlement.</a:t>
            </a:r>
            <a:endParaRPr lang="en-US" b="1" i="1" u="sng" dirty="0">
              <a:latin typeface="Overpass Black" panose="020B0503020203020203" pitchFamily="34" charset="0"/>
            </a:endParaRPr>
          </a:p>
          <a:p>
            <a:pPr marL="285750" indent="-285750">
              <a:spcAft>
                <a:spcPts val="600"/>
              </a:spcAft>
              <a:buFont typeface="Arial" panose="020B0604020202020204" pitchFamily="34" charset="0"/>
              <a:buChar char="•"/>
            </a:pPr>
            <a:r>
              <a:rPr lang="en-US" dirty="0">
                <a:latin typeface="Overpass Medium" panose="020B0503020203020203" pitchFamily="34" charset="0"/>
              </a:rPr>
              <a:t>Brokers seeking to upgrade their licenses will only be required to take the Illinois-specific exams to obtain Managing Broker Licenses.</a:t>
            </a:r>
          </a:p>
          <a:p>
            <a:pPr marL="285750" indent="-285750">
              <a:spcAft>
                <a:spcPts val="600"/>
              </a:spcAft>
              <a:buFont typeface="Arial" panose="020B0604020202020204" pitchFamily="34" charset="0"/>
              <a:buChar char="•"/>
            </a:pPr>
            <a:r>
              <a:rPr lang="en-US" dirty="0">
                <a:latin typeface="Overpass Medium" panose="020B0503020203020203" pitchFamily="34" charset="0"/>
              </a:rPr>
              <a:t>Mandatory Core Continuing Education (CE) Hours will increase from four to six hours, including two hours of mandatory Fair Housing related courses.</a:t>
            </a:r>
          </a:p>
          <a:p>
            <a:pPr marL="285750" indent="-285750">
              <a:spcAft>
                <a:spcPts val="600"/>
              </a:spcAft>
              <a:buFont typeface="Arial" panose="020B0604020202020204" pitchFamily="34" charset="0"/>
              <a:buChar char="•"/>
            </a:pPr>
            <a:r>
              <a:rPr lang="en-US" dirty="0">
                <a:latin typeface="Overpass Medium" panose="020B0503020203020203" pitchFamily="34" charset="0"/>
              </a:rPr>
              <a:t>Added language to emphasize and support independent contractor relationships for licensees conducting brokerage business when that is the nature of the agreements between the sponsoring brokers and licensees. </a:t>
            </a:r>
          </a:p>
          <a:p>
            <a:pPr marL="285750" indent="-285750">
              <a:buFont typeface="Arial" panose="020B0604020202020204" pitchFamily="34" charset="0"/>
              <a:buChar char="•"/>
            </a:pPr>
            <a:endParaRPr lang="en-US" sz="2400" dirty="0">
              <a:solidFill>
                <a:schemeClr val="bg1"/>
              </a:solidFill>
              <a:latin typeface="Libre Franklin Light" pitchFamily="2" charset="77"/>
            </a:endParaRPr>
          </a:p>
          <a:p>
            <a:pPr marL="285750" indent="-285750">
              <a:buFont typeface="Arial" panose="020B0604020202020204" pitchFamily="34" charset="0"/>
              <a:buChar char="•"/>
            </a:pPr>
            <a:endParaRPr lang="en-US" sz="2400" i="1" dirty="0">
              <a:solidFill>
                <a:schemeClr val="bg1"/>
              </a:solidFill>
              <a:latin typeface="Libre Franklin Light" pitchFamily="2" charset="77"/>
            </a:endParaRPr>
          </a:p>
          <a:p>
            <a:pPr marL="285750" indent="-285750">
              <a:buFont typeface="Arial" panose="020B0604020202020204" pitchFamily="34" charset="0"/>
              <a:buChar char="•"/>
            </a:pPr>
            <a:endParaRPr lang="en-US" sz="1600" dirty="0">
              <a:solidFill>
                <a:schemeClr val="bg1"/>
              </a:solidFill>
              <a:latin typeface="Libre Franklin Light" pitchFamily="2" charset="77"/>
            </a:endParaRPr>
          </a:p>
        </p:txBody>
      </p:sp>
    </p:spTree>
    <p:extLst>
      <p:ext uri="{BB962C8B-B14F-4D97-AF65-F5344CB8AC3E}">
        <p14:creationId xmlns:p14="http://schemas.microsoft.com/office/powerpoint/2010/main" val="2615070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CEF296-4B02-D030-AE02-6802565E962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8E66E90-E244-A112-4F28-25F5494F9D7E}"/>
              </a:ext>
            </a:extLst>
          </p:cNvPr>
          <p:cNvSpPr txBox="1"/>
          <p:nvPr/>
        </p:nvSpPr>
        <p:spPr>
          <a:xfrm>
            <a:off x="136632" y="1440255"/>
            <a:ext cx="7872250" cy="769441"/>
          </a:xfrm>
          <a:prstGeom prst="rect">
            <a:avLst/>
          </a:prstGeom>
          <a:noFill/>
        </p:spPr>
        <p:txBody>
          <a:bodyPr wrap="square" rtlCol="0">
            <a:spAutoFit/>
          </a:bodyPr>
          <a:lstStyle/>
          <a:p>
            <a:r>
              <a:rPr lang="en-US" sz="4400" b="1" dirty="0">
                <a:latin typeface="Overpass Black" panose="020B0503020203020203" pitchFamily="34" charset="0"/>
              </a:rPr>
              <a:t>License Law Changes </a:t>
            </a:r>
          </a:p>
        </p:txBody>
      </p:sp>
      <p:sp>
        <p:nvSpPr>
          <p:cNvPr id="3" name="TextBox 2">
            <a:extLst>
              <a:ext uri="{FF2B5EF4-FFF2-40B4-BE49-F238E27FC236}">
                <a16:creationId xmlns:a16="http://schemas.microsoft.com/office/drawing/2014/main" id="{D48079C6-5F87-78FE-408E-CA98262F6E81}"/>
              </a:ext>
            </a:extLst>
          </p:cNvPr>
          <p:cNvSpPr txBox="1"/>
          <p:nvPr/>
        </p:nvSpPr>
        <p:spPr>
          <a:xfrm>
            <a:off x="325820" y="1936427"/>
            <a:ext cx="10468304" cy="5078313"/>
          </a:xfrm>
          <a:prstGeom prst="rect">
            <a:avLst/>
          </a:prstGeom>
          <a:noFill/>
        </p:spPr>
        <p:txBody>
          <a:bodyPr wrap="square" rtlCol="0">
            <a:spAutoFit/>
          </a:bodyPr>
          <a:lstStyle/>
          <a:p>
            <a:endParaRPr lang="en-US" sz="1600" i="1" dirty="0">
              <a:latin typeface="Libre Franklin Light" pitchFamily="2" charset="77"/>
            </a:endParaRPr>
          </a:p>
          <a:p>
            <a:r>
              <a:rPr lang="en-US" sz="2400" b="1" i="1" u="sng" dirty="0">
                <a:latin typeface="Overpass Black" panose="020B0503020203020203" pitchFamily="34" charset="0"/>
              </a:rPr>
              <a:t>Amendment Protects Condo Buyers from Discrimination</a:t>
            </a:r>
          </a:p>
          <a:p>
            <a:endParaRPr lang="en-US" sz="2400" b="1" i="1" u="sng" dirty="0">
              <a:latin typeface="Overpass Black" panose="020B0503020203020203" pitchFamily="34" charset="0"/>
            </a:endParaRPr>
          </a:p>
          <a:p>
            <a:pPr marL="342900" indent="-342900">
              <a:buFont typeface="Arial" panose="020B0604020202020204" pitchFamily="34" charset="0"/>
              <a:buChar char="•"/>
            </a:pPr>
            <a:r>
              <a:rPr lang="en-US" sz="2000" dirty="0">
                <a:latin typeface="Overpass Medium" panose="020B0503020203020203" pitchFamily="34" charset="0"/>
              </a:rPr>
              <a:t>Governor Pritzker signed into law an amendment to the Condominium Property Act protecting buyers of condominium units.</a:t>
            </a:r>
          </a:p>
          <a:p>
            <a:endParaRPr lang="en-US" sz="2000" dirty="0">
              <a:latin typeface="Overpass Medium" panose="020B0503020203020203" pitchFamily="34" charset="0"/>
            </a:endParaRPr>
          </a:p>
          <a:p>
            <a:pPr marL="342900" indent="-342900">
              <a:buFont typeface="Arial" panose="020B0604020202020204" pitchFamily="34" charset="0"/>
              <a:buChar char="•"/>
            </a:pPr>
            <a:r>
              <a:rPr lang="en-US" sz="2000" dirty="0">
                <a:latin typeface="Overpass Medium" panose="020B0503020203020203" pitchFamily="34" charset="0"/>
              </a:rPr>
              <a:t>House bill 5502 prohibits condominium associations from exercising any right of refusal, option to purchase or right to disapprove a sale of a condominium unit by a unit owner on the basis that the purchase’s financing is guaranteed by the Federal Housing administration or for a discriminatory or otherwise unlawful purpose.</a:t>
            </a:r>
          </a:p>
          <a:p>
            <a:endParaRPr lang="en-US" sz="2000" dirty="0">
              <a:latin typeface="Overpass Medium" panose="020B0503020203020203" pitchFamily="34" charset="0"/>
            </a:endParaRPr>
          </a:p>
          <a:p>
            <a:pPr marL="342900" indent="-342900">
              <a:buFont typeface="Arial" panose="020B0604020202020204" pitchFamily="34" charset="0"/>
              <a:buChar char="•"/>
            </a:pPr>
            <a:r>
              <a:rPr lang="en-US" sz="2000" dirty="0">
                <a:latin typeface="Overpass Medium" panose="020B0503020203020203" pitchFamily="34" charset="0"/>
              </a:rPr>
              <a:t>The amendment provides the buyer with a right of action in a state circuit court against offending condominium associations. Illinois REALTORS® was instrumental in the passage of the amendment.</a:t>
            </a:r>
          </a:p>
          <a:p>
            <a:pPr marL="285750" indent="-285750">
              <a:buFont typeface="Arial" panose="020B0604020202020204" pitchFamily="34" charset="0"/>
              <a:buChar char="•"/>
            </a:pPr>
            <a:endParaRPr lang="en-US" sz="2400" i="1" dirty="0">
              <a:solidFill>
                <a:schemeClr val="bg1"/>
              </a:solidFill>
              <a:latin typeface="Libre Franklin Light" pitchFamily="2" charset="77"/>
            </a:endParaRPr>
          </a:p>
          <a:p>
            <a:pPr marL="285750" indent="-285750">
              <a:buFont typeface="Arial" panose="020B0604020202020204" pitchFamily="34" charset="0"/>
              <a:buChar char="•"/>
            </a:pPr>
            <a:endParaRPr lang="en-US" sz="1600" dirty="0">
              <a:solidFill>
                <a:schemeClr val="bg1"/>
              </a:solidFill>
              <a:latin typeface="Libre Franklin Light" pitchFamily="2" charset="77"/>
            </a:endParaRPr>
          </a:p>
        </p:txBody>
      </p:sp>
    </p:spTree>
    <p:extLst>
      <p:ext uri="{BB962C8B-B14F-4D97-AF65-F5344CB8AC3E}">
        <p14:creationId xmlns:p14="http://schemas.microsoft.com/office/powerpoint/2010/main" val="1626633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BD29E2-02B0-2BC9-0D00-A2C41733BB0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43F313A-50E3-B483-65CB-061FF56EE327}"/>
              </a:ext>
            </a:extLst>
          </p:cNvPr>
          <p:cNvSpPr txBox="1"/>
          <p:nvPr/>
        </p:nvSpPr>
        <p:spPr>
          <a:xfrm>
            <a:off x="94591" y="1514614"/>
            <a:ext cx="9238596" cy="1446550"/>
          </a:xfrm>
          <a:prstGeom prst="rect">
            <a:avLst/>
          </a:prstGeom>
          <a:noFill/>
        </p:spPr>
        <p:txBody>
          <a:bodyPr wrap="square" rtlCol="0">
            <a:spAutoFit/>
          </a:bodyPr>
          <a:lstStyle/>
          <a:p>
            <a:r>
              <a:rPr lang="en-US" sz="4400" b="1" dirty="0">
                <a:latin typeface="Libre Franklin Light" pitchFamily="2" charset="77"/>
              </a:rPr>
              <a:t>Commitment to Adaptation</a:t>
            </a:r>
          </a:p>
          <a:p>
            <a:endParaRPr lang="en-US" sz="4400" b="1" dirty="0">
              <a:solidFill>
                <a:schemeClr val="bg1"/>
              </a:solidFill>
              <a:latin typeface="Libre Franklin Light" pitchFamily="2" charset="77"/>
            </a:endParaRPr>
          </a:p>
        </p:txBody>
      </p:sp>
      <p:sp>
        <p:nvSpPr>
          <p:cNvPr id="4" name="TextBox 3">
            <a:extLst>
              <a:ext uri="{FF2B5EF4-FFF2-40B4-BE49-F238E27FC236}">
                <a16:creationId xmlns:a16="http://schemas.microsoft.com/office/drawing/2014/main" id="{D4187CF7-562B-00EF-0B85-22CFA927E18D}"/>
              </a:ext>
            </a:extLst>
          </p:cNvPr>
          <p:cNvSpPr txBox="1"/>
          <p:nvPr/>
        </p:nvSpPr>
        <p:spPr>
          <a:xfrm>
            <a:off x="94591" y="2314833"/>
            <a:ext cx="10016361" cy="646331"/>
          </a:xfrm>
          <a:prstGeom prst="rect">
            <a:avLst/>
          </a:prstGeom>
          <a:noFill/>
        </p:spPr>
        <p:txBody>
          <a:bodyPr wrap="square" rtlCol="0">
            <a:spAutoFit/>
          </a:bodyPr>
          <a:lstStyle/>
          <a:p>
            <a:r>
              <a:rPr lang="en-US" b="1" i="1" dirty="0">
                <a:latin typeface="Overpass Black" panose="020B0503020203020203" pitchFamily="34" charset="0"/>
              </a:rPr>
              <a:t>Mainstreet is dedicated to keeping members and clients informed and ahead in the evolving residential real estate market.</a:t>
            </a:r>
          </a:p>
        </p:txBody>
      </p:sp>
      <p:sp>
        <p:nvSpPr>
          <p:cNvPr id="5" name="TextBox 4">
            <a:extLst>
              <a:ext uri="{FF2B5EF4-FFF2-40B4-BE49-F238E27FC236}">
                <a16:creationId xmlns:a16="http://schemas.microsoft.com/office/drawing/2014/main" id="{C5E9475F-5F04-9B57-0EF4-D97345EBA6CB}"/>
              </a:ext>
            </a:extLst>
          </p:cNvPr>
          <p:cNvSpPr txBox="1"/>
          <p:nvPr/>
        </p:nvSpPr>
        <p:spPr>
          <a:xfrm>
            <a:off x="399394" y="2961164"/>
            <a:ext cx="8166538" cy="3416320"/>
          </a:xfrm>
          <a:prstGeom prst="rect">
            <a:avLst/>
          </a:prstGeom>
          <a:noFill/>
        </p:spPr>
        <p:txBody>
          <a:bodyPr wrap="square" rtlCol="0">
            <a:spAutoFit/>
          </a:bodyPr>
          <a:lstStyle/>
          <a:p>
            <a:pPr marL="285750" indent="-285750">
              <a:buFont typeface="Arial" panose="020B0604020202020204" pitchFamily="34" charset="0"/>
              <a:buChar char="•"/>
            </a:pPr>
            <a:r>
              <a:rPr lang="en-US" u="sng" dirty="0">
                <a:latin typeface="Overpass Medium" panose="020B0503020203020203" pitchFamily="34" charset="0"/>
              </a:rPr>
              <a:t>Member and Client Preparation</a:t>
            </a:r>
            <a:r>
              <a:rPr lang="en-US" b="1" dirty="0">
                <a:latin typeface="Overpass Black" panose="020B0503020203020203" pitchFamily="34" charset="0"/>
              </a:rPr>
              <a:t>:</a:t>
            </a:r>
            <a:r>
              <a:rPr lang="en-US" dirty="0">
                <a:latin typeface="Overpass Medium" panose="020B0503020203020203" pitchFamily="34" charset="0"/>
              </a:rPr>
              <a:t> Extensive efforts to educate both members and clients </a:t>
            </a:r>
          </a:p>
          <a:p>
            <a:pPr marL="285750" indent="-285750">
              <a:buFont typeface="Arial" panose="020B0604020202020204" pitchFamily="34" charset="0"/>
              <a:buChar char="•"/>
            </a:pPr>
            <a:r>
              <a:rPr lang="en-US" u="sng" dirty="0">
                <a:latin typeface="Overpass Medium" panose="020B0503020203020203" pitchFamily="34" charset="0"/>
              </a:rPr>
              <a:t>Partnership with Illinois REALTORS®</a:t>
            </a:r>
            <a:r>
              <a:rPr lang="en-US" dirty="0">
                <a:latin typeface="Overpass Medium" panose="020B0503020203020203" pitchFamily="34" charset="0"/>
              </a:rPr>
              <a:t>: Statewide consumer education campaign emphasizing the importance of working with a REALTOR®</a:t>
            </a:r>
          </a:p>
          <a:p>
            <a:pPr marL="285750" indent="-285750">
              <a:buFont typeface="Arial" panose="020B0604020202020204" pitchFamily="34" charset="0"/>
              <a:buChar char="•"/>
            </a:pPr>
            <a:r>
              <a:rPr lang="en-US" u="sng" dirty="0">
                <a:latin typeface="Overpass Medium" panose="020B0503020203020203" pitchFamily="34" charset="0"/>
              </a:rPr>
              <a:t>Online Resources:</a:t>
            </a:r>
            <a:r>
              <a:rPr lang="en-US" dirty="0">
                <a:latin typeface="Overpass Medium" panose="020B0503020203020203" pitchFamily="34" charset="0"/>
              </a:rPr>
              <a:t> </a:t>
            </a:r>
            <a:r>
              <a:rPr lang="en-US" dirty="0">
                <a:solidFill>
                  <a:srgbClr val="A42069"/>
                </a:solidFill>
                <a:latin typeface="Overpass Medium" panose="020B0503020203020203" pitchFamily="34" charset="0"/>
                <a:hlinkClick r:id="rId2">
                  <a:extLst>
                    <a:ext uri="{A12FA001-AC4F-418D-AE19-62706E023703}">
                      <ahyp:hlinkClr xmlns:ahyp="http://schemas.microsoft.com/office/drawing/2018/hyperlinkcolor" val="tx"/>
                    </a:ext>
                  </a:extLst>
                </a:hlinkClick>
              </a:rPr>
              <a:t>www.succeedwithmore.com/consumers</a:t>
            </a:r>
            <a:r>
              <a:rPr lang="en-US" dirty="0">
                <a:solidFill>
                  <a:srgbClr val="A42069"/>
                </a:solidFill>
                <a:latin typeface="Overpass Medium" panose="020B0503020203020203" pitchFamily="34" charset="0"/>
              </a:rPr>
              <a:t> </a:t>
            </a:r>
            <a:r>
              <a:rPr lang="en-US" dirty="0">
                <a:latin typeface="Overpass Medium" panose="020B0503020203020203" pitchFamily="34" charset="0"/>
              </a:rPr>
              <a:t>for consumer education</a:t>
            </a:r>
          </a:p>
          <a:p>
            <a:pPr marL="285750" indent="-285750">
              <a:buFont typeface="Arial" panose="020B0604020202020204" pitchFamily="34" charset="0"/>
              <a:buChar char="•"/>
            </a:pPr>
            <a:r>
              <a:rPr lang="en-US" u="sng" dirty="0">
                <a:latin typeface="Overpass Medium" panose="020B0503020203020203" pitchFamily="34" charset="0"/>
              </a:rPr>
              <a:t>Advertising</a:t>
            </a:r>
            <a:r>
              <a:rPr lang="en-US" dirty="0">
                <a:latin typeface="Overpass Medium" panose="020B0503020203020203" pitchFamily="34" charset="0"/>
              </a:rPr>
              <a:t>: Paid ads to raise awareness; over 5,000 consumer visits last week</a:t>
            </a:r>
          </a:p>
          <a:p>
            <a:pPr marL="285750" indent="-285750">
              <a:buFont typeface="Arial" panose="020B0604020202020204" pitchFamily="34" charset="0"/>
              <a:buChar char="•"/>
            </a:pPr>
            <a:r>
              <a:rPr lang="en-US" u="sng" dirty="0">
                <a:latin typeface="Overpass Medium" panose="020B0503020203020203" pitchFamily="34" charset="0"/>
              </a:rPr>
              <a:t>WBBM Spot</a:t>
            </a:r>
            <a:r>
              <a:rPr lang="en-US" dirty="0">
                <a:latin typeface="Overpass Medium" panose="020B0503020203020203" pitchFamily="34" charset="0"/>
              </a:rPr>
              <a:t>: Focused on REALTOR® value and agent compensation changes.</a:t>
            </a:r>
          </a:p>
          <a:p>
            <a:pPr marL="285750" indent="-285750">
              <a:buFont typeface="Arial" panose="020B0604020202020204" pitchFamily="34" charset="0"/>
              <a:buChar char="•"/>
            </a:pPr>
            <a:r>
              <a:rPr lang="en-US" u="sng" dirty="0">
                <a:latin typeface="Overpass Medium" panose="020B0503020203020203" pitchFamily="34" charset="0"/>
              </a:rPr>
              <a:t>Media Appearances</a:t>
            </a:r>
            <a:r>
              <a:rPr lang="en-US" dirty="0">
                <a:latin typeface="Overpass Medium" panose="020B0503020203020203" pitchFamily="34" charset="0"/>
              </a:rPr>
              <a:t>: Mainstreet Members on Fox 32 and NBC Chicago discussing homebuying changes.</a:t>
            </a:r>
          </a:p>
        </p:txBody>
      </p:sp>
    </p:spTree>
    <p:extLst>
      <p:ext uri="{BB962C8B-B14F-4D97-AF65-F5344CB8AC3E}">
        <p14:creationId xmlns:p14="http://schemas.microsoft.com/office/powerpoint/2010/main" val="2353735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F69FB5-1B97-7970-E7D1-01C4A06C4C2D}"/>
              </a:ext>
            </a:extLst>
          </p:cNvPr>
          <p:cNvSpPr txBox="1"/>
          <p:nvPr/>
        </p:nvSpPr>
        <p:spPr>
          <a:xfrm>
            <a:off x="157653" y="1508105"/>
            <a:ext cx="9648499" cy="769441"/>
          </a:xfrm>
          <a:prstGeom prst="rect">
            <a:avLst/>
          </a:prstGeom>
          <a:noFill/>
        </p:spPr>
        <p:txBody>
          <a:bodyPr wrap="square" rtlCol="0">
            <a:spAutoFit/>
          </a:bodyPr>
          <a:lstStyle/>
          <a:p>
            <a:r>
              <a:rPr lang="en-US" sz="4400" b="1" dirty="0">
                <a:latin typeface="Overpass Black" panose="020B0503020203020203" pitchFamily="34" charset="0"/>
              </a:rPr>
              <a:t>New NAR Consumer Resources</a:t>
            </a:r>
          </a:p>
        </p:txBody>
      </p:sp>
      <p:sp>
        <p:nvSpPr>
          <p:cNvPr id="6" name="TextBox 5">
            <a:extLst>
              <a:ext uri="{FF2B5EF4-FFF2-40B4-BE49-F238E27FC236}">
                <a16:creationId xmlns:a16="http://schemas.microsoft.com/office/drawing/2014/main" id="{F879DBE4-7F26-21C9-6778-BFF0E81C9AE1}"/>
              </a:ext>
            </a:extLst>
          </p:cNvPr>
          <p:cNvSpPr txBox="1"/>
          <p:nvPr/>
        </p:nvSpPr>
        <p:spPr>
          <a:xfrm>
            <a:off x="578069" y="2732690"/>
            <a:ext cx="9511862" cy="1200329"/>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A42069"/>
                </a:solidFill>
                <a:latin typeface="Overpass Medium" panose="020B0503020203020203" pitchFamily="34" charset="0"/>
                <a:hlinkClick r:id="rId2">
                  <a:extLst>
                    <a:ext uri="{A12FA001-AC4F-418D-AE19-62706E023703}">
                      <ahyp:hlinkClr xmlns:ahyp="http://schemas.microsoft.com/office/drawing/2018/hyperlinkcolor" val="tx"/>
                    </a:ext>
                  </a:extLst>
                </a:hlinkClick>
              </a:rPr>
              <a:t>Homebuyers: Here’s what the NAR Settlement Means for You</a:t>
            </a:r>
            <a:endParaRPr lang="en-US" sz="2400" dirty="0">
              <a:solidFill>
                <a:srgbClr val="A42069"/>
              </a:solidFill>
              <a:latin typeface="Overpass Medium" panose="020B0503020203020203" pitchFamily="34" charset="0"/>
            </a:endParaRPr>
          </a:p>
          <a:p>
            <a:endParaRPr lang="en-US" sz="2400" dirty="0">
              <a:solidFill>
                <a:schemeClr val="accent4">
                  <a:lumMod val="60000"/>
                  <a:lumOff val="40000"/>
                </a:schemeClr>
              </a:solidFill>
              <a:latin typeface="Overpass Medium" panose="020B0503020203020203" pitchFamily="34" charset="0"/>
            </a:endParaRPr>
          </a:p>
          <a:p>
            <a:pPr marL="342900" indent="-342900">
              <a:buFont typeface="Arial" panose="020B0604020202020204" pitchFamily="34" charset="0"/>
              <a:buChar char="•"/>
            </a:pPr>
            <a:r>
              <a:rPr lang="en-US" sz="2400" dirty="0">
                <a:solidFill>
                  <a:srgbClr val="A42069"/>
                </a:solidFill>
                <a:latin typeface="Overpass Medium" panose="020B0503020203020203" pitchFamily="34" charset="0"/>
                <a:hlinkClick r:id="rId3">
                  <a:extLst>
                    <a:ext uri="{A12FA001-AC4F-418D-AE19-62706E023703}">
                      <ahyp:hlinkClr xmlns:ahyp="http://schemas.microsoft.com/office/drawing/2018/hyperlinkcolor" val="tx"/>
                    </a:ext>
                  </a:extLst>
                </a:hlinkClick>
              </a:rPr>
              <a:t>Homesellers: Here’s what the NAR Settlement Means for You</a:t>
            </a:r>
            <a:endParaRPr lang="en-US" sz="2400" dirty="0">
              <a:solidFill>
                <a:srgbClr val="A42069"/>
              </a:solidFill>
              <a:latin typeface="Overpass Medium" panose="020B0503020203020203" pitchFamily="34" charset="0"/>
            </a:endParaRPr>
          </a:p>
        </p:txBody>
      </p:sp>
      <p:pic>
        <p:nvPicPr>
          <p:cNvPr id="1028" name="Picture 4" descr="address housing affordability ...">
            <a:extLst>
              <a:ext uri="{FF2B5EF4-FFF2-40B4-BE49-F238E27FC236}">
                <a16:creationId xmlns:a16="http://schemas.microsoft.com/office/drawing/2014/main" id="{D79B242B-1F7D-EF00-3AC1-1FA17309E2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8215" y="4528118"/>
            <a:ext cx="2739257" cy="1643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964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F69FB5-1B97-7970-E7D1-01C4A06C4C2D}"/>
              </a:ext>
            </a:extLst>
          </p:cNvPr>
          <p:cNvSpPr txBox="1"/>
          <p:nvPr/>
        </p:nvSpPr>
        <p:spPr>
          <a:xfrm>
            <a:off x="147143" y="1556656"/>
            <a:ext cx="6295697" cy="769441"/>
          </a:xfrm>
          <a:prstGeom prst="rect">
            <a:avLst/>
          </a:prstGeom>
          <a:noFill/>
        </p:spPr>
        <p:txBody>
          <a:bodyPr wrap="square" rtlCol="0">
            <a:spAutoFit/>
          </a:bodyPr>
          <a:lstStyle/>
          <a:p>
            <a:r>
              <a:rPr lang="en-US" sz="4400" b="1" dirty="0">
                <a:latin typeface="Overpass Black" panose="020B0503020203020203" pitchFamily="34" charset="0"/>
              </a:rPr>
              <a:t>Resources</a:t>
            </a:r>
          </a:p>
        </p:txBody>
      </p:sp>
      <p:sp>
        <p:nvSpPr>
          <p:cNvPr id="3" name="TextBox 2">
            <a:extLst>
              <a:ext uri="{FF2B5EF4-FFF2-40B4-BE49-F238E27FC236}">
                <a16:creationId xmlns:a16="http://schemas.microsoft.com/office/drawing/2014/main" id="{DEAEBA5F-A7C0-A24A-8CFB-99F72A54AA51}"/>
              </a:ext>
            </a:extLst>
          </p:cNvPr>
          <p:cNvSpPr txBox="1"/>
          <p:nvPr/>
        </p:nvSpPr>
        <p:spPr>
          <a:xfrm>
            <a:off x="346841" y="1714985"/>
            <a:ext cx="9497975" cy="4031873"/>
          </a:xfrm>
          <a:prstGeom prst="rect">
            <a:avLst/>
          </a:prstGeom>
          <a:noFill/>
        </p:spPr>
        <p:txBody>
          <a:bodyPr wrap="square" rtlCol="0">
            <a:spAutoFit/>
          </a:bodyPr>
          <a:lstStyle/>
          <a:p>
            <a:endParaRPr lang="en-US" sz="1600" i="1" dirty="0">
              <a:solidFill>
                <a:schemeClr val="bg1"/>
              </a:solidFill>
              <a:latin typeface="Libre Franklin Light" pitchFamily="2" charset="77"/>
            </a:endParaRPr>
          </a:p>
          <a:p>
            <a:pPr marL="285750" indent="-285750">
              <a:buFont typeface="Arial" panose="020B0604020202020204" pitchFamily="34" charset="0"/>
              <a:buChar char="•"/>
            </a:pPr>
            <a:endParaRPr lang="en-US" sz="2400" dirty="0">
              <a:solidFill>
                <a:schemeClr val="bg1"/>
              </a:solidFill>
              <a:latin typeface="Libre Franklin Light" pitchFamily="2" charset="77"/>
            </a:endParaRPr>
          </a:p>
          <a:p>
            <a:pPr marL="285750" indent="-285750">
              <a:buFont typeface="Arial" panose="020B0604020202020204" pitchFamily="34" charset="0"/>
              <a:buChar char="•"/>
            </a:pPr>
            <a:r>
              <a:rPr lang="en-US" sz="2400" dirty="0">
                <a:solidFill>
                  <a:srgbClr val="A42069"/>
                </a:solidFill>
                <a:latin typeface="Overpass Medium" panose="020B0503020203020203" pitchFamily="34" charset="0"/>
                <a:hlinkClick r:id="rId2">
                  <a:extLst>
                    <a:ext uri="{A12FA001-AC4F-418D-AE19-62706E023703}">
                      <ahyp:hlinkClr xmlns:ahyp="http://schemas.microsoft.com/office/drawing/2018/hyperlinkcolor" val="tx"/>
                    </a:ext>
                  </a:extLst>
                </a:hlinkClick>
              </a:rPr>
              <a:t>NAR Resource for Members </a:t>
            </a:r>
            <a:endParaRPr lang="en-US" sz="2400" dirty="0">
              <a:solidFill>
                <a:srgbClr val="A42069"/>
              </a:solidFill>
              <a:latin typeface="Overpass Medium" panose="020B0503020203020203" pitchFamily="34" charset="0"/>
            </a:endParaRPr>
          </a:p>
          <a:p>
            <a:pPr marL="285750" indent="-285750">
              <a:buFont typeface="Arial" panose="020B0604020202020204" pitchFamily="34" charset="0"/>
              <a:buChar char="•"/>
            </a:pPr>
            <a:endParaRPr lang="en-US" sz="2400" dirty="0">
              <a:solidFill>
                <a:srgbClr val="A42069"/>
              </a:solidFill>
              <a:latin typeface="Overpass Medium" panose="020B0503020203020203" pitchFamily="34" charset="0"/>
            </a:endParaRPr>
          </a:p>
          <a:p>
            <a:pPr marL="285750" indent="-285750">
              <a:buFont typeface="Arial" panose="020B0604020202020204" pitchFamily="34" charset="0"/>
              <a:buChar char="•"/>
            </a:pPr>
            <a:r>
              <a:rPr lang="en-US" sz="2400" dirty="0">
                <a:solidFill>
                  <a:srgbClr val="A42069"/>
                </a:solidFill>
                <a:latin typeface="Overpass Medium" panose="020B0503020203020203" pitchFamily="34" charset="0"/>
                <a:hlinkClick r:id="rId3">
                  <a:extLst>
                    <a:ext uri="{A12FA001-AC4F-418D-AE19-62706E023703}">
                      <ahyp:hlinkClr xmlns:ahyp="http://schemas.microsoft.com/office/drawing/2018/hyperlinkcolor" val="tx"/>
                    </a:ext>
                  </a:extLst>
                </a:hlinkClick>
              </a:rPr>
              <a:t>NAR Resource for Consumers</a:t>
            </a:r>
            <a:endParaRPr lang="en-US" sz="2400" dirty="0">
              <a:solidFill>
                <a:srgbClr val="A42069"/>
              </a:solidFill>
              <a:latin typeface="Overpass Medium" panose="020B0503020203020203" pitchFamily="34" charset="0"/>
            </a:endParaRPr>
          </a:p>
          <a:p>
            <a:pPr marL="285750" indent="-285750">
              <a:buFont typeface="Arial" panose="020B0604020202020204" pitchFamily="34" charset="0"/>
              <a:buChar char="•"/>
            </a:pPr>
            <a:endParaRPr lang="en-US" sz="2400" dirty="0">
              <a:solidFill>
                <a:srgbClr val="A42069"/>
              </a:solidFill>
              <a:latin typeface="Overpass Medium" panose="020B0503020203020203" pitchFamily="34" charset="0"/>
            </a:endParaRPr>
          </a:p>
          <a:p>
            <a:pPr marL="285750" indent="-285750">
              <a:buFont typeface="Arial" panose="020B0604020202020204" pitchFamily="34" charset="0"/>
              <a:buChar char="•"/>
            </a:pPr>
            <a:r>
              <a:rPr lang="en-US" sz="2400" dirty="0">
                <a:solidFill>
                  <a:srgbClr val="A42069"/>
                </a:solidFill>
                <a:latin typeface="Overpass Medium" panose="020B0503020203020203" pitchFamily="34" charset="0"/>
                <a:hlinkClick r:id="rId4">
                  <a:extLst>
                    <a:ext uri="{A12FA001-AC4F-418D-AE19-62706E023703}">
                      <ahyp:hlinkClr xmlns:ahyp="http://schemas.microsoft.com/office/drawing/2018/hyperlinkcolor" val="tx"/>
                    </a:ext>
                  </a:extLst>
                </a:hlinkClick>
              </a:rPr>
              <a:t>Mainstreet Resource</a:t>
            </a:r>
            <a:endParaRPr lang="en-US" sz="2400" dirty="0">
              <a:solidFill>
                <a:srgbClr val="A42069"/>
              </a:solidFill>
              <a:latin typeface="Overpass Medium" panose="020B0503020203020203" pitchFamily="34" charset="0"/>
            </a:endParaRPr>
          </a:p>
          <a:p>
            <a:pPr marL="285750" indent="-285750">
              <a:buFont typeface="Arial" panose="020B0604020202020204" pitchFamily="34" charset="0"/>
              <a:buChar char="•"/>
            </a:pPr>
            <a:endParaRPr lang="en-US" sz="2400" dirty="0">
              <a:solidFill>
                <a:srgbClr val="A42069"/>
              </a:solidFill>
              <a:latin typeface="Overpass Medium" panose="020B0503020203020203" pitchFamily="34" charset="0"/>
            </a:endParaRPr>
          </a:p>
          <a:p>
            <a:pPr marL="285750" indent="-285750">
              <a:buFont typeface="Arial" panose="020B0604020202020204" pitchFamily="34" charset="0"/>
              <a:buChar char="•"/>
            </a:pPr>
            <a:r>
              <a:rPr lang="en-US" sz="2400" dirty="0">
                <a:solidFill>
                  <a:srgbClr val="A42069"/>
                </a:solidFill>
                <a:latin typeface="Overpass Medium" panose="020B0503020203020203" pitchFamily="34" charset="0"/>
                <a:hlinkClick r:id="rId5">
                  <a:extLst>
                    <a:ext uri="{A12FA001-AC4F-418D-AE19-62706E023703}">
                      <ahyp:hlinkClr xmlns:ahyp="http://schemas.microsoft.com/office/drawing/2018/hyperlinkcolor" val="tx"/>
                    </a:ext>
                  </a:extLst>
                </a:hlinkClick>
              </a:rPr>
              <a:t>MRED Resource </a:t>
            </a:r>
            <a:endParaRPr lang="en-US" sz="2400" dirty="0">
              <a:solidFill>
                <a:srgbClr val="A42069"/>
              </a:solidFill>
              <a:latin typeface="Overpass Medium" panose="020B0503020203020203" pitchFamily="34" charset="0"/>
            </a:endParaRPr>
          </a:p>
          <a:p>
            <a:pPr marL="285750" indent="-285750">
              <a:buFont typeface="Arial" panose="020B0604020202020204" pitchFamily="34" charset="0"/>
              <a:buChar char="•"/>
            </a:pPr>
            <a:endParaRPr lang="en-US" sz="2400" dirty="0">
              <a:solidFill>
                <a:srgbClr val="A42069"/>
              </a:solidFill>
              <a:latin typeface="Overpass Medium" panose="020B0503020203020203" pitchFamily="34" charset="0"/>
            </a:endParaRPr>
          </a:p>
          <a:p>
            <a:pPr marL="285750" indent="-285750">
              <a:buFont typeface="Arial" panose="020B0604020202020204" pitchFamily="34" charset="0"/>
              <a:buChar char="•"/>
            </a:pPr>
            <a:r>
              <a:rPr lang="en-US" sz="2400" dirty="0">
                <a:solidFill>
                  <a:srgbClr val="A42069"/>
                </a:solidFill>
                <a:latin typeface="Overpass Medium" panose="020B0503020203020203" pitchFamily="34" charset="0"/>
                <a:hlinkClick r:id="rId4">
                  <a:extLst>
                    <a:ext uri="{A12FA001-AC4F-418D-AE19-62706E023703}">
                      <ahyp:hlinkClr xmlns:ahyp="http://schemas.microsoft.com/office/drawing/2018/hyperlinkcolor" val="tx"/>
                    </a:ext>
                  </a:extLst>
                </a:hlinkClick>
              </a:rPr>
              <a:t>Practice Changes – Forms and Contracts Webinar</a:t>
            </a:r>
            <a:endParaRPr lang="en-US" sz="2400" dirty="0">
              <a:solidFill>
                <a:srgbClr val="A42069"/>
              </a:solidFill>
              <a:latin typeface="Overpass Medium" panose="020B0503020203020203" pitchFamily="34" charset="0"/>
            </a:endParaRPr>
          </a:p>
        </p:txBody>
      </p:sp>
      <p:sp>
        <p:nvSpPr>
          <p:cNvPr id="5" name="TextBox 4">
            <a:extLst>
              <a:ext uri="{FF2B5EF4-FFF2-40B4-BE49-F238E27FC236}">
                <a16:creationId xmlns:a16="http://schemas.microsoft.com/office/drawing/2014/main" id="{197631EB-11B3-5BB4-EDDC-63B8147AE4CB}"/>
              </a:ext>
            </a:extLst>
          </p:cNvPr>
          <p:cNvSpPr txBox="1"/>
          <p:nvPr/>
        </p:nvSpPr>
        <p:spPr>
          <a:xfrm>
            <a:off x="6442840" y="3038425"/>
            <a:ext cx="5223642" cy="1384995"/>
          </a:xfrm>
          <a:prstGeom prst="rect">
            <a:avLst/>
          </a:prstGeom>
          <a:solidFill>
            <a:srgbClr val="2E8395"/>
          </a:solidFill>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sz="2800" dirty="0">
                <a:solidFill>
                  <a:schemeClr val="bg1"/>
                </a:solidFill>
              </a:rPr>
              <a:t>Email: </a:t>
            </a:r>
            <a:r>
              <a:rPr lang="en-US" sz="2800" dirty="0">
                <a:solidFill>
                  <a:srgbClr val="A42069"/>
                </a:solidFill>
                <a:hlinkClick r:id="rId6">
                  <a:extLst>
                    <a:ext uri="{A12FA001-AC4F-418D-AE19-62706E023703}">
                      <ahyp:hlinkClr xmlns:ahyp="http://schemas.microsoft.com/office/drawing/2018/hyperlinkcolor" val="tx"/>
                    </a:ext>
                  </a:extLst>
                </a:hlinkClick>
              </a:rPr>
              <a:t>Lynnette@succeedwithmore.com</a:t>
            </a:r>
            <a:r>
              <a:rPr lang="en-US" sz="2800" dirty="0">
                <a:solidFill>
                  <a:srgbClr val="A42069"/>
                </a:solidFill>
              </a:rPr>
              <a:t> </a:t>
            </a:r>
            <a:r>
              <a:rPr lang="en-US" sz="2800" dirty="0">
                <a:solidFill>
                  <a:schemeClr val="bg1"/>
                </a:solidFill>
              </a:rPr>
              <a:t>to schedule an office presentation </a:t>
            </a:r>
          </a:p>
        </p:txBody>
      </p:sp>
    </p:spTree>
    <p:extLst>
      <p:ext uri="{BB962C8B-B14F-4D97-AF65-F5344CB8AC3E}">
        <p14:creationId xmlns:p14="http://schemas.microsoft.com/office/powerpoint/2010/main" val="2550736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6017E1-92C1-727B-4A84-CBBA9FF40BA1}"/>
              </a:ext>
            </a:extLst>
          </p:cNvPr>
          <p:cNvSpPr>
            <a:spLocks noGrp="1"/>
          </p:cNvSpPr>
          <p:nvPr>
            <p:ph idx="1"/>
          </p:nvPr>
        </p:nvSpPr>
        <p:spPr>
          <a:xfrm>
            <a:off x="227635" y="2875632"/>
            <a:ext cx="10724144" cy="3230878"/>
          </a:xfrm>
        </p:spPr>
        <p:txBody>
          <a:bodyPr>
            <a:noAutofit/>
          </a:bodyPr>
          <a:lstStyle/>
          <a:p>
            <a:r>
              <a:rPr lang="en-US" sz="2400" dirty="0">
                <a:solidFill>
                  <a:srgbClr val="A42069"/>
                </a:solidFill>
                <a:latin typeface="Overpass Medium" panose="020B0503020203020203" pitchFamily="34" charset="0"/>
                <a:hlinkClick r:id="rId2">
                  <a:extLst>
                    <a:ext uri="{A12FA001-AC4F-418D-AE19-62706E023703}">
                      <ahyp:hlinkClr xmlns:ahyp="http://schemas.microsoft.com/office/drawing/2018/hyperlinkcolor" val="tx"/>
                    </a:ext>
                  </a:extLst>
                </a:hlinkClick>
              </a:rPr>
              <a:t>Safety and Self Defense for REALTORS</a:t>
            </a:r>
            <a:r>
              <a:rPr lang="en-US" sz="2400" dirty="0">
                <a:solidFill>
                  <a:srgbClr val="A42069"/>
                </a:solidFill>
                <a:latin typeface="Overpass Medium" panose="020B0503020203020203" pitchFamily="34" charset="0"/>
              </a:rPr>
              <a:t>®</a:t>
            </a:r>
          </a:p>
          <a:p>
            <a:r>
              <a:rPr lang="en-US" sz="2400" dirty="0">
                <a:solidFill>
                  <a:srgbClr val="A42069"/>
                </a:solidFill>
                <a:hlinkClick r:id="rId3">
                  <a:extLst>
                    <a:ext uri="{A12FA001-AC4F-418D-AE19-62706E023703}">
                      <ahyp:hlinkClr xmlns:ahyp="http://schemas.microsoft.com/office/drawing/2018/hyperlinkcolor" val="tx"/>
                    </a:ext>
                  </a:extLst>
                </a:hlinkClick>
              </a:rPr>
              <a:t>Commercial Boot Camp</a:t>
            </a:r>
            <a:endParaRPr lang="en-US" sz="2400" dirty="0">
              <a:solidFill>
                <a:srgbClr val="A42069"/>
              </a:solidFill>
              <a:latin typeface="Overpass Medium" panose="020B0503020203020203" pitchFamily="34" charset="0"/>
            </a:endParaRPr>
          </a:p>
          <a:p>
            <a:r>
              <a:rPr lang="en-US" sz="2400" b="1" dirty="0">
                <a:solidFill>
                  <a:srgbClr val="A42069"/>
                </a:solidFill>
                <a:latin typeface="Overpass Medium" panose="020B0503020203020203" pitchFamily="34" charset="0"/>
                <a:hlinkClick r:id="rId4">
                  <a:extLst>
                    <a:ext uri="{A12FA001-AC4F-418D-AE19-62706E023703}">
                      <ahyp:hlinkClr xmlns:ahyp="http://schemas.microsoft.com/office/drawing/2018/hyperlinkcolor" val="tx"/>
                    </a:ext>
                  </a:extLst>
                </a:hlinkClick>
              </a:rPr>
              <a:t>Mainstreet Installation: Featuring the Intallation of Connie Vavra &amp; the Incoming Board of Directors</a:t>
            </a:r>
            <a:endParaRPr lang="en-US" sz="2400" b="1" dirty="0">
              <a:solidFill>
                <a:srgbClr val="A42069"/>
              </a:solidFill>
              <a:latin typeface="Overpass Medium" panose="020B0503020203020203" pitchFamily="34" charset="0"/>
            </a:endParaRPr>
          </a:p>
          <a:p>
            <a:r>
              <a:rPr lang="en-US" sz="2400" dirty="0">
                <a:solidFill>
                  <a:srgbClr val="A42069"/>
                </a:solidFill>
                <a:latin typeface="Overpass Medium" panose="020B0503020203020203" pitchFamily="34" charset="0"/>
                <a:hlinkClick r:id="rId5">
                  <a:extLst>
                    <a:ext uri="{A12FA001-AC4F-418D-AE19-62706E023703}">
                      <ahyp:hlinkClr xmlns:ahyp="http://schemas.microsoft.com/office/drawing/2018/hyperlinkcolor" val="tx"/>
                    </a:ext>
                  </a:extLst>
                </a:hlinkClick>
              </a:rPr>
              <a:t>Boost: Crafting Compelling Conversations</a:t>
            </a:r>
            <a:endParaRPr lang="en-US" sz="2400" dirty="0">
              <a:solidFill>
                <a:srgbClr val="A42069"/>
              </a:solidFill>
              <a:latin typeface="Overpass Medium" panose="020B0503020203020203" pitchFamily="34" charset="0"/>
            </a:endParaRPr>
          </a:p>
          <a:p>
            <a:r>
              <a:rPr lang="en-US" sz="2400" dirty="0">
                <a:solidFill>
                  <a:srgbClr val="A42069"/>
                </a:solidFill>
                <a:latin typeface="Overpass Medium" panose="020B0503020203020203" pitchFamily="34" charset="0"/>
                <a:hlinkClick r:id="rId6">
                  <a:extLst>
                    <a:ext uri="{A12FA001-AC4F-418D-AE19-62706E023703}">
                      <ahyp:hlinkClr xmlns:ahyp="http://schemas.microsoft.com/office/drawing/2018/hyperlinkcolor" val="tx"/>
                    </a:ext>
                  </a:extLst>
                </a:hlinkClick>
              </a:rPr>
              <a:t>Accredited Buyers Representative (ABR)</a:t>
            </a:r>
            <a:endParaRPr lang="en-US" sz="2400" dirty="0">
              <a:solidFill>
                <a:srgbClr val="A42069"/>
              </a:solidFill>
              <a:latin typeface="Overpass Medium" panose="020B0503020203020203" pitchFamily="34" charset="0"/>
            </a:endParaRPr>
          </a:p>
          <a:p>
            <a:r>
              <a:rPr lang="en-US" sz="2400" dirty="0">
                <a:solidFill>
                  <a:srgbClr val="A42069"/>
                </a:solidFill>
                <a:latin typeface="Overpass Medium" panose="020B0503020203020203" pitchFamily="34" charset="0"/>
                <a:hlinkClick r:id="rId7">
                  <a:extLst>
                    <a:ext uri="{A12FA001-AC4F-418D-AE19-62706E023703}">
                      <ahyp:hlinkClr xmlns:ahyp="http://schemas.microsoft.com/office/drawing/2018/hyperlinkcolor" val="tx"/>
                    </a:ext>
                  </a:extLst>
                </a:hlinkClick>
              </a:rPr>
              <a:t>Crafting Your Real Estate Value Proposition</a:t>
            </a:r>
            <a:endParaRPr lang="en-US" sz="2400" dirty="0">
              <a:solidFill>
                <a:srgbClr val="A42069"/>
              </a:solidFill>
              <a:latin typeface="Overpass Medium" panose="020B0503020203020203" pitchFamily="34" charset="0"/>
            </a:endParaRPr>
          </a:p>
        </p:txBody>
      </p:sp>
      <p:sp>
        <p:nvSpPr>
          <p:cNvPr id="4" name="TextBox 3">
            <a:extLst>
              <a:ext uri="{FF2B5EF4-FFF2-40B4-BE49-F238E27FC236}">
                <a16:creationId xmlns:a16="http://schemas.microsoft.com/office/drawing/2014/main" id="{01F03357-F4EA-5687-9034-DD24C0E756E6}"/>
              </a:ext>
            </a:extLst>
          </p:cNvPr>
          <p:cNvSpPr txBox="1"/>
          <p:nvPr/>
        </p:nvSpPr>
        <p:spPr>
          <a:xfrm>
            <a:off x="5596481" y="2106191"/>
            <a:ext cx="2897916" cy="461665"/>
          </a:xfrm>
          <a:prstGeom prst="rect">
            <a:avLst/>
          </a:prstGeom>
          <a:noFill/>
        </p:spPr>
        <p:txBody>
          <a:bodyPr wrap="square" rtlCol="0">
            <a:spAutoFit/>
          </a:bodyPr>
          <a:lstStyle/>
          <a:p>
            <a:r>
              <a:rPr lang="en-US" sz="2400" dirty="0">
                <a:latin typeface="Overpass Medium" panose="020B0503020203020203" pitchFamily="34" charset="0"/>
              </a:rPr>
              <a:t>September</a:t>
            </a:r>
          </a:p>
        </p:txBody>
      </p:sp>
      <p:sp>
        <p:nvSpPr>
          <p:cNvPr id="9" name="TextBox 8">
            <a:extLst>
              <a:ext uri="{FF2B5EF4-FFF2-40B4-BE49-F238E27FC236}">
                <a16:creationId xmlns:a16="http://schemas.microsoft.com/office/drawing/2014/main" id="{9C9E93EB-9512-3EFD-64CF-92274B140919}"/>
              </a:ext>
            </a:extLst>
          </p:cNvPr>
          <p:cNvSpPr txBox="1"/>
          <p:nvPr/>
        </p:nvSpPr>
        <p:spPr>
          <a:xfrm>
            <a:off x="108858" y="1458686"/>
            <a:ext cx="8218714" cy="769441"/>
          </a:xfrm>
          <a:prstGeom prst="rect">
            <a:avLst/>
          </a:prstGeom>
          <a:noFill/>
        </p:spPr>
        <p:txBody>
          <a:bodyPr wrap="square" rtlCol="0">
            <a:spAutoFit/>
          </a:bodyPr>
          <a:lstStyle/>
          <a:p>
            <a:r>
              <a:rPr lang="en-US" sz="4400" b="1" dirty="0">
                <a:latin typeface="Overpass Black" panose="020B0503020203020203" pitchFamily="34" charset="0"/>
              </a:rPr>
              <a:t>Upcoming Courses &amp; Events</a:t>
            </a:r>
          </a:p>
        </p:txBody>
      </p:sp>
    </p:spTree>
    <p:extLst>
      <p:ext uri="{BB962C8B-B14F-4D97-AF65-F5344CB8AC3E}">
        <p14:creationId xmlns:p14="http://schemas.microsoft.com/office/powerpoint/2010/main" val="2555817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5635</TotalTime>
  <Words>591</Words>
  <Application>Microsoft Macintosh PowerPoint</Application>
  <PresentationFormat>Widescreen</PresentationFormat>
  <Paragraphs>61</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Aptos</vt:lpstr>
      <vt:lpstr>Arial</vt:lpstr>
      <vt:lpstr>Calibri</vt:lpstr>
      <vt:lpstr>Libre Franklin Light</vt:lpstr>
      <vt:lpstr>Overpass Black</vt:lpstr>
      <vt:lpstr>Overpass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Sexton</dc:creator>
  <cp:lastModifiedBy>David Pollina</cp:lastModifiedBy>
  <cp:revision>53</cp:revision>
  <dcterms:created xsi:type="dcterms:W3CDTF">2023-04-03T13:57:02Z</dcterms:created>
  <dcterms:modified xsi:type="dcterms:W3CDTF">2024-08-27T18:36:21Z</dcterms:modified>
</cp:coreProperties>
</file>