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4" r:id="rId3"/>
    <p:sldId id="265" r:id="rId4"/>
    <p:sldId id="267" r:id="rId5"/>
    <p:sldId id="268" r:id="rId6"/>
    <p:sldId id="269" r:id="rId7"/>
    <p:sldId id="270" r:id="rId8"/>
    <p:sldId id="260" r:id="rId9"/>
    <p:sldId id="259" r:id="rId10"/>
    <p:sldId id="258" r:id="rId11"/>
    <p:sldId id="271" r:id="rId12"/>
    <p:sldId id="261"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E00"/>
    <a:srgbClr val="4B34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57"/>
    <p:restoredTop sz="94744"/>
  </p:normalViewPr>
  <p:slideViewPr>
    <p:cSldViewPr snapToGrid="0">
      <p:cViewPr varScale="1">
        <p:scale>
          <a:sx n="154" d="100"/>
          <a:sy n="154" d="100"/>
        </p:scale>
        <p:origin x="106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3BEFA3B-E37B-138B-722D-F8C341787412}"/>
              </a:ext>
            </a:extLst>
          </p:cNvPr>
          <p:cNvSpPr>
            <a:spLocks noGrp="1" noRot="1" noMove="1" noResize="1" noEditPoints="1" noAdjustHandles="1" noChangeArrowheads="1" noChangeShapeType="1"/>
          </p:cNvSpPr>
          <p:nvPr userDrawn="1"/>
        </p:nvSpPr>
        <p:spPr>
          <a:xfrm>
            <a:off x="4619553" y="-24769"/>
            <a:ext cx="4880638" cy="5193037"/>
          </a:xfrm>
          <a:prstGeom prst="rect">
            <a:avLst/>
          </a:prstGeom>
          <a:solidFill>
            <a:srgbClr val="4B34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118236" y="2923243"/>
            <a:ext cx="3882224" cy="1241822"/>
          </a:xfrm>
          <a:prstGeom prst="rect">
            <a:avLst/>
          </a:prstGeom>
        </p:spPr>
        <p:txBody>
          <a:bodyPr/>
          <a:lstStyle>
            <a:lvl1pPr marL="0" indent="0" algn="l">
              <a:buNone/>
              <a:defRPr sz="1800" b="0" i="0">
                <a:solidFill>
                  <a:schemeClr val="bg1"/>
                </a:solidFill>
                <a:latin typeface="Overpass Medium" pitchFamily="2" charset="77"/>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6" name="Title 15">
            <a:extLst>
              <a:ext uri="{FF2B5EF4-FFF2-40B4-BE49-F238E27FC236}">
                <a16:creationId xmlns:a16="http://schemas.microsoft.com/office/drawing/2014/main" id="{46B7C850-C8B3-608D-9064-E5279DD844CF}"/>
              </a:ext>
            </a:extLst>
          </p:cNvPr>
          <p:cNvSpPr>
            <a:spLocks noGrp="1"/>
          </p:cNvSpPr>
          <p:nvPr>
            <p:ph type="title"/>
          </p:nvPr>
        </p:nvSpPr>
        <p:spPr>
          <a:xfrm>
            <a:off x="5118236" y="1795060"/>
            <a:ext cx="3882224" cy="993775"/>
          </a:xfrm>
        </p:spPr>
        <p:txBody>
          <a:bodyPr/>
          <a:lstStyle>
            <a:lvl1pPr>
              <a:defRPr b="1" i="0">
                <a:solidFill>
                  <a:schemeClr val="bg1"/>
                </a:solidFill>
                <a:latin typeface="Overpass SemiBold" pitchFamily="2" charset="77"/>
              </a:defRPr>
            </a:lvl1pPr>
          </a:lstStyle>
          <a:p>
            <a:r>
              <a:rPr lang="en-US" dirty="0"/>
              <a:t>Click to edit Master title style</a:t>
            </a:r>
          </a:p>
        </p:txBody>
      </p:sp>
      <p:pic>
        <p:nvPicPr>
          <p:cNvPr id="4" name="Picture 3" descr="A purple and white sign with white text&#10;&#10;Description automatically generated">
            <a:extLst>
              <a:ext uri="{FF2B5EF4-FFF2-40B4-BE49-F238E27FC236}">
                <a16:creationId xmlns:a16="http://schemas.microsoft.com/office/drawing/2014/main" id="{F62DD9ED-0847-31E8-65A6-6485A79D3580}"/>
              </a:ext>
            </a:extLst>
          </p:cNvPr>
          <p:cNvPicPr>
            <a:picLocks noChangeAspect="1"/>
          </p:cNvPicPr>
          <p:nvPr userDrawn="1"/>
        </p:nvPicPr>
        <p:blipFill>
          <a:blip r:embed="rId2"/>
          <a:stretch>
            <a:fillRect/>
          </a:stretch>
        </p:blipFill>
        <p:spPr>
          <a:xfrm>
            <a:off x="436822" y="1900193"/>
            <a:ext cx="3683000" cy="1343112"/>
          </a:xfrm>
          <a:prstGeom prst="rect">
            <a:avLst/>
          </a:prstGeom>
        </p:spPr>
      </p:pic>
    </p:spTree>
    <p:extLst>
      <p:ext uri="{BB962C8B-B14F-4D97-AF65-F5344CB8AC3E}">
        <p14:creationId xmlns:p14="http://schemas.microsoft.com/office/powerpoint/2010/main" val="194002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73072" y="1369218"/>
            <a:ext cx="8356324" cy="326350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128512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3"/>
            <a:ext cx="1971675" cy="435887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3"/>
            <a:ext cx="5800725" cy="435887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244662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lvl1pPr>
              <a:defRPr>
                <a:latin typeface="Overpass Medium" pitchFamily="2" charset="77"/>
              </a:defRPr>
            </a:lvl1pPr>
          </a:lstStyle>
          <a:p>
            <a:r>
              <a:rPr lang="en-US"/>
              <a:t>Click to edit Master title style</a:t>
            </a:r>
            <a:endParaRPr lang="en-US" dirty="0"/>
          </a:p>
        </p:txBody>
      </p:sp>
      <p:sp>
        <p:nvSpPr>
          <p:cNvPr id="3" name="Content Placeholder 2"/>
          <p:cNvSpPr>
            <a:spLocks noGrp="1"/>
          </p:cNvSpPr>
          <p:nvPr>
            <p:ph idx="1"/>
          </p:nvPr>
        </p:nvSpPr>
        <p:spPr>
          <a:xfrm>
            <a:off x="373072" y="1369218"/>
            <a:ext cx="8356324" cy="3263504"/>
          </a:xfrm>
          <a:prstGeom prst="rect">
            <a:avLst/>
          </a:prstGeom>
        </p:spPr>
        <p:txBody>
          <a:bodyPr/>
          <a:lstStyle>
            <a:lvl1pPr>
              <a:defRPr>
                <a:latin typeface="Overpass Medium" pitchFamily="2" charset="77"/>
              </a:defRPr>
            </a:lvl1pPr>
            <a:lvl2pPr>
              <a:defRPr>
                <a:latin typeface="Overpass Medium" pitchFamily="2" charset="77"/>
              </a:defRPr>
            </a:lvl2pPr>
            <a:lvl3pPr>
              <a:defRPr>
                <a:latin typeface="Overpass Medium" pitchFamily="2" charset="77"/>
              </a:defRPr>
            </a:lvl3pPr>
            <a:lvl4pPr>
              <a:defRPr>
                <a:latin typeface="Overpass Medium" pitchFamily="2" charset="77"/>
              </a:defRPr>
            </a:lvl4pPr>
            <a:lvl5pPr>
              <a:defRPr>
                <a:latin typeface="Overpass Medium"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dirty="0"/>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358944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282304"/>
            <a:ext cx="7886700" cy="2139553"/>
          </a:xfrm>
          <a:prstGeom prst="rect">
            <a:avLst/>
          </a:prstGeo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7" y="3442098"/>
            <a:ext cx="7886700" cy="1125140"/>
          </a:xfrm>
          <a:prstGeom prst="rect">
            <a:avLst/>
          </a:prstGeo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dirty="0"/>
          </a:p>
        </p:txBody>
      </p:sp>
      <p:sp>
        <p:nvSpPr>
          <p:cNvPr id="5" name="Footer Placeholder 4"/>
          <p:cNvSpPr>
            <a:spLocks noGrp="1"/>
          </p:cNvSpPr>
          <p:nvPr>
            <p:ph type="ftr" sz="quarter" idx="11"/>
          </p:nvPr>
        </p:nvSpPr>
        <p:spPr>
          <a:xfrm>
            <a:off x="4641069" y="4767263"/>
            <a:ext cx="3301139"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43787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8"/>
            <a:ext cx="3886200" cy="326350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8"/>
            <a:ext cx="3886200" cy="326350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6" name="Footer Placeholder 5"/>
          <p:cNvSpPr>
            <a:spLocks noGrp="1"/>
          </p:cNvSpPr>
          <p:nvPr>
            <p:ph type="ftr" sz="quarter" idx="11"/>
          </p:nvPr>
        </p:nvSpPr>
        <p:spPr>
          <a:xfrm>
            <a:off x="4641069" y="4767263"/>
            <a:ext cx="3301139"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58136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8" name="Footer Placeholder 7"/>
          <p:cNvSpPr>
            <a:spLocks noGrp="1"/>
          </p:cNvSpPr>
          <p:nvPr>
            <p:ph type="ftr" sz="quarter" idx="11"/>
          </p:nvPr>
        </p:nvSpPr>
        <p:spPr>
          <a:xfrm>
            <a:off x="4641069" y="4767263"/>
            <a:ext cx="3301139"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26488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072" y="273844"/>
            <a:ext cx="8356324" cy="99417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4" name="Footer Placeholder 3"/>
          <p:cNvSpPr>
            <a:spLocks noGrp="1"/>
          </p:cNvSpPr>
          <p:nvPr>
            <p:ph type="ftr" sz="quarter" idx="11"/>
          </p:nvPr>
        </p:nvSpPr>
        <p:spPr>
          <a:xfrm>
            <a:off x="4641069" y="4767263"/>
            <a:ext cx="3301139"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9841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3" name="Footer Placeholder 2"/>
          <p:cNvSpPr>
            <a:spLocks noGrp="1"/>
          </p:cNvSpPr>
          <p:nvPr>
            <p:ph type="ftr" sz="quarter" idx="11"/>
          </p:nvPr>
        </p:nvSpPr>
        <p:spPr>
          <a:xfrm>
            <a:off x="4641069" y="4767263"/>
            <a:ext cx="3301139"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52681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6" name="Footer Placeholder 5"/>
          <p:cNvSpPr>
            <a:spLocks noGrp="1"/>
          </p:cNvSpPr>
          <p:nvPr>
            <p:ph type="ftr" sz="quarter" idx="11"/>
          </p:nvPr>
        </p:nvSpPr>
        <p:spPr>
          <a:xfrm>
            <a:off x="4641069" y="4767263"/>
            <a:ext cx="3301139"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3490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3499031" y="4767263"/>
            <a:ext cx="1028058" cy="273844"/>
          </a:xfrm>
          <a:prstGeom prst="rect">
            <a:avLst/>
          </a:prstGeom>
        </p:spPr>
        <p:txBody>
          <a:bodyPr/>
          <a:lstStyle/>
          <a:p>
            <a:fld id="{454C7998-9522-FB49-BDD3-A8B61F7243BE}" type="datetimeFigureOut">
              <a:rPr lang="en-US" smtClean="0"/>
              <a:t>12/13/24</a:t>
            </a:fld>
            <a:endParaRPr lang="en-US"/>
          </a:p>
        </p:txBody>
      </p:sp>
      <p:sp>
        <p:nvSpPr>
          <p:cNvPr id="6" name="Footer Placeholder 5"/>
          <p:cNvSpPr>
            <a:spLocks noGrp="1"/>
          </p:cNvSpPr>
          <p:nvPr>
            <p:ph type="ftr" sz="quarter" idx="11"/>
          </p:nvPr>
        </p:nvSpPr>
        <p:spPr>
          <a:xfrm>
            <a:off x="4641069" y="4767263"/>
            <a:ext cx="3301139"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8056188" y="4767263"/>
            <a:ext cx="673208" cy="273844"/>
          </a:xfrm>
          <a:prstGeom prst="rect">
            <a:avLst/>
          </a:prstGeom>
        </p:spPr>
        <p:txBody>
          <a:bodyPr/>
          <a:lstStyle/>
          <a:p>
            <a:fld id="{F276851C-4DAC-B149-A7A7-955E310F7CCC}" type="slidenum">
              <a:rPr lang="en-US" smtClean="0"/>
              <a:t>‹#›</a:t>
            </a:fld>
            <a:endParaRPr lang="en-US"/>
          </a:p>
        </p:txBody>
      </p:sp>
    </p:spTree>
    <p:extLst>
      <p:ext uri="{BB962C8B-B14F-4D97-AF65-F5344CB8AC3E}">
        <p14:creationId xmlns:p14="http://schemas.microsoft.com/office/powerpoint/2010/main" val="604917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A065B0-8DC2-2B43-E424-F1C9008CE2E6}"/>
              </a:ext>
            </a:extLst>
          </p:cNvPr>
          <p:cNvSpPr/>
          <p:nvPr userDrawn="1"/>
        </p:nvSpPr>
        <p:spPr>
          <a:xfrm>
            <a:off x="297366" y="4557132"/>
            <a:ext cx="1189463" cy="5863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Placeholder 7">
            <a:extLst>
              <a:ext uri="{FF2B5EF4-FFF2-40B4-BE49-F238E27FC236}">
                <a16:creationId xmlns:a16="http://schemas.microsoft.com/office/drawing/2014/main" id="{7F2650D6-E374-C506-921D-A0A4A96059D1}"/>
              </a:ext>
            </a:extLst>
          </p:cNvPr>
          <p:cNvSpPr>
            <a:spLocks noGrp="1"/>
          </p:cNvSpPr>
          <p:nvPr>
            <p:ph type="title"/>
          </p:nvPr>
        </p:nvSpPr>
        <p:spPr>
          <a:xfrm>
            <a:off x="377890" y="274638"/>
            <a:ext cx="8444204" cy="993775"/>
          </a:xfrm>
          <a:prstGeom prst="rect">
            <a:avLst/>
          </a:prstGeom>
        </p:spPr>
        <p:txBody>
          <a:bodyPr vert="horz" lIns="91440" tIns="45720" rIns="91440" bIns="45720" rtlCol="0" anchor="ctr">
            <a:normAutofit/>
          </a:bodyPr>
          <a:lstStyle/>
          <a:p>
            <a:r>
              <a:rPr lang="en-US" dirty="0"/>
              <a:t>Click to edit Master title style</a:t>
            </a:r>
          </a:p>
        </p:txBody>
      </p:sp>
      <p:sp>
        <p:nvSpPr>
          <p:cNvPr id="9" name="Date Placeholder 8">
            <a:extLst>
              <a:ext uri="{FF2B5EF4-FFF2-40B4-BE49-F238E27FC236}">
                <a16:creationId xmlns:a16="http://schemas.microsoft.com/office/drawing/2014/main" id="{529E6EAE-784F-B4A9-A238-9BA6D3130FE0}"/>
              </a:ext>
            </a:extLst>
          </p:cNvPr>
          <p:cNvSpPr>
            <a:spLocks noGrp="1"/>
          </p:cNvSpPr>
          <p:nvPr>
            <p:ph type="dt" sz="half" idx="2"/>
          </p:nvPr>
        </p:nvSpPr>
        <p:spPr>
          <a:xfrm>
            <a:off x="3676261" y="4767263"/>
            <a:ext cx="956385" cy="274637"/>
          </a:xfrm>
          <a:prstGeom prst="rect">
            <a:avLst/>
          </a:prstGeom>
        </p:spPr>
        <p:txBody>
          <a:bodyPr vert="horz" lIns="91440" tIns="45720" rIns="91440" bIns="45720" rtlCol="0" anchor="ctr"/>
          <a:lstStyle>
            <a:lvl1pPr algn="r">
              <a:defRPr sz="1050" b="0" i="0">
                <a:solidFill>
                  <a:schemeClr val="tx1">
                    <a:tint val="82000"/>
                  </a:schemeClr>
                </a:solidFill>
                <a:latin typeface="Overpass Medium" pitchFamily="2" charset="77"/>
              </a:defRPr>
            </a:lvl1pPr>
          </a:lstStyle>
          <a:p>
            <a:fld id="{0EB622EE-73A9-3D4A-B413-783165662A05}" type="datetimeFigureOut">
              <a:rPr lang="en-US" smtClean="0"/>
              <a:pPr/>
              <a:t>12/13/24</a:t>
            </a:fld>
            <a:endParaRPr lang="en-US"/>
          </a:p>
        </p:txBody>
      </p:sp>
      <p:sp>
        <p:nvSpPr>
          <p:cNvPr id="10" name="Footer Placeholder 9">
            <a:extLst>
              <a:ext uri="{FF2B5EF4-FFF2-40B4-BE49-F238E27FC236}">
                <a16:creationId xmlns:a16="http://schemas.microsoft.com/office/drawing/2014/main" id="{0E2003CA-2ECE-446B-F49E-B0FCEBF7FBD9}"/>
              </a:ext>
            </a:extLst>
          </p:cNvPr>
          <p:cNvSpPr>
            <a:spLocks noGrp="1"/>
          </p:cNvSpPr>
          <p:nvPr>
            <p:ph type="ftr" sz="quarter" idx="3"/>
          </p:nvPr>
        </p:nvSpPr>
        <p:spPr>
          <a:xfrm>
            <a:off x="4721289" y="4767263"/>
            <a:ext cx="3475653" cy="274637"/>
          </a:xfrm>
          <a:prstGeom prst="rect">
            <a:avLst/>
          </a:prstGeom>
        </p:spPr>
        <p:txBody>
          <a:bodyPr vert="horz" lIns="91440" tIns="45720" rIns="91440" bIns="45720" rtlCol="0" anchor="ctr"/>
          <a:lstStyle>
            <a:lvl1pPr algn="ctr">
              <a:defRPr sz="1050" b="0" i="0">
                <a:solidFill>
                  <a:schemeClr val="tx1">
                    <a:tint val="82000"/>
                  </a:schemeClr>
                </a:solidFill>
                <a:latin typeface="Overpass Medium" pitchFamily="2" charset="77"/>
              </a:defRPr>
            </a:lvl1pPr>
          </a:lstStyle>
          <a:p>
            <a:endParaRPr lang="en-US" dirty="0"/>
          </a:p>
        </p:txBody>
      </p:sp>
      <p:sp>
        <p:nvSpPr>
          <p:cNvPr id="11" name="Slide Number Placeholder 10">
            <a:extLst>
              <a:ext uri="{FF2B5EF4-FFF2-40B4-BE49-F238E27FC236}">
                <a16:creationId xmlns:a16="http://schemas.microsoft.com/office/drawing/2014/main" id="{C0C6001F-46A3-0B0A-1EC2-DB2965616B2F}"/>
              </a:ext>
            </a:extLst>
          </p:cNvPr>
          <p:cNvSpPr>
            <a:spLocks noGrp="1"/>
          </p:cNvSpPr>
          <p:nvPr>
            <p:ph type="sldNum" sz="quarter" idx="4"/>
          </p:nvPr>
        </p:nvSpPr>
        <p:spPr>
          <a:xfrm>
            <a:off x="8285584" y="4767263"/>
            <a:ext cx="536510" cy="274637"/>
          </a:xfrm>
          <a:prstGeom prst="rect">
            <a:avLst/>
          </a:prstGeom>
        </p:spPr>
        <p:txBody>
          <a:bodyPr vert="horz" lIns="91440" tIns="45720" rIns="91440" bIns="45720" rtlCol="0" anchor="ctr"/>
          <a:lstStyle>
            <a:lvl1pPr algn="r">
              <a:defRPr sz="1050" b="0" i="0">
                <a:solidFill>
                  <a:schemeClr val="tx1">
                    <a:tint val="82000"/>
                  </a:schemeClr>
                </a:solidFill>
                <a:latin typeface="Overpass Medium" pitchFamily="2" charset="77"/>
              </a:defRPr>
            </a:lvl1pPr>
          </a:lstStyle>
          <a:p>
            <a:fld id="{FA22AB36-7A45-D94D-84E6-1F3859B45E01}" type="slidenum">
              <a:rPr lang="en-US" smtClean="0"/>
              <a:pPr/>
              <a:t>‹#›</a:t>
            </a:fld>
            <a:endParaRPr lang="en-US"/>
          </a:p>
        </p:txBody>
      </p:sp>
      <p:sp>
        <p:nvSpPr>
          <p:cNvPr id="12" name="Text Placeholder 11">
            <a:extLst>
              <a:ext uri="{FF2B5EF4-FFF2-40B4-BE49-F238E27FC236}">
                <a16:creationId xmlns:a16="http://schemas.microsoft.com/office/drawing/2014/main" id="{29C53D6B-C697-7A21-B61B-67ED63D9E0DA}"/>
              </a:ext>
            </a:extLst>
          </p:cNvPr>
          <p:cNvSpPr>
            <a:spLocks noGrp="1"/>
          </p:cNvSpPr>
          <p:nvPr>
            <p:ph type="body" idx="1"/>
          </p:nvPr>
        </p:nvSpPr>
        <p:spPr>
          <a:xfrm>
            <a:off x="377890" y="1370013"/>
            <a:ext cx="8444204" cy="3262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a:extLst>
              <a:ext uri="{FF2B5EF4-FFF2-40B4-BE49-F238E27FC236}">
                <a16:creationId xmlns:a16="http://schemas.microsoft.com/office/drawing/2014/main" id="{554108E4-874B-701E-50B2-1EBFC22C5028}"/>
              </a:ext>
            </a:extLst>
          </p:cNvPr>
          <p:cNvSpPr/>
          <p:nvPr userDrawn="1"/>
        </p:nvSpPr>
        <p:spPr>
          <a:xfrm>
            <a:off x="-22860" y="0"/>
            <a:ext cx="45719" cy="537475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9B8F742-1AC5-97EC-C6BE-5C31115D24EF}"/>
              </a:ext>
            </a:extLst>
          </p:cNvPr>
          <p:cNvSpPr/>
          <p:nvPr userDrawn="1"/>
        </p:nvSpPr>
        <p:spPr>
          <a:xfrm>
            <a:off x="21460" y="0"/>
            <a:ext cx="45719" cy="537475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urple and white sign with white text&#10;&#10;Description automatically generated">
            <a:extLst>
              <a:ext uri="{FF2B5EF4-FFF2-40B4-BE49-F238E27FC236}">
                <a16:creationId xmlns:a16="http://schemas.microsoft.com/office/drawing/2014/main" id="{821769AF-4796-B04F-17B7-0DE6C2D6ECAC}"/>
              </a:ext>
            </a:extLst>
          </p:cNvPr>
          <p:cNvPicPr>
            <a:picLocks noChangeAspect="1"/>
          </p:cNvPicPr>
          <p:nvPr userDrawn="1"/>
        </p:nvPicPr>
        <p:blipFill>
          <a:blip r:embed="rId14"/>
          <a:stretch>
            <a:fillRect/>
          </a:stretch>
        </p:blipFill>
        <p:spPr>
          <a:xfrm>
            <a:off x="7634030" y="4566684"/>
            <a:ext cx="1303108" cy="475216"/>
          </a:xfrm>
          <a:prstGeom prst="rect">
            <a:avLst/>
          </a:prstGeom>
        </p:spPr>
      </p:pic>
    </p:spTree>
    <p:extLst>
      <p:ext uri="{BB962C8B-B14F-4D97-AF65-F5344CB8AC3E}">
        <p14:creationId xmlns:p14="http://schemas.microsoft.com/office/powerpoint/2010/main" val="2698794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1" i="0" kern="1200">
          <a:solidFill>
            <a:srgbClr val="4B3478"/>
          </a:solidFill>
          <a:latin typeface="Overpass Black"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rgbClr val="4B3478"/>
          </a:solidFill>
          <a:latin typeface="Overpass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rgbClr val="4B3478"/>
          </a:solidFill>
          <a:latin typeface="Overpass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rgbClr val="4B3478"/>
          </a:solidFill>
          <a:latin typeface="Overpass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rgbClr val="4B3478"/>
          </a:solidFill>
          <a:latin typeface="Overpass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rgbClr val="4B3478"/>
          </a:solidFill>
          <a:latin typeface="Overpass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LKN9nMAhL74?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succeedwithmore.com/calendar/01.21.25.-rd938-game-on-getting-to-closing-why-deals-dont-close-and-what-we-can-do-about-it/" TargetMode="External"/><Relationship Id="rId3" Type="http://schemas.openxmlformats.org/officeDocument/2006/relationships/hyperlink" Target="https://www.succeedwithmore.com/calendar/01.13.25-bme1804-12-hour-broker-management/" TargetMode="External"/><Relationship Id="rId7" Type="http://schemas.openxmlformats.org/officeDocument/2006/relationships/hyperlink" Target="https://www.succeedwithmore.com/calendar/1.21.25.-rb746-elements-of-a-contract/" TargetMode="External"/><Relationship Id="rId12" Type="http://schemas.openxmlformats.org/officeDocument/2006/relationships/image" Target="../media/image5.png"/><Relationship Id="rId2" Type="http://schemas.openxmlformats.org/officeDocument/2006/relationships/hyperlink" Target="https://www.succeedwithmore.com/calendar/01.08.25.-bme1804-12-hour-broker-management/" TargetMode="External"/><Relationship Id="rId1" Type="http://schemas.openxmlformats.org/officeDocument/2006/relationships/slideLayout" Target="../slideLayouts/slideLayout2.xml"/><Relationship Id="rId6" Type="http://schemas.openxmlformats.org/officeDocument/2006/relationships/hyperlink" Target="http://www.succeedwithmore.com/outlook2025" TargetMode="External"/><Relationship Id="rId11" Type="http://schemas.openxmlformats.org/officeDocument/2006/relationships/hyperlink" Target="https://www.succeedwithmore.com/calendar/01.24.25.-rb710-certified-staging-consultant---csc/" TargetMode="External"/><Relationship Id="rId5" Type="http://schemas.openxmlformats.org/officeDocument/2006/relationships/hyperlink" Target="https://www.succeedwithmore.com/calendar/01.15.25.-bme1804-12-hour-broker-management/" TargetMode="External"/><Relationship Id="rId10" Type="http://schemas.openxmlformats.org/officeDocument/2006/relationships/hyperlink" Target="https://www.succeedwithmore.com/calendar/01.24.25.-fi1122-home-finance-resource/" TargetMode="External"/><Relationship Id="rId4" Type="http://schemas.openxmlformats.org/officeDocument/2006/relationships/hyperlink" Target="https://www.succeedwithmore.com/calendar/01.15.25-45-hour-broker-post-licensing-course/" TargetMode="External"/><Relationship Id="rId9" Type="http://schemas.openxmlformats.org/officeDocument/2006/relationships/hyperlink" Target="https://www.succeedwithmore.com/calendar/01.23.25.-rb725-contract-strategies-for-succes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llinoisrealtors.org/blog/what-you-need-to-know-about-upcoming-real-estate-license-act-changes/" TargetMode="External"/><Relationship Id="rId2" Type="http://schemas.openxmlformats.org/officeDocument/2006/relationships/hyperlink" Target="https://www.ilga.gov/legislation/publicacts/103/103-1039.htm" TargetMode="External"/><Relationship Id="rId1" Type="http://schemas.openxmlformats.org/officeDocument/2006/relationships/slideLayout" Target="../slideLayouts/slideLayout2.xml"/><Relationship Id="rId5" Type="http://schemas.openxmlformats.org/officeDocument/2006/relationships/hyperlink" Target="https://www.illinoisrealtors.org/blog/podcast-five-reasons-to-use-written-buyer-broker-agreements/?_cldee=ok38py90cekmlgqkfhb3osjyxdr1krzxlztypq-zuv0wt-buqw7pgyjhqhzlc-mj&amp;recipientid=contact-34d979dd9d9543ed80521f724caf6151-f561a8b344d147709637cb70b35af223" TargetMode="External"/><Relationship Id="rId4" Type="http://schemas.openxmlformats.org/officeDocument/2006/relationships/hyperlink" Target="https://www.wsiltv.com/news/illinois/gov-pritzker-signs-265-bills-into-law-see-the-list-here/article_66122d7e-58d8-11ef-92ad-874480d75172.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nar.realtor/about-nar/governing-documents/code-of-ethics/code-of-ethics-training" TargetMode="External"/><Relationship Id="rId2" Type="http://schemas.openxmlformats.org/officeDocument/2006/relationships/hyperlink" Target="https://www.succeedwithmore.com/calendar#%7B%22specificDates%22:%22true%22,%22startDate%22:%222024-11-01%22,%22endDate%22:%222025-10-31%22,%22currentDate%22:%222024-11-04%22,%22courseTypeFilter%22:%22%5B%5C%22Ethics%5C%22%5D%22,%22hasMoreEvents%22:%22true%22%7D" TargetMode="External"/><Relationship Id="rId1" Type="http://schemas.openxmlformats.org/officeDocument/2006/relationships/slideLayout" Target="../slideLayouts/slideLayout2.xml"/><Relationship Id="rId4" Type="http://schemas.openxmlformats.org/officeDocument/2006/relationships/hyperlink" Target="https://www.succeedwithmore.com/my-accoun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ar.realtor/magazine/30-under-30"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DF013-EA54-D16F-6AE3-4924740EE42C}"/>
              </a:ext>
            </a:extLst>
          </p:cNvPr>
          <p:cNvSpPr>
            <a:spLocks noGrp="1"/>
          </p:cNvSpPr>
          <p:nvPr>
            <p:ph type="ctrTitle"/>
          </p:nvPr>
        </p:nvSpPr>
        <p:spPr>
          <a:xfrm>
            <a:off x="5118236" y="841771"/>
            <a:ext cx="3807796" cy="1922693"/>
          </a:xfrm>
          <a:prstGeom prst="rect">
            <a:avLst/>
          </a:prstGeom>
        </p:spPr>
        <p:txBody>
          <a:bodyPr anchor="b" anchorCtr="0"/>
          <a:lstStyle/>
          <a:p>
            <a:r>
              <a:rPr lang="en-US" dirty="0"/>
              <a:t>December</a:t>
            </a:r>
          </a:p>
        </p:txBody>
      </p:sp>
      <p:sp>
        <p:nvSpPr>
          <p:cNvPr id="3" name="Subtitle 2">
            <a:extLst>
              <a:ext uri="{FF2B5EF4-FFF2-40B4-BE49-F238E27FC236}">
                <a16:creationId xmlns:a16="http://schemas.microsoft.com/office/drawing/2014/main" id="{EB9C8CF9-0D44-37E4-C11F-57EABE0C71B8}"/>
              </a:ext>
            </a:extLst>
          </p:cNvPr>
          <p:cNvSpPr>
            <a:spLocks noGrp="1"/>
          </p:cNvSpPr>
          <p:nvPr>
            <p:ph type="subTitle" idx="1"/>
          </p:nvPr>
        </p:nvSpPr>
        <p:spPr>
          <a:xfrm>
            <a:off x="5173895" y="2692655"/>
            <a:ext cx="3882224" cy="360646"/>
          </a:xfrm>
        </p:spPr>
        <p:txBody>
          <a:bodyPr/>
          <a:lstStyle/>
          <a:p>
            <a:r>
              <a:rPr lang="en-US" dirty="0"/>
              <a:t>Broker Slides</a:t>
            </a:r>
          </a:p>
        </p:txBody>
      </p:sp>
    </p:spTree>
    <p:extLst>
      <p:ext uri="{BB962C8B-B14F-4D97-AF65-F5344CB8AC3E}">
        <p14:creationId xmlns:p14="http://schemas.microsoft.com/office/powerpoint/2010/main" val="2639500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2AFD7-E40C-39DC-073E-5F45250DEA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6C7C7D-A1E2-012F-1A26-BCD1CF2460CE}"/>
              </a:ext>
            </a:extLst>
          </p:cNvPr>
          <p:cNvSpPr>
            <a:spLocks noGrp="1"/>
          </p:cNvSpPr>
          <p:nvPr>
            <p:ph type="title"/>
          </p:nvPr>
        </p:nvSpPr>
        <p:spPr/>
        <p:txBody>
          <a:bodyPr>
            <a:normAutofit/>
          </a:bodyPr>
          <a:lstStyle/>
          <a:p>
            <a:r>
              <a:rPr lang="en-US" dirty="0" err="1"/>
              <a:t>SentriKey</a:t>
            </a:r>
            <a:r>
              <a:rPr lang="en-US" dirty="0"/>
              <a:t> Real Estate App</a:t>
            </a:r>
          </a:p>
        </p:txBody>
      </p:sp>
      <p:sp>
        <p:nvSpPr>
          <p:cNvPr id="3" name="Content Placeholder 2">
            <a:extLst>
              <a:ext uri="{FF2B5EF4-FFF2-40B4-BE49-F238E27FC236}">
                <a16:creationId xmlns:a16="http://schemas.microsoft.com/office/drawing/2014/main" id="{03FD522A-34C6-DCCE-7F33-90942BB53E94}"/>
              </a:ext>
            </a:extLst>
          </p:cNvPr>
          <p:cNvSpPr>
            <a:spLocks noGrp="1"/>
          </p:cNvSpPr>
          <p:nvPr>
            <p:ph idx="1"/>
          </p:nvPr>
        </p:nvSpPr>
        <p:spPr>
          <a:xfrm>
            <a:off x="373072" y="1090923"/>
            <a:ext cx="8356324" cy="3263504"/>
          </a:xfrm>
        </p:spPr>
        <p:txBody>
          <a:bodyPr>
            <a:normAutofit/>
          </a:bodyPr>
          <a:lstStyle/>
          <a:p>
            <a:pPr marL="0" indent="0">
              <a:buNone/>
            </a:pPr>
            <a:r>
              <a:rPr lang="en-US" sz="1600" b="0" i="0" dirty="0">
                <a:effectLst/>
                <a:latin typeface="Roboto" panose="02000000000000000000" pitchFamily="2" charset="0"/>
              </a:rPr>
              <a:t>Did you know that you can eliminate unauthorized access using the </a:t>
            </a:r>
            <a:r>
              <a:rPr lang="en-US" sz="1600" b="0" i="0" dirty="0" err="1">
                <a:effectLst/>
                <a:latin typeface="Roboto" panose="02000000000000000000" pitchFamily="2" charset="0"/>
              </a:rPr>
              <a:t>SentriKey</a:t>
            </a:r>
            <a:r>
              <a:rPr lang="en-US" sz="1600" b="0" i="0" dirty="0">
                <a:effectLst/>
                <a:latin typeface="Roboto" panose="02000000000000000000" pitchFamily="2" charset="0"/>
              </a:rPr>
              <a:t> App? </a:t>
            </a:r>
          </a:p>
          <a:p>
            <a:r>
              <a:rPr lang="en-US" sz="1600" dirty="0">
                <a:latin typeface="Roboto" panose="02000000000000000000" pitchFamily="2" charset="0"/>
              </a:rPr>
              <a:t>Use the Access by Appointment (ABA) feature to restrict access to listings to a specific </a:t>
            </a:r>
            <a:r>
              <a:rPr lang="en-US" sz="1600" dirty="0" err="1">
                <a:latin typeface="Roboto" panose="02000000000000000000" pitchFamily="2" charset="0"/>
              </a:rPr>
              <a:t>SentriLock</a:t>
            </a:r>
            <a:r>
              <a:rPr lang="en-US" sz="1600" dirty="0">
                <a:latin typeface="Roboto" panose="02000000000000000000" pitchFamily="2" charset="0"/>
              </a:rPr>
              <a:t> user and for a specific scheduled timeframe.</a:t>
            </a:r>
          </a:p>
          <a:p>
            <a:r>
              <a:rPr lang="en-US" sz="1600" dirty="0">
                <a:latin typeface="Roboto" panose="02000000000000000000" pitchFamily="2" charset="0"/>
              </a:rPr>
              <a:t>This requires </a:t>
            </a:r>
            <a:r>
              <a:rPr lang="en-US" sz="1600" dirty="0" err="1">
                <a:latin typeface="Roboto" panose="02000000000000000000" pitchFamily="2" charset="0"/>
              </a:rPr>
              <a:t>SentriLock</a:t>
            </a:r>
            <a:r>
              <a:rPr lang="en-US" sz="1600" dirty="0">
                <a:latin typeface="Roboto" panose="02000000000000000000" pitchFamily="2" charset="0"/>
              </a:rPr>
              <a:t> users to schedule appointments and will not allow the lockbox to open outside of scheduled appointment times (listing broker may access without an appointment).</a:t>
            </a:r>
            <a:endParaRPr lang="en-US" sz="1600" dirty="0"/>
          </a:p>
        </p:txBody>
      </p:sp>
      <p:pic>
        <p:nvPicPr>
          <p:cNvPr id="4" name="Online Media 3" descr="Listing Settings (Mobile) | SentriKey Showing Service®">
            <a:hlinkClick r:id="" action="ppaction://media"/>
            <a:extLst>
              <a:ext uri="{FF2B5EF4-FFF2-40B4-BE49-F238E27FC236}">
                <a16:creationId xmlns:a16="http://schemas.microsoft.com/office/drawing/2014/main" id="{27A6A90A-7320-D11C-5352-9E9A4B1FB244}"/>
              </a:ext>
            </a:extLst>
          </p:cNvPr>
          <p:cNvPicPr>
            <a:picLocks noRot="1" noChangeAspect="1"/>
          </p:cNvPicPr>
          <p:nvPr>
            <a:videoFile r:link="rId1"/>
          </p:nvPr>
        </p:nvPicPr>
        <p:blipFill>
          <a:blip r:embed="rId3"/>
          <a:stretch>
            <a:fillRect/>
          </a:stretch>
        </p:blipFill>
        <p:spPr>
          <a:xfrm>
            <a:off x="2191153" y="2571750"/>
            <a:ext cx="4354044" cy="2460035"/>
          </a:xfrm>
          <a:prstGeom prst="rect">
            <a:avLst/>
          </a:prstGeom>
        </p:spPr>
      </p:pic>
    </p:spTree>
    <p:extLst>
      <p:ext uri="{BB962C8B-B14F-4D97-AF65-F5344CB8AC3E}">
        <p14:creationId xmlns:p14="http://schemas.microsoft.com/office/powerpoint/2010/main" val="1225926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B04D5-21CC-CDAC-A4FE-E3CC15A466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C467CA-1273-65FD-C837-0B9161B424B6}"/>
              </a:ext>
            </a:extLst>
          </p:cNvPr>
          <p:cNvSpPr>
            <a:spLocks noGrp="1"/>
          </p:cNvSpPr>
          <p:nvPr>
            <p:ph type="title"/>
          </p:nvPr>
        </p:nvSpPr>
        <p:spPr/>
        <p:txBody>
          <a:bodyPr/>
          <a:lstStyle/>
          <a:p>
            <a:r>
              <a:rPr lang="en-US" dirty="0"/>
              <a:t>Member Benefit: Tech Helpline</a:t>
            </a:r>
          </a:p>
        </p:txBody>
      </p:sp>
      <p:graphicFrame>
        <p:nvGraphicFramePr>
          <p:cNvPr id="5" name="Table 4">
            <a:extLst>
              <a:ext uri="{FF2B5EF4-FFF2-40B4-BE49-F238E27FC236}">
                <a16:creationId xmlns:a16="http://schemas.microsoft.com/office/drawing/2014/main" id="{CFCA1B66-E663-804F-887B-A30B175A22E7}"/>
              </a:ext>
            </a:extLst>
          </p:cNvPr>
          <p:cNvGraphicFramePr>
            <a:graphicFrameLocks noGrp="1"/>
          </p:cNvGraphicFramePr>
          <p:nvPr/>
        </p:nvGraphicFramePr>
        <p:xfrm>
          <a:off x="5021387" y="1444984"/>
          <a:ext cx="2813255" cy="2802475"/>
        </p:xfrm>
        <a:graphic>
          <a:graphicData uri="http://schemas.openxmlformats.org/drawingml/2006/table">
            <a:tbl>
              <a:tblPr/>
              <a:tblGrid>
                <a:gridCol w="2813255">
                  <a:extLst>
                    <a:ext uri="{9D8B030D-6E8A-4147-A177-3AD203B41FA5}">
                      <a16:colId xmlns:a16="http://schemas.microsoft.com/office/drawing/2014/main" val="2937258900"/>
                    </a:ext>
                  </a:extLst>
                </a:gridCol>
              </a:tblGrid>
              <a:tr h="235236">
                <a:tc>
                  <a:txBody>
                    <a:bodyPr/>
                    <a:lstStyle/>
                    <a:p>
                      <a:pPr algn="ctr" fontAlgn="t"/>
                      <a:r>
                        <a:rPr lang="en-US" sz="800" b="0" dirty="0">
                          <a:solidFill>
                            <a:srgbClr val="4B3478"/>
                          </a:solidFill>
                          <a:effectLst/>
                          <a:latin typeface="Overpass Medium" pitchFamily="2" charset="77"/>
                        </a:rPr>
                        <a:t>Save Money</a:t>
                      </a:r>
                    </a:p>
                  </a:txBody>
                  <a:tcPr marL="56547" marR="56547" marT="56547" marB="56547">
                    <a:lnL>
                      <a:noFill/>
                    </a:lnL>
                    <a:lnR>
                      <a:noFill/>
                    </a:lnR>
                    <a:lnT>
                      <a:noFill/>
                    </a:lnT>
                    <a:lnB>
                      <a:noFill/>
                    </a:lnB>
                    <a:solidFill>
                      <a:srgbClr val="FFFFFF"/>
                    </a:solidFill>
                  </a:tcPr>
                </a:tc>
                <a:extLst>
                  <a:ext uri="{0D108BD9-81ED-4DB2-BD59-A6C34878D82A}">
                    <a16:rowId xmlns:a16="http://schemas.microsoft.com/office/drawing/2014/main" val="619109554"/>
                  </a:ext>
                </a:extLst>
              </a:tr>
              <a:tr h="780350">
                <a:tc>
                  <a:txBody>
                    <a:bodyPr/>
                    <a:lstStyle/>
                    <a:p>
                      <a:pPr algn="l" fontAlgn="t"/>
                      <a:r>
                        <a:rPr lang="en-US" sz="800" b="0" dirty="0">
                          <a:solidFill>
                            <a:srgbClr val="58595B"/>
                          </a:solidFill>
                          <a:effectLst/>
                          <a:latin typeface="Overpass Medium" pitchFamily="2" charset="77"/>
                        </a:rPr>
                        <a:t>No need to drop off your device with an expensive tech support provider. Tech Helpline is available to you at no additional cost because it is included in your Mainstreet REALTORS® membership.</a:t>
                      </a:r>
                    </a:p>
                  </a:txBody>
                  <a:tcPr marL="56547" marR="56547" marT="56547" marB="113094">
                    <a:lnL>
                      <a:noFill/>
                    </a:lnL>
                    <a:lnR>
                      <a:noFill/>
                    </a:lnR>
                    <a:lnT>
                      <a:noFill/>
                    </a:lnT>
                    <a:lnB>
                      <a:noFill/>
                    </a:lnB>
                    <a:solidFill>
                      <a:srgbClr val="FFFFFF"/>
                    </a:solidFill>
                  </a:tcPr>
                </a:tc>
                <a:extLst>
                  <a:ext uri="{0D108BD9-81ED-4DB2-BD59-A6C34878D82A}">
                    <a16:rowId xmlns:a16="http://schemas.microsoft.com/office/drawing/2014/main" val="267389237"/>
                  </a:ext>
                </a:extLst>
              </a:tr>
              <a:tr h="235236">
                <a:tc>
                  <a:txBody>
                    <a:bodyPr/>
                    <a:lstStyle/>
                    <a:p>
                      <a:pPr algn="ctr" fontAlgn="t"/>
                      <a:r>
                        <a:rPr lang="en-US" sz="800" b="0" dirty="0">
                          <a:solidFill>
                            <a:srgbClr val="4B3478"/>
                          </a:solidFill>
                          <a:effectLst/>
                          <a:latin typeface="Overpass Medium" pitchFamily="2" charset="77"/>
                        </a:rPr>
                        <a:t>Maximize Your Time</a:t>
                      </a:r>
                    </a:p>
                  </a:txBody>
                  <a:tcPr marL="56547" marR="56547" marT="56547" marB="56547">
                    <a:lnL>
                      <a:noFill/>
                    </a:lnL>
                    <a:lnR>
                      <a:noFill/>
                    </a:lnR>
                    <a:lnT>
                      <a:noFill/>
                    </a:lnT>
                    <a:lnB>
                      <a:noFill/>
                    </a:lnB>
                    <a:solidFill>
                      <a:srgbClr val="FFFFFF"/>
                    </a:solidFill>
                  </a:tcPr>
                </a:tc>
                <a:extLst>
                  <a:ext uri="{0D108BD9-81ED-4DB2-BD59-A6C34878D82A}">
                    <a16:rowId xmlns:a16="http://schemas.microsoft.com/office/drawing/2014/main" val="900979425"/>
                  </a:ext>
                </a:extLst>
              </a:tr>
              <a:tr h="780350">
                <a:tc>
                  <a:txBody>
                    <a:bodyPr/>
                    <a:lstStyle/>
                    <a:p>
                      <a:pPr algn="l" fontAlgn="t"/>
                      <a:r>
                        <a:rPr lang="en-US" sz="800" b="0" dirty="0">
                          <a:solidFill>
                            <a:srgbClr val="58595B"/>
                          </a:solidFill>
                          <a:effectLst/>
                          <a:latin typeface="Overpass Medium" pitchFamily="2" charset="77"/>
                        </a:rPr>
                        <a:t>No one can afford to have extended system downtime. Tech Helpline will troubleshoot your problems and offer solutions. With your permission, they can connect remotely to your computer and fix it for you.</a:t>
                      </a:r>
                    </a:p>
                  </a:txBody>
                  <a:tcPr marL="56547" marR="56547" marT="56547" marB="113094">
                    <a:lnL>
                      <a:noFill/>
                    </a:lnL>
                    <a:lnR>
                      <a:noFill/>
                    </a:lnR>
                    <a:lnT>
                      <a:noFill/>
                    </a:lnT>
                    <a:lnB>
                      <a:noFill/>
                    </a:lnB>
                    <a:solidFill>
                      <a:srgbClr val="FFFFFF"/>
                    </a:solidFill>
                  </a:tcPr>
                </a:tc>
                <a:extLst>
                  <a:ext uri="{0D108BD9-81ED-4DB2-BD59-A6C34878D82A}">
                    <a16:rowId xmlns:a16="http://schemas.microsoft.com/office/drawing/2014/main" val="4249108676"/>
                  </a:ext>
                </a:extLst>
              </a:tr>
              <a:tr h="235236">
                <a:tc>
                  <a:txBody>
                    <a:bodyPr/>
                    <a:lstStyle/>
                    <a:p>
                      <a:pPr algn="ctr" fontAlgn="t"/>
                      <a:r>
                        <a:rPr lang="en-US" sz="800" b="0" dirty="0">
                          <a:solidFill>
                            <a:srgbClr val="4B3478"/>
                          </a:solidFill>
                          <a:effectLst/>
                          <a:latin typeface="Overpass Medium" pitchFamily="2" charset="77"/>
                        </a:rPr>
                        <a:t>Optimize Productivity</a:t>
                      </a:r>
                    </a:p>
                  </a:txBody>
                  <a:tcPr marL="56547" marR="56547" marT="56547" marB="56547">
                    <a:lnL>
                      <a:noFill/>
                    </a:lnL>
                    <a:lnR>
                      <a:noFill/>
                    </a:lnR>
                    <a:lnT>
                      <a:noFill/>
                    </a:lnT>
                    <a:lnB>
                      <a:noFill/>
                    </a:lnB>
                    <a:solidFill>
                      <a:srgbClr val="FFFFFF"/>
                    </a:solidFill>
                  </a:tcPr>
                </a:tc>
                <a:extLst>
                  <a:ext uri="{0D108BD9-81ED-4DB2-BD59-A6C34878D82A}">
                    <a16:rowId xmlns:a16="http://schemas.microsoft.com/office/drawing/2014/main" val="3358946670"/>
                  </a:ext>
                </a:extLst>
              </a:tr>
              <a:tr h="536067">
                <a:tc>
                  <a:txBody>
                    <a:bodyPr/>
                    <a:lstStyle/>
                    <a:p>
                      <a:pPr algn="l" fontAlgn="t"/>
                      <a:r>
                        <a:rPr lang="en-US" sz="800" b="0" dirty="0">
                          <a:solidFill>
                            <a:srgbClr val="58595B"/>
                          </a:solidFill>
                          <a:effectLst/>
                          <a:latin typeface="Overpass Medium" pitchFamily="2" charset="77"/>
                        </a:rPr>
                        <a:t>Tech Helpline can assist you in setting up your devices for optimized performance. They can also advise you on hardware and software purchases.</a:t>
                      </a:r>
                    </a:p>
                  </a:txBody>
                  <a:tcPr marL="56547" marR="56547" marT="56547" marB="113094">
                    <a:lnL>
                      <a:noFill/>
                    </a:lnL>
                    <a:lnR>
                      <a:noFill/>
                    </a:lnR>
                    <a:lnT>
                      <a:noFill/>
                    </a:lnT>
                    <a:lnB>
                      <a:noFill/>
                    </a:lnB>
                    <a:solidFill>
                      <a:srgbClr val="FFFFFF"/>
                    </a:solidFill>
                  </a:tcPr>
                </a:tc>
                <a:extLst>
                  <a:ext uri="{0D108BD9-81ED-4DB2-BD59-A6C34878D82A}">
                    <a16:rowId xmlns:a16="http://schemas.microsoft.com/office/drawing/2014/main" val="628652247"/>
                  </a:ext>
                </a:extLst>
              </a:tr>
            </a:tbl>
          </a:graphicData>
        </a:graphic>
      </p:graphicFrame>
      <p:graphicFrame>
        <p:nvGraphicFramePr>
          <p:cNvPr id="11" name="Table 10">
            <a:extLst>
              <a:ext uri="{FF2B5EF4-FFF2-40B4-BE49-F238E27FC236}">
                <a16:creationId xmlns:a16="http://schemas.microsoft.com/office/drawing/2014/main" id="{BB10EB01-B0A6-D5A4-E180-EA897282659E}"/>
              </a:ext>
            </a:extLst>
          </p:cNvPr>
          <p:cNvGraphicFramePr>
            <a:graphicFrameLocks noGrp="1"/>
          </p:cNvGraphicFramePr>
          <p:nvPr>
            <p:extLst>
              <p:ext uri="{D42A27DB-BD31-4B8C-83A1-F6EECF244321}">
                <p14:modId xmlns:p14="http://schemas.microsoft.com/office/powerpoint/2010/main" val="3025613885"/>
              </p:ext>
            </p:extLst>
          </p:nvPr>
        </p:nvGraphicFramePr>
        <p:xfrm>
          <a:off x="269705" y="3060905"/>
          <a:ext cx="3152554" cy="601980"/>
        </p:xfrm>
        <a:graphic>
          <a:graphicData uri="http://schemas.openxmlformats.org/drawingml/2006/table">
            <a:tbl>
              <a:tblPr/>
              <a:tblGrid>
                <a:gridCol w="3152554">
                  <a:extLst>
                    <a:ext uri="{9D8B030D-6E8A-4147-A177-3AD203B41FA5}">
                      <a16:colId xmlns:a16="http://schemas.microsoft.com/office/drawing/2014/main" val="2897442193"/>
                    </a:ext>
                  </a:extLst>
                </a:gridCol>
              </a:tblGrid>
              <a:tr h="0">
                <a:tc>
                  <a:txBody>
                    <a:bodyPr/>
                    <a:lstStyle/>
                    <a:p>
                      <a:pPr algn="ctr"/>
                      <a:r>
                        <a:rPr lang="en-US" dirty="0">
                          <a:solidFill>
                            <a:srgbClr val="4B3478"/>
                          </a:solidFill>
                          <a:effectLst/>
                          <a:latin typeface="Overpass Medium" pitchFamily="2" charset="77"/>
                        </a:rPr>
                        <a:t>Monday – Friday 8 a.m.-7 p.m.</a:t>
                      </a:r>
                      <a:br>
                        <a:rPr lang="en-US" dirty="0">
                          <a:solidFill>
                            <a:srgbClr val="4B3478"/>
                          </a:solidFill>
                          <a:effectLst/>
                          <a:latin typeface="Overpass Medium" pitchFamily="2" charset="77"/>
                        </a:rPr>
                      </a:br>
                      <a:r>
                        <a:rPr lang="en-US" dirty="0">
                          <a:solidFill>
                            <a:srgbClr val="4B3478"/>
                          </a:solidFill>
                          <a:effectLst/>
                          <a:latin typeface="Overpass Medium" pitchFamily="2" charset="77"/>
                        </a:rPr>
                        <a:t>Saturday 8 am-4 p.m. Central Time</a:t>
                      </a:r>
                    </a:p>
                  </a:txBody>
                  <a:tcPr marL="190500" marR="190500" marT="95250" marB="95250" anchor="ctr">
                    <a:lnL>
                      <a:noFill/>
                    </a:lnL>
                    <a:lnR>
                      <a:noFill/>
                    </a:lnR>
                    <a:lnT>
                      <a:noFill/>
                    </a:lnT>
                    <a:lnB>
                      <a:noFill/>
                    </a:lnB>
                    <a:solidFill>
                      <a:srgbClr val="FFFFFF"/>
                    </a:solidFill>
                  </a:tcPr>
                </a:tc>
                <a:extLst>
                  <a:ext uri="{0D108BD9-81ED-4DB2-BD59-A6C34878D82A}">
                    <a16:rowId xmlns:a16="http://schemas.microsoft.com/office/drawing/2014/main" val="3590824235"/>
                  </a:ext>
                </a:extLst>
              </a:tr>
            </a:tbl>
          </a:graphicData>
        </a:graphic>
      </p:graphicFrame>
      <p:sp>
        <p:nvSpPr>
          <p:cNvPr id="13" name="Content Placeholder 12">
            <a:extLst>
              <a:ext uri="{FF2B5EF4-FFF2-40B4-BE49-F238E27FC236}">
                <a16:creationId xmlns:a16="http://schemas.microsoft.com/office/drawing/2014/main" id="{48F9408A-493F-E7C2-76E8-A7D875547915}"/>
              </a:ext>
            </a:extLst>
          </p:cNvPr>
          <p:cNvSpPr>
            <a:spLocks noGrp="1"/>
          </p:cNvSpPr>
          <p:nvPr>
            <p:ph idx="1"/>
          </p:nvPr>
        </p:nvSpPr>
        <p:spPr>
          <a:xfrm>
            <a:off x="373072" y="1116205"/>
            <a:ext cx="7463804" cy="3753451"/>
          </a:xfrm>
        </p:spPr>
        <p:txBody>
          <a:bodyPr>
            <a:normAutofit fontScale="85000" lnSpcReduction="20000"/>
          </a:bodyPr>
          <a:lstStyle/>
          <a:p>
            <a:pPr marL="0" indent="0">
              <a:buNone/>
            </a:pPr>
            <a:r>
              <a:rPr lang="en-US" sz="3300" dirty="0">
                <a:solidFill>
                  <a:srgbClr val="FF9E00"/>
                </a:solidFill>
              </a:rPr>
              <a:t>Give Tech Helpline a Try!</a:t>
            </a:r>
          </a:p>
          <a:p>
            <a:pPr marL="0" indent="0">
              <a:buNone/>
            </a:pPr>
            <a:endParaRPr lang="en-US" dirty="0"/>
          </a:p>
          <a:p>
            <a:pPr marL="0" indent="0">
              <a:buNone/>
            </a:pPr>
            <a:r>
              <a:rPr lang="en-US" dirty="0"/>
              <a:t>call: 877.573.5163</a:t>
            </a:r>
          </a:p>
          <a:p>
            <a:pPr marL="0" indent="0">
              <a:buNone/>
            </a:pPr>
            <a:r>
              <a:rPr lang="en-US" dirty="0" err="1"/>
              <a:t>chat.techhelpline.com</a:t>
            </a:r>
            <a:endParaRPr lang="en-US" dirty="0"/>
          </a:p>
          <a:p>
            <a:pPr marL="0" indent="0">
              <a:buNone/>
            </a:pPr>
            <a:r>
              <a:rPr lang="en-US" dirty="0" err="1"/>
              <a:t>support@techhelpline.com</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No cost, will never ask for payment, unlimited use</a:t>
            </a:r>
          </a:p>
        </p:txBody>
      </p:sp>
    </p:spTree>
    <p:extLst>
      <p:ext uri="{BB962C8B-B14F-4D97-AF65-F5344CB8AC3E}">
        <p14:creationId xmlns:p14="http://schemas.microsoft.com/office/powerpoint/2010/main" val="995898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7D4E8-DFEB-37C9-E284-0DB3DDA76F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A5C915-4104-D9CE-C09F-3A0EFD620661}"/>
              </a:ext>
            </a:extLst>
          </p:cNvPr>
          <p:cNvSpPr>
            <a:spLocks noGrp="1"/>
          </p:cNvSpPr>
          <p:nvPr>
            <p:ph type="title"/>
          </p:nvPr>
        </p:nvSpPr>
        <p:spPr/>
        <p:txBody>
          <a:bodyPr/>
          <a:lstStyle/>
          <a:p>
            <a:r>
              <a:rPr lang="en-US" dirty="0"/>
              <a:t>Mainstreet Calendar - January</a:t>
            </a:r>
          </a:p>
        </p:txBody>
      </p:sp>
      <p:sp>
        <p:nvSpPr>
          <p:cNvPr id="6" name="TextBox 5">
            <a:extLst>
              <a:ext uri="{FF2B5EF4-FFF2-40B4-BE49-F238E27FC236}">
                <a16:creationId xmlns:a16="http://schemas.microsoft.com/office/drawing/2014/main" id="{17D292D7-3602-545C-8E3E-7894E0F17F3D}"/>
              </a:ext>
            </a:extLst>
          </p:cNvPr>
          <p:cNvSpPr txBox="1"/>
          <p:nvPr/>
        </p:nvSpPr>
        <p:spPr>
          <a:xfrm>
            <a:off x="373071" y="1103942"/>
            <a:ext cx="6607534" cy="3970318"/>
          </a:xfrm>
          <a:prstGeom prst="rect">
            <a:avLst/>
          </a:prstGeom>
          <a:noFill/>
        </p:spPr>
        <p:txBody>
          <a:bodyPr wrap="square" rtlCol="0">
            <a:spAutoFit/>
          </a:bodyPr>
          <a:lstStyle/>
          <a:p>
            <a:r>
              <a:rPr lang="en-US" sz="2100" dirty="0">
                <a:solidFill>
                  <a:srgbClr val="4B3478"/>
                </a:solidFill>
                <a:latin typeface="Overpass Medium" pitchFamily="2" charset="77"/>
                <a:hlinkClick r:id="rId2"/>
              </a:rPr>
              <a:t>12 Hour Broker Management </a:t>
            </a:r>
            <a:r>
              <a:rPr lang="en-US" sz="2100" dirty="0">
                <a:solidFill>
                  <a:srgbClr val="4B3478"/>
                </a:solidFill>
                <a:latin typeface="Overpass Medium" pitchFamily="2" charset="77"/>
              </a:rPr>
              <a:t>- Zoom</a:t>
            </a:r>
          </a:p>
          <a:p>
            <a:r>
              <a:rPr lang="en-US" sz="2100" dirty="0">
                <a:solidFill>
                  <a:srgbClr val="4B3478"/>
                </a:solidFill>
                <a:latin typeface="Overpass Medium" pitchFamily="2" charset="77"/>
                <a:hlinkClick r:id="rId3"/>
              </a:rPr>
              <a:t>12 Hour Broker Management </a:t>
            </a:r>
            <a:r>
              <a:rPr lang="en-US" sz="2100" dirty="0">
                <a:solidFill>
                  <a:srgbClr val="4B3478"/>
                </a:solidFill>
                <a:latin typeface="Overpass Medium" pitchFamily="2" charset="77"/>
              </a:rPr>
              <a:t>– In Person</a:t>
            </a:r>
          </a:p>
          <a:p>
            <a:r>
              <a:rPr lang="en-US" sz="2100" dirty="0">
                <a:solidFill>
                  <a:srgbClr val="4B3478"/>
                </a:solidFill>
                <a:latin typeface="Overpass Medium" pitchFamily="2" charset="77"/>
                <a:hlinkClick r:id="rId4"/>
              </a:rPr>
              <a:t>45 Hour Broker Post Licensing </a:t>
            </a:r>
            <a:r>
              <a:rPr lang="en-US" sz="2100" dirty="0">
                <a:solidFill>
                  <a:srgbClr val="4B3478"/>
                </a:solidFill>
                <a:latin typeface="Overpass Medium" pitchFamily="2" charset="77"/>
              </a:rPr>
              <a:t>- Zoom</a:t>
            </a:r>
          </a:p>
          <a:p>
            <a:r>
              <a:rPr lang="en-US" sz="2100" dirty="0">
                <a:solidFill>
                  <a:srgbClr val="4B3478"/>
                </a:solidFill>
                <a:latin typeface="Overpass Medium" pitchFamily="2" charset="77"/>
                <a:hlinkClick r:id="rId5"/>
              </a:rPr>
              <a:t>12 Hour Broker Management </a:t>
            </a:r>
            <a:r>
              <a:rPr lang="en-US" sz="2100" dirty="0">
                <a:solidFill>
                  <a:srgbClr val="4B3478"/>
                </a:solidFill>
                <a:latin typeface="Overpass Medium" pitchFamily="2" charset="77"/>
              </a:rPr>
              <a:t>– In Person</a:t>
            </a:r>
          </a:p>
          <a:p>
            <a:r>
              <a:rPr lang="en-US" sz="2100" b="1" dirty="0">
                <a:solidFill>
                  <a:srgbClr val="4B3478"/>
                </a:solidFill>
                <a:latin typeface="Overpass Medium" pitchFamily="2" charset="77"/>
                <a:hlinkClick r:id="rId6"/>
              </a:rPr>
              <a:t>Economic Outlook</a:t>
            </a:r>
            <a:endParaRPr lang="en-US" sz="2100" b="1" dirty="0">
              <a:solidFill>
                <a:srgbClr val="4B3478"/>
              </a:solidFill>
              <a:latin typeface="Overpass Medium" pitchFamily="2" charset="77"/>
            </a:endParaRPr>
          </a:p>
          <a:p>
            <a:r>
              <a:rPr lang="en-US" sz="2100" dirty="0">
                <a:solidFill>
                  <a:srgbClr val="4B3478"/>
                </a:solidFill>
                <a:latin typeface="Overpass Medium" pitchFamily="2" charset="77"/>
                <a:hlinkClick r:id="rId7"/>
              </a:rPr>
              <a:t>Elements of a Contract</a:t>
            </a:r>
            <a:endParaRPr lang="en-US" sz="2100" dirty="0">
              <a:solidFill>
                <a:srgbClr val="4B3478"/>
              </a:solidFill>
              <a:latin typeface="Overpass Medium" pitchFamily="2" charset="77"/>
            </a:endParaRPr>
          </a:p>
          <a:p>
            <a:r>
              <a:rPr lang="en-US" sz="2100" dirty="0">
                <a:solidFill>
                  <a:srgbClr val="4B3478"/>
                </a:solidFill>
                <a:latin typeface="Overpass Medium" pitchFamily="2" charset="77"/>
                <a:hlinkClick r:id="rId8"/>
              </a:rPr>
              <a:t>Game On: Getting to Closing</a:t>
            </a:r>
            <a:endParaRPr lang="en-US" sz="2100" dirty="0">
              <a:solidFill>
                <a:srgbClr val="4B3478"/>
              </a:solidFill>
              <a:latin typeface="Overpass Medium" pitchFamily="2" charset="77"/>
            </a:endParaRPr>
          </a:p>
          <a:p>
            <a:r>
              <a:rPr lang="en-US" sz="2100" dirty="0">
                <a:solidFill>
                  <a:srgbClr val="4B3478"/>
                </a:solidFill>
                <a:latin typeface="Overpass Medium" pitchFamily="2" charset="77"/>
                <a:hlinkClick r:id="rId9"/>
              </a:rPr>
              <a:t>Contract Strategies</a:t>
            </a:r>
            <a:endParaRPr lang="en-US" sz="2100" dirty="0">
              <a:solidFill>
                <a:srgbClr val="4B3478"/>
              </a:solidFill>
              <a:latin typeface="Overpass Medium" pitchFamily="2" charset="77"/>
            </a:endParaRPr>
          </a:p>
          <a:p>
            <a:r>
              <a:rPr lang="en-US" sz="2100" dirty="0">
                <a:solidFill>
                  <a:srgbClr val="4B3478"/>
                </a:solidFill>
                <a:latin typeface="Overpass Medium" pitchFamily="2" charset="77"/>
                <a:hlinkClick r:id="rId10"/>
              </a:rPr>
              <a:t>Home Financing Resource Certification</a:t>
            </a:r>
            <a:endParaRPr lang="en-US" sz="2100" dirty="0">
              <a:solidFill>
                <a:srgbClr val="4B3478"/>
              </a:solidFill>
              <a:latin typeface="Overpass Medium" pitchFamily="2" charset="77"/>
            </a:endParaRPr>
          </a:p>
          <a:p>
            <a:r>
              <a:rPr lang="en-US" sz="2100" dirty="0">
                <a:solidFill>
                  <a:srgbClr val="4B3478"/>
                </a:solidFill>
                <a:latin typeface="Overpass Medium" pitchFamily="2" charset="77"/>
                <a:hlinkClick r:id="rId11"/>
              </a:rPr>
              <a:t>Certified Staging Consultant</a:t>
            </a:r>
            <a:endParaRPr lang="en-US" sz="2100" dirty="0">
              <a:solidFill>
                <a:srgbClr val="4B3478"/>
              </a:solidFill>
              <a:latin typeface="Overpass Medium" pitchFamily="2" charset="77"/>
            </a:endParaRPr>
          </a:p>
          <a:p>
            <a:endParaRPr lang="en-US" sz="2100" dirty="0">
              <a:solidFill>
                <a:srgbClr val="4B3478"/>
              </a:solidFill>
              <a:latin typeface="Overpass Medium" pitchFamily="2" charset="77"/>
            </a:endParaRPr>
          </a:p>
          <a:p>
            <a:endParaRPr lang="en-US" sz="2100" dirty="0">
              <a:solidFill>
                <a:srgbClr val="4B3478"/>
              </a:solidFill>
              <a:latin typeface="Overpass Medium" pitchFamily="2" charset="77"/>
            </a:endParaRPr>
          </a:p>
        </p:txBody>
      </p:sp>
      <p:pic>
        <p:nvPicPr>
          <p:cNvPr id="7" name="Content Placeholder 6">
            <a:extLst>
              <a:ext uri="{FF2B5EF4-FFF2-40B4-BE49-F238E27FC236}">
                <a16:creationId xmlns:a16="http://schemas.microsoft.com/office/drawing/2014/main" id="{96D2A798-75AB-5107-799E-3DF3DE9A4BD8}"/>
              </a:ext>
            </a:extLst>
          </p:cNvPr>
          <p:cNvPicPr>
            <a:picLocks noGrp="1" noChangeAspect="1"/>
          </p:cNvPicPr>
          <p:nvPr>
            <p:ph idx="1"/>
          </p:nvPr>
        </p:nvPicPr>
        <p:blipFill>
          <a:blip r:embed="rId12"/>
          <a:stretch>
            <a:fillRect/>
          </a:stretch>
        </p:blipFill>
        <p:spPr>
          <a:xfrm>
            <a:off x="5757302" y="1376187"/>
            <a:ext cx="2670061" cy="2241656"/>
          </a:xfrm>
          <a:prstGeom prst="rect">
            <a:avLst/>
          </a:prstGeom>
        </p:spPr>
      </p:pic>
    </p:spTree>
    <p:extLst>
      <p:ext uri="{BB962C8B-B14F-4D97-AF65-F5344CB8AC3E}">
        <p14:creationId xmlns:p14="http://schemas.microsoft.com/office/powerpoint/2010/main" val="341437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8C47F-AE7E-D8C0-0A4D-410E692C4A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AD60EB-3217-A530-A6D2-3A7D95B8CF51}"/>
              </a:ext>
            </a:extLst>
          </p:cNvPr>
          <p:cNvSpPr>
            <a:spLocks noGrp="1"/>
          </p:cNvSpPr>
          <p:nvPr>
            <p:ph type="title"/>
          </p:nvPr>
        </p:nvSpPr>
        <p:spPr/>
        <p:txBody>
          <a:bodyPr/>
          <a:lstStyle/>
          <a:p>
            <a:r>
              <a:rPr lang="en-US" dirty="0"/>
              <a:t>2025 Illinois License Law Update</a:t>
            </a:r>
          </a:p>
        </p:txBody>
      </p:sp>
      <p:sp>
        <p:nvSpPr>
          <p:cNvPr id="3" name="Content Placeholder 2">
            <a:extLst>
              <a:ext uri="{FF2B5EF4-FFF2-40B4-BE49-F238E27FC236}">
                <a16:creationId xmlns:a16="http://schemas.microsoft.com/office/drawing/2014/main" id="{CC86E1E9-3FA7-6E30-6BF0-4DC8EF3BE97F}"/>
              </a:ext>
            </a:extLst>
          </p:cNvPr>
          <p:cNvSpPr>
            <a:spLocks noGrp="1"/>
          </p:cNvSpPr>
          <p:nvPr>
            <p:ph idx="1"/>
          </p:nvPr>
        </p:nvSpPr>
        <p:spPr>
          <a:xfrm>
            <a:off x="301510" y="1162484"/>
            <a:ext cx="8356324" cy="3775276"/>
          </a:xfrm>
        </p:spPr>
        <p:txBody>
          <a:bodyPr>
            <a:noAutofit/>
          </a:bodyPr>
          <a:lstStyle/>
          <a:p>
            <a:pPr marL="0" marR="0" indent="0" algn="l">
              <a:buNone/>
            </a:pPr>
            <a:r>
              <a:rPr lang="en-US" sz="1400" b="0" i="0" u="none" strike="noStrike" dirty="0">
                <a:effectLst/>
                <a:highlight>
                  <a:srgbClr val="FF9E00"/>
                </a:highlight>
                <a:latin typeface="Overpass Medium" pitchFamily="2" charset="77"/>
              </a:rPr>
              <a:t>The Division of Real Estate’s bill (SB3740) </a:t>
            </a:r>
            <a:r>
              <a:rPr lang="en-US" sz="1400" b="0" i="0" u="none" strike="noStrike" dirty="0">
                <a:effectLst/>
                <a:latin typeface="Overpass Medium" pitchFamily="2" charset="77"/>
              </a:rPr>
              <a:t>unanimously passed both chambers of the General Assembly during the 2024 Spring Legislative session and was signed into law by Governor JB Pritzker on August 9, 2024 becoming P.A. 103-1039. This bill made changes to the Real Estate License Act of 2000 [225 ILCS 454/] which goes into effect January 1, 2025. </a:t>
            </a:r>
          </a:p>
          <a:p>
            <a:pPr marL="0" marR="0" indent="0" algn="l">
              <a:buNone/>
            </a:pPr>
            <a:r>
              <a:rPr lang="en-US" sz="1100" b="1" i="0" u="none" strike="noStrike" dirty="0">
                <a:solidFill>
                  <a:srgbClr val="FF9E00"/>
                </a:solidFill>
                <a:effectLst/>
                <a:latin typeface="Overpass Black" pitchFamily="2" charset="77"/>
              </a:rPr>
              <a:t>Highlights of the changes include: </a:t>
            </a:r>
            <a:endParaRPr lang="en-US" sz="1100" b="0" i="0" u="none" strike="noStrike" dirty="0">
              <a:solidFill>
                <a:srgbClr val="FF9E00"/>
              </a:solidFill>
              <a:effectLst/>
              <a:latin typeface="Overpass Medium" pitchFamily="2" charset="77"/>
            </a:endParaRPr>
          </a:p>
          <a:p>
            <a:pPr marL="0" marR="0" algn="l"/>
            <a:r>
              <a:rPr lang="en-US" sz="1100" b="0" i="0" u="none" strike="noStrike" dirty="0">
                <a:effectLst/>
                <a:latin typeface="Overpass Medium" pitchFamily="2" charset="77"/>
              </a:rPr>
              <a:t>Requires all brokerage agreements (exclusive or non-exclusive) between consumers and a Sponsoring Broker be in writing and creates a new disciplinary violation in Section 20-20(a) for failure to have a brokerage agreement in writing when representing the client. </a:t>
            </a:r>
          </a:p>
          <a:p>
            <a:pPr marL="0" marR="0" algn="l"/>
            <a:r>
              <a:rPr lang="en-US" sz="1100" b="0" i="0" u="none" strike="noStrike" dirty="0">
                <a:effectLst/>
                <a:latin typeface="Overpass Medium" pitchFamily="2" charset="77"/>
              </a:rPr>
              <a:t>Defines “non-exclusive brokerage agreement” to help consumers understand this form of a written agreement. </a:t>
            </a:r>
          </a:p>
          <a:p>
            <a:pPr marL="0" marR="0" algn="l"/>
            <a:r>
              <a:rPr lang="en-US" sz="1100" b="0" i="0" u="none" strike="noStrike" dirty="0">
                <a:effectLst/>
                <a:latin typeface="Overpass Medium" pitchFamily="2" charset="77"/>
              </a:rPr>
              <a:t>Clarifies that licensees must disclose sponsoring broker’s compensation policies to their client, including any amount offered to cooperating brokers </a:t>
            </a:r>
            <a:r>
              <a:rPr lang="en-US" sz="1100" b="0" i="0" strike="noStrike" dirty="0">
                <a:effectLst/>
                <a:latin typeface="Overpass Medium" pitchFamily="2" charset="77"/>
              </a:rPr>
              <a:t>in all written brokerage agreements. </a:t>
            </a:r>
          </a:p>
          <a:p>
            <a:pPr marL="0" marR="0" algn="l"/>
            <a:r>
              <a:rPr lang="en-US" sz="1100" b="0" i="0" u="none" strike="noStrike" dirty="0">
                <a:effectLst/>
                <a:latin typeface="Overpass Medium" pitchFamily="2" charset="77"/>
              </a:rPr>
              <a:t>The requirement for a written brokerage agreement applies to all forms of real estate brokerage.</a:t>
            </a:r>
          </a:p>
          <a:p>
            <a:r>
              <a:rPr lang="en-US" sz="1100" b="0" i="0" strike="noStrike" dirty="0">
                <a:effectLst/>
                <a:latin typeface="Overpass Medium" pitchFamily="2" charset="77"/>
              </a:rPr>
              <a:t>A transition from Reciprocal Agreements to an Endorsement Process for current real estate licensees in all the other 49 states to obtain a license in Illinois through a streamlined process and without the need for a state agreement with Illinois. • Requires that a minimum balance of 1 million dollars be maintained in the Recovery Fund. </a:t>
            </a:r>
          </a:p>
          <a:p>
            <a:pPr marL="0" marR="0" algn="l"/>
            <a:r>
              <a:rPr lang="en-US" sz="1100" b="0" i="0" strike="noStrike" dirty="0">
                <a:effectLst/>
                <a:latin typeface="Overpass Medium" pitchFamily="2" charset="77"/>
              </a:rPr>
              <a:t>To obtain the Managing Broker license, the applicant only needs to take the Illinois State portion of the written exam as the requirement for the National portion has been eliminated. </a:t>
            </a:r>
          </a:p>
          <a:p>
            <a:pPr marL="0" marR="0" algn="l"/>
            <a:endParaRPr lang="en-US" sz="1100" b="0" i="0" u="none" strike="noStrike" dirty="0">
              <a:effectLst/>
              <a:latin typeface="Overpass Medium" pitchFamily="2" charset="77"/>
            </a:endParaRPr>
          </a:p>
        </p:txBody>
      </p:sp>
    </p:spTree>
    <p:extLst>
      <p:ext uri="{BB962C8B-B14F-4D97-AF65-F5344CB8AC3E}">
        <p14:creationId xmlns:p14="http://schemas.microsoft.com/office/powerpoint/2010/main" val="189298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7A4C7-6BC5-2A6C-8512-979A85E1C3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4CAEE7-E54C-D66F-36EE-FD94D5FEC13B}"/>
              </a:ext>
            </a:extLst>
          </p:cNvPr>
          <p:cNvSpPr>
            <a:spLocks noGrp="1"/>
          </p:cNvSpPr>
          <p:nvPr>
            <p:ph type="title"/>
          </p:nvPr>
        </p:nvSpPr>
        <p:spPr/>
        <p:txBody>
          <a:bodyPr/>
          <a:lstStyle/>
          <a:p>
            <a:r>
              <a:rPr lang="en-US" dirty="0"/>
              <a:t>2025 Illinois License Law Update cont.</a:t>
            </a:r>
          </a:p>
        </p:txBody>
      </p:sp>
      <p:sp>
        <p:nvSpPr>
          <p:cNvPr id="3" name="Content Placeholder 2">
            <a:extLst>
              <a:ext uri="{FF2B5EF4-FFF2-40B4-BE49-F238E27FC236}">
                <a16:creationId xmlns:a16="http://schemas.microsoft.com/office/drawing/2014/main" id="{C78D8078-96F1-401A-B599-FC2B2BEDA10B}"/>
              </a:ext>
            </a:extLst>
          </p:cNvPr>
          <p:cNvSpPr>
            <a:spLocks noGrp="1"/>
          </p:cNvSpPr>
          <p:nvPr>
            <p:ph idx="1"/>
          </p:nvPr>
        </p:nvSpPr>
        <p:spPr>
          <a:xfrm>
            <a:off x="301510" y="1162484"/>
            <a:ext cx="8356324" cy="3775276"/>
          </a:xfrm>
        </p:spPr>
        <p:txBody>
          <a:bodyPr>
            <a:noAutofit/>
          </a:bodyPr>
          <a:lstStyle/>
          <a:p>
            <a:pPr marL="0" marR="0" algn="l"/>
            <a:r>
              <a:rPr lang="en-US" sz="1100" b="0" i="0" strike="noStrike" dirty="0">
                <a:effectLst/>
                <a:latin typeface="Overpass Medium" pitchFamily="2" charset="77"/>
              </a:rPr>
              <a:t>Adds a new Continuing Education (CE) elective course topic - diversity, equity and inclusion. </a:t>
            </a:r>
          </a:p>
          <a:p>
            <a:pPr marL="0" marR="0" algn="l"/>
            <a:r>
              <a:rPr lang="en-US" sz="1100" b="0" i="0" strike="noStrike" dirty="0">
                <a:effectLst/>
                <a:latin typeface="Overpass Medium" pitchFamily="2" charset="77"/>
              </a:rPr>
              <a:t>Increases Brokers and Managing Brokers Core CE from 4 to 6 hours to include 2 mandatory credit hours of Fair Housing.  </a:t>
            </a:r>
            <a:r>
              <a:rPr lang="en-US" sz="1100" dirty="0">
                <a:highlight>
                  <a:srgbClr val="FF9E00"/>
                </a:highlight>
                <a:latin typeface="Overpass Medium" pitchFamily="2" charset="77"/>
              </a:rPr>
              <a:t>***Managing Broker April 2025 renewal does not require Fair Housing</a:t>
            </a:r>
            <a:endParaRPr lang="en-US" sz="1100" b="0" i="0" strike="noStrike" dirty="0">
              <a:effectLst/>
              <a:highlight>
                <a:srgbClr val="FF9E00"/>
              </a:highlight>
              <a:latin typeface="Overpass Medium" pitchFamily="2" charset="77"/>
            </a:endParaRPr>
          </a:p>
          <a:p>
            <a:pPr marL="0" marR="0" algn="l"/>
            <a:r>
              <a:rPr lang="en-US" sz="1100" b="0" i="0" strike="noStrike" dirty="0">
                <a:effectLst/>
                <a:latin typeface="Overpass Medium" pitchFamily="2" charset="77"/>
              </a:rPr>
              <a:t>Provides a Virtual Office option for Education Providers. </a:t>
            </a:r>
          </a:p>
          <a:p>
            <a:pPr marL="0" marR="0" algn="l"/>
            <a:r>
              <a:rPr lang="en-US" sz="1100" b="0" i="0" strike="noStrike" dirty="0">
                <a:effectLst/>
                <a:latin typeface="Overpass Medium" pitchFamily="2" charset="77"/>
              </a:rPr>
              <a:t>Clarifies that Pre-License education is valid for 2 years following the completion of all required Pre-License education. </a:t>
            </a:r>
          </a:p>
          <a:p>
            <a:pPr marL="0" marR="0" algn="l"/>
            <a:r>
              <a:rPr lang="en-US" sz="1100" b="0" i="0" strike="noStrike" dirty="0">
                <a:effectLst/>
                <a:latin typeface="Overpass Medium" pitchFamily="2" charset="77"/>
              </a:rPr>
              <a:t>Citations have changed the time for payment of a fine from 60 days to 30 days.</a:t>
            </a:r>
          </a:p>
          <a:p>
            <a:pPr marL="0" marR="0" algn="l">
              <a:buFont typeface="Arial" panose="020B0604020202020204" pitchFamily="34" charset="0"/>
              <a:buChar char="•"/>
            </a:pPr>
            <a:r>
              <a:rPr lang="en-US" sz="1100" b="0" i="0" strike="noStrike" dirty="0">
                <a:effectLst/>
                <a:latin typeface="Overpass Medium" pitchFamily="2" charset="77"/>
              </a:rPr>
              <a:t>Clarifies that if an agreement states the relationship between a licensee and brokerage is that of an independent contractor, then that IS the relationship for purposes of brokerage activities. </a:t>
            </a:r>
          </a:p>
          <a:p>
            <a:pPr marL="0" marR="0" indent="0" algn="l">
              <a:buNone/>
            </a:pPr>
            <a:r>
              <a:rPr lang="en-US" sz="1100" b="1" i="0" u="none" strike="noStrike" dirty="0">
                <a:solidFill>
                  <a:srgbClr val="FF9E00"/>
                </a:solidFill>
                <a:effectLst/>
                <a:latin typeface="Overpass Black" pitchFamily="2" charset="77"/>
              </a:rPr>
              <a:t>What’s Next for the Division of Real Estate:</a:t>
            </a:r>
            <a:endParaRPr lang="en-US" sz="1100" b="0" i="0" u="none" strike="noStrike" dirty="0">
              <a:solidFill>
                <a:srgbClr val="FF9E00"/>
              </a:solidFill>
              <a:effectLst/>
              <a:latin typeface="Overpass Medium" pitchFamily="2" charset="77"/>
            </a:endParaRPr>
          </a:p>
          <a:p>
            <a:pPr marL="0" marR="0" algn="l"/>
            <a:r>
              <a:rPr lang="en-US" sz="1100" b="0" i="0" u="none" strike="noStrike" dirty="0">
                <a:effectLst/>
                <a:latin typeface="Overpass Medium" pitchFamily="2" charset="77"/>
              </a:rPr>
              <a:t>• Update the Administrative Rule (68 Ill. Adm. Code 1450) to reflect the Act changes. </a:t>
            </a:r>
          </a:p>
          <a:p>
            <a:pPr marL="0" marR="0" algn="l"/>
            <a:r>
              <a:rPr lang="en-US" sz="1100" b="0" i="0" u="none" strike="noStrike" dirty="0">
                <a:effectLst/>
                <a:latin typeface="Overpass Medium" pitchFamily="2" charset="77"/>
              </a:rPr>
              <a:t>• Review and update the Managing Broker Pre-license curriculum. </a:t>
            </a:r>
          </a:p>
          <a:p>
            <a:pPr marL="0" marR="0" algn="l"/>
            <a:r>
              <a:rPr lang="en-US" sz="1100" b="0" i="0" u="none" strike="noStrike" dirty="0">
                <a:effectLst/>
                <a:latin typeface="Overpass Medium" pitchFamily="2" charset="77"/>
              </a:rPr>
              <a:t>• Develop the Endorsement course curriculum. </a:t>
            </a:r>
          </a:p>
          <a:p>
            <a:pPr marL="0" marR="0" algn="l"/>
            <a:r>
              <a:rPr lang="en-US" sz="1100" b="0" i="0" u="none" strike="noStrike" dirty="0">
                <a:effectLst/>
                <a:latin typeface="Overpass Medium" pitchFamily="2" charset="77"/>
              </a:rPr>
              <a:t>• Revise the Core CE curriculum to reflect the additional 2 hours for Fair Housing.</a:t>
            </a:r>
          </a:p>
        </p:txBody>
      </p:sp>
    </p:spTree>
    <p:extLst>
      <p:ext uri="{BB962C8B-B14F-4D97-AF65-F5344CB8AC3E}">
        <p14:creationId xmlns:p14="http://schemas.microsoft.com/office/powerpoint/2010/main" val="3356772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0FEA6-EE55-F592-6EA1-F2B8E48739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5D4EBE-9867-A899-387E-A1928C8A3CFE}"/>
              </a:ext>
            </a:extLst>
          </p:cNvPr>
          <p:cNvSpPr>
            <a:spLocks noGrp="1"/>
          </p:cNvSpPr>
          <p:nvPr>
            <p:ph type="title"/>
          </p:nvPr>
        </p:nvSpPr>
        <p:spPr/>
        <p:txBody>
          <a:bodyPr/>
          <a:lstStyle/>
          <a:p>
            <a:r>
              <a:rPr lang="en-US" dirty="0"/>
              <a:t>2025 Illinois License Law Update cont.</a:t>
            </a:r>
          </a:p>
        </p:txBody>
      </p:sp>
      <p:sp>
        <p:nvSpPr>
          <p:cNvPr id="3" name="Content Placeholder 2">
            <a:extLst>
              <a:ext uri="{FF2B5EF4-FFF2-40B4-BE49-F238E27FC236}">
                <a16:creationId xmlns:a16="http://schemas.microsoft.com/office/drawing/2014/main" id="{97E268D9-5D95-5D72-DEFD-4106357B84E4}"/>
              </a:ext>
            </a:extLst>
          </p:cNvPr>
          <p:cNvSpPr>
            <a:spLocks noGrp="1"/>
          </p:cNvSpPr>
          <p:nvPr>
            <p:ph idx="1"/>
          </p:nvPr>
        </p:nvSpPr>
        <p:spPr>
          <a:xfrm>
            <a:off x="210070" y="1145858"/>
            <a:ext cx="8842490" cy="3808527"/>
          </a:xfrm>
        </p:spPr>
        <p:txBody>
          <a:bodyPr>
            <a:noAutofit/>
          </a:bodyPr>
          <a:lstStyle/>
          <a:p>
            <a:pPr marL="0" marR="0" indent="0" algn="l">
              <a:buNone/>
            </a:pPr>
            <a:r>
              <a:rPr lang="en-US" sz="1100" b="1" i="0" u="sng" strike="noStrike" dirty="0">
                <a:effectLst/>
                <a:highlight>
                  <a:srgbClr val="FF9E00"/>
                </a:highlight>
                <a:latin typeface="Overpass Black" pitchFamily="2" charset="77"/>
              </a:rPr>
              <a:t>HB4926 Landlord Tenant Credit Report</a:t>
            </a:r>
            <a:endParaRPr lang="en-US" sz="1100" u="sng" dirty="0">
              <a:highlight>
                <a:srgbClr val="FF9E00"/>
              </a:highlight>
              <a:latin typeface="Overpass Medium" pitchFamily="2" charset="77"/>
            </a:endParaRPr>
          </a:p>
          <a:p>
            <a:pPr marL="0" marR="0" indent="0" algn="l">
              <a:buNone/>
            </a:pPr>
            <a:r>
              <a:rPr lang="en-US" sz="1100" b="0" i="0" strike="noStrike" dirty="0">
                <a:effectLst/>
                <a:latin typeface="Overpass Medium" pitchFamily="2" charset="77"/>
              </a:rPr>
              <a:t>Amends the Landlord and Tenant Act to allow prospective tenants to reuse their tenant screening report. Defines a “reusable tenant screening report” as a report that is prepared by a consumer credit reporting agency that states the date through which the information is current and includes, but is not limited to, the name, contact information and last known address of the tenant, a verification of the source of income, and the results of an eviction history check. This amendment will prohibit a landlord from charging a prospective tenant an application screening fee if the prospective tenant provides a reusable tenant screening report that meets the following criteria: (</a:t>
            </a:r>
            <a:r>
              <a:rPr lang="en-US" sz="1100" b="0" i="0" strike="noStrike" dirty="0" err="1">
                <a:effectLst/>
                <a:latin typeface="Overpass Medium" pitchFamily="2" charset="77"/>
              </a:rPr>
              <a:t>i</a:t>
            </a:r>
            <a:r>
              <a:rPr lang="en-US" sz="1100" b="0" i="0" strike="noStrike" dirty="0">
                <a:effectLst/>
                <a:latin typeface="Overpass Medium" pitchFamily="2" charset="77"/>
              </a:rPr>
              <a:t>) the report was prepared within the previous 30 days by a consumer credit reporting agency at the request and expense of a prospective tenant; (ii) the report is made directly available to a landlord for use in the rental application process or is provided through a third-party website that regularly engages in the business of providing a reusable tenant screening report and complies with all state and federal laws pertaining to use and disclosure of information contained in a consumer report by a consumer credit reporting agency; and, (iii) the report is available to the landlord at no cost to access or use. In the definition of "reusable tenant screening report," adds that it is a written report prepared by a consumer credit reporting agency. Provides that the report shall include a verification of the source of income of the prospective tenant. Provides that the report shall include all of the criteria consistently being used by the landlord in the screening of prospective tenants. Provides that nothing in the new provisions prohibits a landlord from collecting and processing an application in addition to the report provided, as long as the prospective tenant is not charged an application screening fee for this additional report. Effective January 1, 2025.</a:t>
            </a:r>
          </a:p>
          <a:p>
            <a:pPr marL="0" marR="0" indent="0" algn="l">
              <a:buNone/>
            </a:pPr>
            <a:r>
              <a:rPr lang="en-US" sz="1100" b="1" i="0" u="sng" strike="noStrike" dirty="0">
                <a:effectLst/>
                <a:highlight>
                  <a:srgbClr val="FF9E00"/>
                </a:highlight>
                <a:latin typeface="Overpass Black" pitchFamily="2" charset="77"/>
              </a:rPr>
              <a:t>HB4206 Landlord/Tenant Additional Fee</a:t>
            </a:r>
            <a:endParaRPr lang="en-US" sz="1100" b="0" i="0" u="sng" strike="noStrike" dirty="0">
              <a:effectLst/>
              <a:highlight>
                <a:srgbClr val="FF9E00"/>
              </a:highlight>
              <a:latin typeface="Overpass Medium" pitchFamily="2" charset="77"/>
            </a:endParaRPr>
          </a:p>
          <a:p>
            <a:pPr marL="0" marR="0" indent="0" algn="l">
              <a:buNone/>
            </a:pPr>
            <a:r>
              <a:rPr lang="en-US" sz="1100" b="0" i="0" strike="noStrike" dirty="0">
                <a:effectLst/>
                <a:latin typeface="Overpass Medium" pitchFamily="2" charset="77"/>
              </a:rPr>
              <a:t>Amends the Landlord and Tenant Act. Provides that if a landlord uses a third-party payment portal to collect rental payments from tenants and if a transaction fee or other charge is imposed through the portal on rental payments made by e-check or other means, then the landlord shall allow the tenant to make rental payments by delivering a paper check to the landlord or the landlord's business office or by means that do not require the tenant to pay the transaction fee or other charge. Effective January 1, 2025.</a:t>
            </a:r>
          </a:p>
          <a:p>
            <a:pPr marL="0" marR="0" indent="0" algn="l">
              <a:buNone/>
            </a:pPr>
            <a:endParaRPr lang="en-US" sz="1100" b="0" i="0" u="none" strike="noStrike" dirty="0">
              <a:solidFill>
                <a:srgbClr val="000000"/>
              </a:solidFill>
              <a:effectLst/>
              <a:latin typeface="Aptos" panose="020B0004020202020204" pitchFamily="34" charset="0"/>
            </a:endParaRPr>
          </a:p>
        </p:txBody>
      </p:sp>
    </p:spTree>
    <p:extLst>
      <p:ext uri="{BB962C8B-B14F-4D97-AF65-F5344CB8AC3E}">
        <p14:creationId xmlns:p14="http://schemas.microsoft.com/office/powerpoint/2010/main" val="254337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7C7E2-4C74-B89E-B3A9-A66F486EFC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AA63BF-41FC-3022-65C2-6B11FBC4CE75}"/>
              </a:ext>
            </a:extLst>
          </p:cNvPr>
          <p:cNvSpPr>
            <a:spLocks noGrp="1"/>
          </p:cNvSpPr>
          <p:nvPr>
            <p:ph type="title"/>
          </p:nvPr>
        </p:nvSpPr>
        <p:spPr/>
        <p:txBody>
          <a:bodyPr/>
          <a:lstStyle/>
          <a:p>
            <a:r>
              <a:rPr lang="en-US" dirty="0"/>
              <a:t>2025 Illinois License Law Update cont.</a:t>
            </a:r>
          </a:p>
        </p:txBody>
      </p:sp>
      <p:sp>
        <p:nvSpPr>
          <p:cNvPr id="3" name="Content Placeholder 2">
            <a:extLst>
              <a:ext uri="{FF2B5EF4-FFF2-40B4-BE49-F238E27FC236}">
                <a16:creationId xmlns:a16="http://schemas.microsoft.com/office/drawing/2014/main" id="{E4A75AC2-9E54-9CE7-111C-3A84DB7DB5FF}"/>
              </a:ext>
            </a:extLst>
          </p:cNvPr>
          <p:cNvSpPr>
            <a:spLocks noGrp="1"/>
          </p:cNvSpPr>
          <p:nvPr>
            <p:ph idx="1"/>
          </p:nvPr>
        </p:nvSpPr>
        <p:spPr>
          <a:xfrm>
            <a:off x="301510" y="1162484"/>
            <a:ext cx="8356324" cy="3775276"/>
          </a:xfrm>
        </p:spPr>
        <p:txBody>
          <a:bodyPr>
            <a:noAutofit/>
          </a:bodyPr>
          <a:lstStyle/>
          <a:p>
            <a:pPr marL="0" marR="0" indent="0" algn="l">
              <a:buNone/>
            </a:pPr>
            <a:r>
              <a:rPr lang="en-US" sz="1100" b="1" i="0" u="none" strike="noStrike" dirty="0">
                <a:effectLst/>
                <a:highlight>
                  <a:srgbClr val="FF9E00"/>
                </a:highlight>
                <a:latin typeface="Overpass Black" pitchFamily="2" charset="77"/>
              </a:rPr>
              <a:t>HB4768 Landlord Retaliation Act</a:t>
            </a:r>
            <a:endParaRPr lang="en-US" sz="1100" b="0" i="0" u="none" strike="noStrike" dirty="0">
              <a:effectLst/>
              <a:highlight>
                <a:srgbClr val="FF9E00"/>
              </a:highlight>
              <a:latin typeface="Overpass Medium" pitchFamily="2" charset="77"/>
            </a:endParaRPr>
          </a:p>
          <a:p>
            <a:pPr marL="0" marR="0" indent="0" algn="l">
              <a:buNone/>
            </a:pPr>
            <a:r>
              <a:rPr lang="en-US" sz="1100" b="0" i="0" u="none" strike="noStrike" dirty="0">
                <a:effectLst/>
                <a:latin typeface="Overpass Medium" pitchFamily="2" charset="77"/>
              </a:rPr>
              <a:t>Creates the Landlord Retaliation Act. Declares that it is against the public policy of the state for a landlord to take retaliatory action against a tenant. Prohibits a landlord from knowingly terminating a tenancy, increasing rent, decreasing services, bringing or threatening to bring a lawsuit against a tenant for possessing or refusing to renew a lease or tenancy because the tenant has in good faith has taken certain actions. Provides that an action is not retaliatory if the landlord can prove: (</a:t>
            </a:r>
            <a:r>
              <a:rPr lang="en-US" sz="1100" b="0" i="0" u="none" strike="noStrike" dirty="0" err="1">
                <a:effectLst/>
                <a:latin typeface="Overpass Medium" pitchFamily="2" charset="77"/>
              </a:rPr>
              <a:t>i</a:t>
            </a:r>
            <a:r>
              <a:rPr lang="en-US" sz="1100" b="0" i="0" u="none" strike="noStrike" dirty="0">
                <a:effectLst/>
                <a:latin typeface="Overpass Medium" pitchFamily="2" charset="77"/>
              </a:rPr>
              <a:t>) a legitimate, nonretaliatory basis for the action; or, (ii) the landlord began the action before the tenant engaged in the protected activity. Provides that the rebuttable presumption does not arise if the protected tenant activity was initiated after the alleged act of retaliation. Effective January 1, 2025.</a:t>
            </a:r>
          </a:p>
          <a:p>
            <a:pPr marL="0" marR="0" indent="0" algn="l">
              <a:buNone/>
            </a:pPr>
            <a:r>
              <a:rPr lang="en-US" sz="1100" b="1" i="0" u="none" strike="noStrike" dirty="0">
                <a:effectLst/>
                <a:highlight>
                  <a:srgbClr val="FF9E00"/>
                </a:highlight>
                <a:latin typeface="Overpass Black" pitchFamily="2" charset="77"/>
              </a:rPr>
              <a:t>SB2740 Condo Accessible Parking</a:t>
            </a:r>
            <a:endParaRPr lang="en-US" sz="1100" b="0" i="0" u="none" strike="noStrike" dirty="0">
              <a:effectLst/>
              <a:highlight>
                <a:srgbClr val="FF9E00"/>
              </a:highlight>
              <a:latin typeface="Overpass Medium" pitchFamily="2" charset="77"/>
            </a:endParaRPr>
          </a:p>
          <a:p>
            <a:pPr marL="0" marR="0" indent="0" algn="l">
              <a:buNone/>
            </a:pPr>
            <a:r>
              <a:rPr lang="en-US" sz="1100" b="0" i="0" u="none" strike="noStrike" dirty="0">
                <a:effectLst/>
                <a:latin typeface="Overpass Medium" pitchFamily="2" charset="77"/>
              </a:rPr>
              <a:t>Provides that the board of managers of a condominium must adopt a policy to reasonably accommodate a unit owner who is a person with a disability. Provides that the board of managers must make reasonable efforts to facilitate a resolution between unit owners to provide for accessible parking if the association does not own or otherwise control parking that meets the accessible parking needs of a unit owner who is a person with a disability who requires accessible parking. Effective January 1, 2025.</a:t>
            </a:r>
          </a:p>
          <a:p>
            <a:pPr marL="0" marR="0" indent="0" algn="l">
              <a:buNone/>
            </a:pPr>
            <a:r>
              <a:rPr lang="en-US" sz="1100" b="1" i="0" u="none" strike="noStrike" dirty="0">
                <a:effectLst/>
                <a:highlight>
                  <a:srgbClr val="FF9E00"/>
                </a:highlight>
                <a:latin typeface="Overpass Black" pitchFamily="2" charset="77"/>
              </a:rPr>
              <a:t>HB5357 Homeowners Insurance - Sewer</a:t>
            </a:r>
            <a:endParaRPr lang="en-US" sz="1100" b="0" i="0" u="none" strike="noStrike" dirty="0">
              <a:effectLst/>
              <a:highlight>
                <a:srgbClr val="FF9E00"/>
              </a:highlight>
              <a:latin typeface="Overpass Medium" pitchFamily="2" charset="77"/>
            </a:endParaRPr>
          </a:p>
          <a:p>
            <a:pPr marL="0" marR="0" indent="0" algn="l">
              <a:buNone/>
            </a:pPr>
            <a:r>
              <a:rPr lang="en-US" sz="1100" b="0" i="0" u="none" strike="noStrike" dirty="0">
                <a:effectLst/>
                <a:latin typeface="Overpass Medium" pitchFamily="2" charset="77"/>
              </a:rPr>
              <a:t>Provides that in response to all applications for homeowner’s insurance received by an insurance company, the insurance company shall provide the applicant information regarding the availability of coverage for loss caused by a sewer backup or overflow from a sump pump, including the coverage limits and costs thereof. Provides that at least 30 days prior to each renewal of any policy of homeowner’s insurance, the insurance company shall provide the insured with information regarding the insured's existing coverage and available coverage for loss caused by a sewer backup or overflow from a sump pump, including the coverage limits and costs thereof. IML supported the legislation. Effective January 1, 2025.</a:t>
            </a:r>
          </a:p>
          <a:p>
            <a:pPr marL="0" marR="0" indent="0" algn="l">
              <a:buNone/>
            </a:pPr>
            <a:endParaRPr lang="en-US" sz="1100" b="0" i="0" u="none" strike="noStrike" dirty="0">
              <a:solidFill>
                <a:srgbClr val="000000"/>
              </a:solidFill>
              <a:effectLst/>
              <a:latin typeface="Aptos" panose="020B0004020202020204" pitchFamily="34" charset="0"/>
            </a:endParaRPr>
          </a:p>
        </p:txBody>
      </p:sp>
    </p:spTree>
    <p:extLst>
      <p:ext uri="{BB962C8B-B14F-4D97-AF65-F5344CB8AC3E}">
        <p14:creationId xmlns:p14="http://schemas.microsoft.com/office/powerpoint/2010/main" val="1158544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1AC73-B950-19DE-8E73-E9982A1A4E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F62605-0F62-41B5-BDC0-89E4A4866307}"/>
              </a:ext>
            </a:extLst>
          </p:cNvPr>
          <p:cNvSpPr>
            <a:spLocks noGrp="1"/>
          </p:cNvSpPr>
          <p:nvPr>
            <p:ph type="title"/>
          </p:nvPr>
        </p:nvSpPr>
        <p:spPr/>
        <p:txBody>
          <a:bodyPr/>
          <a:lstStyle/>
          <a:p>
            <a:r>
              <a:rPr lang="en-US" dirty="0"/>
              <a:t>2025 Illinois License Law Update cont.</a:t>
            </a:r>
          </a:p>
        </p:txBody>
      </p:sp>
      <p:sp>
        <p:nvSpPr>
          <p:cNvPr id="3" name="Content Placeholder 2">
            <a:extLst>
              <a:ext uri="{FF2B5EF4-FFF2-40B4-BE49-F238E27FC236}">
                <a16:creationId xmlns:a16="http://schemas.microsoft.com/office/drawing/2014/main" id="{E3F1FE45-E46E-5907-7259-F02CF6210249}"/>
              </a:ext>
            </a:extLst>
          </p:cNvPr>
          <p:cNvSpPr>
            <a:spLocks noGrp="1"/>
          </p:cNvSpPr>
          <p:nvPr>
            <p:ph idx="1"/>
          </p:nvPr>
        </p:nvSpPr>
        <p:spPr>
          <a:xfrm>
            <a:off x="277656" y="947799"/>
            <a:ext cx="8356324" cy="3775276"/>
          </a:xfrm>
        </p:spPr>
        <p:txBody>
          <a:bodyPr>
            <a:noAutofit/>
          </a:bodyPr>
          <a:lstStyle/>
          <a:p>
            <a:pPr marL="0" marR="0" indent="0" algn="l">
              <a:buNone/>
            </a:pPr>
            <a:r>
              <a:rPr lang="en-US" sz="1100" b="1" i="0" u="none" strike="noStrike" dirty="0">
                <a:effectLst/>
                <a:highlight>
                  <a:srgbClr val="FF9E00"/>
                </a:highlight>
                <a:latin typeface="Overpass Black" pitchFamily="2" charset="77"/>
              </a:rPr>
              <a:t>SB3420 Unfair Service Agreements Act</a:t>
            </a:r>
            <a:endParaRPr lang="en-US" sz="1100" b="0" i="0" u="none" strike="noStrike" dirty="0">
              <a:effectLst/>
              <a:highlight>
                <a:srgbClr val="FF9E00"/>
              </a:highlight>
              <a:latin typeface="Overpass Medium" pitchFamily="2" charset="77"/>
            </a:endParaRPr>
          </a:p>
          <a:p>
            <a:pPr marL="0" marR="0" indent="0" algn="l">
              <a:buNone/>
            </a:pPr>
            <a:r>
              <a:rPr lang="en-US" sz="1100" b="0" i="0" u="none" strike="noStrike" dirty="0">
                <a:effectLst/>
                <a:latin typeface="Overpass Medium" pitchFamily="2" charset="77"/>
              </a:rPr>
              <a:t>Creates the Prohibition of Unfair Service Agreements Act. Provides for the characteristics of unfair service agreements and sets forth exceptions to the Act. Provides that if a service agreement is unfair under the Act, it is unenforceable and shall not create a contractual obligation. Provides that entering into an unfair service agreement with a consumer constitutes an unlawful practice under the Consumer Fraud and Deceptive Business Practices Act. Provides that all remedies, penalties, and authority granted to the Attorney General by the Consumer Fraud and Deceptive Business Practices Act shall be available to the Attorney General for the enforcement of the Act. Provides that no person shall record or cause to be recorded an unfair service agreement or a notice or memorandum of the unfair service agreement. Provides that a person who records or causes to be recorded an unfair service agreement or a notice or memorandum of the unfair service agreement shall be guilty of a Class A misdemeanor. Provides that, if an unfair service agreement or a notice or memorandum of the unfair service agreement is recorded, any person with an interest in the real property that is the subject of that agreement may apply to a court in the county where the recording exists to record a court order declaring the agreement unenforceable and that person may recover actual damages, costs, and attorney's fees as may be proven against the service provider who recorded the agreement. Effective immediately.</a:t>
            </a:r>
          </a:p>
          <a:p>
            <a:pPr marL="0" marR="0" indent="0" algn="l">
              <a:buNone/>
            </a:pPr>
            <a:r>
              <a:rPr lang="en-US" sz="1100" b="1" i="0" u="none" strike="noStrike" dirty="0">
                <a:effectLst/>
                <a:highlight>
                  <a:srgbClr val="FF9E00"/>
                </a:highlight>
                <a:latin typeface="Overpass Black" pitchFamily="2" charset="77"/>
              </a:rPr>
              <a:t>HB1377 Property Tax- New Residential</a:t>
            </a:r>
            <a:endParaRPr lang="en-US" sz="1100" b="0" i="0" u="none" strike="noStrike" dirty="0">
              <a:effectLst/>
              <a:highlight>
                <a:srgbClr val="FF9E00"/>
              </a:highlight>
              <a:latin typeface="Overpass Medium" pitchFamily="2" charset="77"/>
            </a:endParaRPr>
          </a:p>
          <a:p>
            <a:pPr marL="0" marR="0" indent="0" algn="l">
              <a:lnSpc>
                <a:spcPct val="100000"/>
              </a:lnSpc>
              <a:spcBef>
                <a:spcPts val="600"/>
              </a:spcBef>
              <a:buNone/>
            </a:pPr>
            <a:r>
              <a:rPr lang="en-US" sz="1100" b="0" i="0" u="none" strike="noStrike" dirty="0">
                <a:effectLst/>
                <a:latin typeface="Overpass Medium" pitchFamily="2" charset="77"/>
              </a:rPr>
              <a:t>Amends the Property Tax Code. Creates a residential new construction homestead exemption. Provides that the county board of a county with more than 3,000,000 inhabitants, or any other county that elects to be a qualified county, may designate one or more geographic areas within the county as eligible areas. Sets forth certain requirements for an area to be designated as an eligible area. Provides that newly constructed homestead property that is located in an eligible area is entitled to a residential new construction homestead exemption equal to 50% of the assessed value of the property in the current taxable year. Provides that the exemption shall continue for a period of 10 consecutive taxable years or until the property is sold, transferred, or conveyed to a subsequent owner (other than a subsequent owner that meets certain specified conditions), whichever is earlier. Effective immediately.</a:t>
            </a:r>
          </a:p>
          <a:p>
            <a:pPr marL="0" marR="0" indent="0" algn="l">
              <a:buNone/>
            </a:pPr>
            <a:endParaRPr lang="en-US" sz="1100" b="0" i="0" u="none" strike="noStrike" dirty="0">
              <a:solidFill>
                <a:srgbClr val="000000"/>
              </a:solidFill>
              <a:effectLst/>
              <a:latin typeface="Aptos" panose="020B0004020202020204" pitchFamily="34" charset="0"/>
            </a:endParaRPr>
          </a:p>
        </p:txBody>
      </p:sp>
    </p:spTree>
    <p:extLst>
      <p:ext uri="{BB962C8B-B14F-4D97-AF65-F5344CB8AC3E}">
        <p14:creationId xmlns:p14="http://schemas.microsoft.com/office/powerpoint/2010/main" val="340248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FB2EA-D5CF-CE7F-8673-69B1A7BB7E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B96B4B-A3D5-E579-F337-478D4D2AFF3D}"/>
              </a:ext>
            </a:extLst>
          </p:cNvPr>
          <p:cNvSpPr>
            <a:spLocks noGrp="1"/>
          </p:cNvSpPr>
          <p:nvPr>
            <p:ph type="title"/>
          </p:nvPr>
        </p:nvSpPr>
        <p:spPr/>
        <p:txBody>
          <a:bodyPr/>
          <a:lstStyle/>
          <a:p>
            <a:r>
              <a:rPr lang="en-US" dirty="0"/>
              <a:t>2025 Illinois License Law Update cont.</a:t>
            </a:r>
          </a:p>
        </p:txBody>
      </p:sp>
      <p:sp>
        <p:nvSpPr>
          <p:cNvPr id="3" name="Content Placeholder 2">
            <a:extLst>
              <a:ext uri="{FF2B5EF4-FFF2-40B4-BE49-F238E27FC236}">
                <a16:creationId xmlns:a16="http://schemas.microsoft.com/office/drawing/2014/main" id="{068394BB-992A-4F2B-15ED-75ABD0AEF87E}"/>
              </a:ext>
            </a:extLst>
          </p:cNvPr>
          <p:cNvSpPr>
            <a:spLocks noGrp="1"/>
          </p:cNvSpPr>
          <p:nvPr>
            <p:ph idx="1"/>
          </p:nvPr>
        </p:nvSpPr>
        <p:spPr>
          <a:xfrm>
            <a:off x="277656" y="947799"/>
            <a:ext cx="8356324" cy="3775276"/>
          </a:xfrm>
        </p:spPr>
        <p:txBody>
          <a:bodyPr>
            <a:noAutofit/>
          </a:bodyPr>
          <a:lstStyle/>
          <a:p>
            <a:pPr marL="0" marR="0" indent="0" algn="l">
              <a:buNone/>
            </a:pPr>
            <a:r>
              <a:rPr lang="en-US" sz="1100" b="1" i="0" u="none" strike="noStrike" dirty="0">
                <a:effectLst/>
                <a:highlight>
                  <a:srgbClr val="FF9E00"/>
                </a:highlight>
                <a:latin typeface="Overpass Black" pitchFamily="2" charset="77"/>
              </a:rPr>
              <a:t>Amendments to the Illinois Human Rights Act (IHRA)</a:t>
            </a:r>
            <a:r>
              <a:rPr lang="en-US" sz="1100" b="0" i="0" u="none" strike="noStrike" dirty="0">
                <a:effectLst/>
                <a:highlight>
                  <a:srgbClr val="FF9E00"/>
                </a:highlight>
                <a:latin typeface="Overpass Medium" pitchFamily="2" charset="77"/>
              </a:rPr>
              <a:t> </a:t>
            </a:r>
            <a:r>
              <a:rPr lang="en-US" sz="1100" b="0" i="0" u="none" strike="noStrike" dirty="0">
                <a:effectLst/>
                <a:latin typeface="Overpass Medium" pitchFamily="2" charset="77"/>
              </a:rPr>
              <a:t>has added two new categories of protected classes, “family responsibilities” and “reproductive health”</a:t>
            </a:r>
          </a:p>
          <a:p>
            <a:pPr marL="0" marR="0" algn="l"/>
            <a:endParaRPr lang="en-US" sz="1100" b="0" i="0" u="none" strike="noStrike" dirty="0">
              <a:effectLst/>
              <a:latin typeface="Overpass Medium" pitchFamily="2" charset="77"/>
            </a:endParaRPr>
          </a:p>
          <a:p>
            <a:pPr marL="0" marR="0" indent="0" algn="l">
              <a:buNone/>
            </a:pPr>
            <a:r>
              <a:rPr lang="en-US" sz="1100" b="1" i="0" u="none" strike="noStrike" dirty="0">
                <a:effectLst/>
                <a:highlight>
                  <a:srgbClr val="FF9E00"/>
                </a:highlight>
                <a:latin typeface="Overpass Black" pitchFamily="2" charset="77"/>
              </a:rPr>
              <a:t>SB3652 Domestic Violence Remedies </a:t>
            </a:r>
            <a:endParaRPr lang="en-US" sz="1100" b="0" i="0" u="none" strike="noStrike" dirty="0">
              <a:effectLst/>
              <a:highlight>
                <a:srgbClr val="FF9E00"/>
              </a:highlight>
              <a:latin typeface="Overpass Medium" pitchFamily="2" charset="77"/>
            </a:endParaRPr>
          </a:p>
          <a:p>
            <a:pPr marL="0" marR="0" indent="0" algn="l">
              <a:buNone/>
            </a:pPr>
            <a:r>
              <a:rPr lang="en-US" sz="1100" b="0" i="0" u="none" strike="noStrike" dirty="0">
                <a:effectLst/>
                <a:latin typeface="Overpass Medium" pitchFamily="2" charset="77"/>
              </a:rPr>
              <a:t>Creates the Summary of Rights for Safer Homes Act. Requires the Department of Human Rights to create a summary form advising tenants who have suffered domestic violence or sexual violence of the rights that they have under Illinois law that provide protection in their ability to have safe housing. Requires landlords to attach a copy of the summary as the first page of any written residential lease entered into with a tenant. Effective January 1, 2026. </a:t>
            </a:r>
          </a:p>
          <a:p>
            <a:pPr marL="0" marR="0" indent="0" algn="l">
              <a:buNone/>
            </a:pPr>
            <a:endParaRPr lang="en-US" sz="1000" b="0" i="0" u="none" strike="noStrike" dirty="0">
              <a:solidFill>
                <a:srgbClr val="000000"/>
              </a:solidFill>
              <a:effectLst/>
              <a:latin typeface="Aptos" panose="020B0004020202020204" pitchFamily="34" charset="0"/>
            </a:endParaRPr>
          </a:p>
          <a:p>
            <a:pPr marL="0" marR="0" indent="0" algn="l">
              <a:buNone/>
            </a:pPr>
            <a:r>
              <a:rPr lang="en-US" sz="1100" dirty="0">
                <a:solidFill>
                  <a:srgbClr val="FF9E00"/>
                </a:solidFill>
                <a:latin typeface="Overpass Medium" pitchFamily="2" charset="77"/>
              </a:rPr>
              <a:t>Additional Resources:</a:t>
            </a:r>
            <a:endParaRPr lang="en-US" sz="1100" b="0" i="0" u="none" strike="noStrike" dirty="0">
              <a:solidFill>
                <a:srgbClr val="FF9E00"/>
              </a:solidFill>
              <a:effectLst/>
              <a:latin typeface="Overpass Medium" pitchFamily="2" charset="77"/>
            </a:endParaRPr>
          </a:p>
          <a:p>
            <a:pPr marL="0" marR="0" indent="0" algn="l">
              <a:buNone/>
            </a:pPr>
            <a:r>
              <a:rPr lang="en-US" sz="1100" b="0" i="0" u="none" strike="noStrike" dirty="0">
                <a:solidFill>
                  <a:srgbClr val="000000"/>
                </a:solidFill>
                <a:effectLst/>
                <a:latin typeface="Overpass Medium" pitchFamily="2" charset="77"/>
                <a:hlinkClick r:id="rId2"/>
              </a:rPr>
              <a:t>Real Estate License Law Act </a:t>
            </a:r>
            <a:endParaRPr lang="en-US" sz="1100" b="0" i="0" u="none" strike="noStrike" dirty="0">
              <a:solidFill>
                <a:srgbClr val="000000"/>
              </a:solidFill>
              <a:effectLst/>
              <a:latin typeface="Overpass Medium" pitchFamily="2" charset="77"/>
            </a:endParaRPr>
          </a:p>
          <a:p>
            <a:pPr marL="0" marR="0" indent="0" algn="l">
              <a:buNone/>
            </a:pPr>
            <a:r>
              <a:rPr lang="en-US" sz="1100" dirty="0">
                <a:solidFill>
                  <a:srgbClr val="000000"/>
                </a:solidFill>
                <a:latin typeface="Overpass Medium" pitchFamily="2" charset="77"/>
                <a:hlinkClick r:id="rId3"/>
              </a:rPr>
              <a:t>What you need to know </a:t>
            </a:r>
            <a:r>
              <a:rPr lang="en-US" sz="1100" dirty="0">
                <a:solidFill>
                  <a:srgbClr val="000000"/>
                </a:solidFill>
                <a:hlinkClick r:id="rId3"/>
              </a:rPr>
              <a:t>about changes to the Real Estate License Law Act</a:t>
            </a:r>
            <a:endParaRPr lang="en-US" sz="1100" dirty="0">
              <a:solidFill>
                <a:srgbClr val="000000"/>
              </a:solidFill>
            </a:endParaRPr>
          </a:p>
          <a:p>
            <a:pPr marL="0" marR="0" indent="0" algn="l">
              <a:buNone/>
            </a:pPr>
            <a:r>
              <a:rPr lang="en-US" sz="1100" dirty="0">
                <a:solidFill>
                  <a:srgbClr val="000000"/>
                </a:solidFill>
                <a:hlinkClick r:id="rId4"/>
              </a:rPr>
              <a:t>Complete list of all 256 bills signed into law</a:t>
            </a:r>
            <a:endParaRPr lang="en-US" sz="1100" dirty="0">
              <a:solidFill>
                <a:srgbClr val="000000"/>
              </a:solidFill>
            </a:endParaRPr>
          </a:p>
          <a:p>
            <a:pPr marL="0" marR="0" indent="0" algn="l">
              <a:buNone/>
            </a:pPr>
            <a:r>
              <a:rPr lang="en-US" sz="1100" b="0" i="0" u="none" strike="noStrike" dirty="0">
                <a:solidFill>
                  <a:srgbClr val="000000"/>
                </a:solidFill>
                <a:effectLst/>
                <a:latin typeface="Overpass Medium" pitchFamily="2" charset="77"/>
                <a:hlinkClick r:id="rId5"/>
              </a:rPr>
              <a:t>Podcast: 5 reasons why to use buyer agreements</a:t>
            </a:r>
            <a:endParaRPr lang="en-US" sz="1100" b="0" i="0" u="none" strike="noStrike" dirty="0">
              <a:solidFill>
                <a:srgbClr val="000000"/>
              </a:solidFill>
              <a:effectLst/>
              <a:latin typeface="Overpass Medium" pitchFamily="2" charset="77"/>
            </a:endParaRPr>
          </a:p>
        </p:txBody>
      </p:sp>
    </p:spTree>
    <p:extLst>
      <p:ext uri="{BB962C8B-B14F-4D97-AF65-F5344CB8AC3E}">
        <p14:creationId xmlns:p14="http://schemas.microsoft.com/office/powerpoint/2010/main" val="318190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33C15-7D20-1689-7391-4B3048906A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485DF9-044E-D5BB-8BCF-BBA529F55F40}"/>
              </a:ext>
            </a:extLst>
          </p:cNvPr>
          <p:cNvSpPr>
            <a:spLocks noGrp="1"/>
          </p:cNvSpPr>
          <p:nvPr>
            <p:ph type="title"/>
          </p:nvPr>
        </p:nvSpPr>
        <p:spPr/>
        <p:txBody>
          <a:bodyPr>
            <a:normAutofit fontScale="90000"/>
          </a:bodyPr>
          <a:lstStyle/>
          <a:p>
            <a:r>
              <a:rPr lang="en-US" dirty="0"/>
              <a:t>REALTORS® Must Complete NAR’s Triennial Code of Ethics by December 31, 2024</a:t>
            </a:r>
          </a:p>
        </p:txBody>
      </p:sp>
      <p:sp>
        <p:nvSpPr>
          <p:cNvPr id="3" name="Content Placeholder 2">
            <a:extLst>
              <a:ext uri="{FF2B5EF4-FFF2-40B4-BE49-F238E27FC236}">
                <a16:creationId xmlns:a16="http://schemas.microsoft.com/office/drawing/2014/main" id="{00A56445-F12B-CE0E-5527-8CFF28DCC4D3}"/>
              </a:ext>
            </a:extLst>
          </p:cNvPr>
          <p:cNvSpPr>
            <a:spLocks noGrp="1"/>
          </p:cNvSpPr>
          <p:nvPr>
            <p:ph idx="1"/>
          </p:nvPr>
        </p:nvSpPr>
        <p:spPr/>
        <p:txBody>
          <a:bodyPr>
            <a:normAutofit/>
          </a:bodyPr>
          <a:lstStyle/>
          <a:p>
            <a:pPr algn="l"/>
            <a:r>
              <a:rPr lang="en-US" b="0" i="0" dirty="0">
                <a:effectLst/>
                <a:latin typeface="Overpass Medium" pitchFamily="2" charset="77"/>
              </a:rPr>
              <a:t>All REALTORS® must complete at least 2.5 hours of an approved Code of Ethics Training within the three-year cycle. The current three-year cycle began on January 1, 2022. </a:t>
            </a:r>
          </a:p>
          <a:p>
            <a:pPr algn="l"/>
            <a:r>
              <a:rPr lang="en-US" b="0" i="0" dirty="0">
                <a:effectLst/>
                <a:latin typeface="Overpass Medium" pitchFamily="2" charset="77"/>
              </a:rPr>
              <a:t>Need a course? Look no further than </a:t>
            </a:r>
            <a:r>
              <a:rPr lang="en-US" b="0" i="0" dirty="0">
                <a:effectLst/>
                <a:latin typeface="Overpass Medium" pitchFamily="2" charset="77"/>
                <a:hlinkClick r:id="rId2"/>
              </a:rPr>
              <a:t>Mainstreet</a:t>
            </a:r>
            <a:r>
              <a:rPr lang="en-US" b="0" i="0" dirty="0">
                <a:effectLst/>
                <a:latin typeface="Overpass Medium" pitchFamily="2" charset="77"/>
              </a:rPr>
              <a:t>, complete your C2EX endorsement or take a free course at </a:t>
            </a:r>
            <a:r>
              <a:rPr lang="en-US" b="0" i="0" dirty="0">
                <a:effectLst/>
                <a:latin typeface="Overpass Medium" pitchFamily="2" charset="77"/>
                <a:hlinkClick r:id="rId3"/>
              </a:rPr>
              <a:t>nar.realtor </a:t>
            </a:r>
            <a:endParaRPr lang="en-US" b="0" i="0" dirty="0">
              <a:effectLst/>
              <a:latin typeface="Overpass Medium" pitchFamily="2" charset="77"/>
            </a:endParaRPr>
          </a:p>
          <a:p>
            <a:pPr algn="l"/>
            <a:r>
              <a:rPr lang="en-US" b="0" i="0" dirty="0">
                <a:effectLst/>
                <a:latin typeface="Overpass Medium" pitchFamily="2" charset="77"/>
              </a:rPr>
              <a:t>Not sure if you completed your COE requirement? Look on your Mainstreet </a:t>
            </a:r>
            <a:r>
              <a:rPr lang="en-US" b="0" i="0" dirty="0">
                <a:effectLst/>
                <a:latin typeface="Overpass Medium" pitchFamily="2" charset="77"/>
                <a:hlinkClick r:id="rId4"/>
              </a:rPr>
              <a:t>member page</a:t>
            </a:r>
            <a:r>
              <a:rPr lang="en-US" b="0" i="0" dirty="0">
                <a:effectLst/>
                <a:latin typeface="Overpass Medium" pitchFamily="2" charset="77"/>
              </a:rPr>
              <a:t> and look under notifications. </a:t>
            </a:r>
          </a:p>
        </p:txBody>
      </p:sp>
    </p:spTree>
    <p:extLst>
      <p:ext uri="{BB962C8B-B14F-4D97-AF65-F5344CB8AC3E}">
        <p14:creationId xmlns:p14="http://schemas.microsoft.com/office/powerpoint/2010/main" val="397416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173D1-D81B-1378-68DD-6BB970A22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74610D-2E56-4427-CD4A-46370499AD65}"/>
              </a:ext>
            </a:extLst>
          </p:cNvPr>
          <p:cNvSpPr>
            <a:spLocks noGrp="1"/>
          </p:cNvSpPr>
          <p:nvPr>
            <p:ph type="title"/>
          </p:nvPr>
        </p:nvSpPr>
        <p:spPr>
          <a:xfrm>
            <a:off x="373072" y="273844"/>
            <a:ext cx="8356324" cy="994172"/>
          </a:xfrm>
        </p:spPr>
        <p:txBody>
          <a:bodyPr anchor="ctr">
            <a:normAutofit/>
          </a:bodyPr>
          <a:lstStyle/>
          <a:p>
            <a:r>
              <a:rPr lang="en-US" dirty="0"/>
              <a:t>NAR’S  30 Under 30</a:t>
            </a:r>
          </a:p>
        </p:txBody>
      </p:sp>
      <p:sp>
        <p:nvSpPr>
          <p:cNvPr id="13" name="Content Placeholder 12">
            <a:extLst>
              <a:ext uri="{FF2B5EF4-FFF2-40B4-BE49-F238E27FC236}">
                <a16:creationId xmlns:a16="http://schemas.microsoft.com/office/drawing/2014/main" id="{07A5DFC3-18D6-76B2-0E06-CB4DEB9D687D}"/>
              </a:ext>
            </a:extLst>
          </p:cNvPr>
          <p:cNvSpPr>
            <a:spLocks noGrp="1"/>
          </p:cNvSpPr>
          <p:nvPr>
            <p:ph sz="half" idx="1"/>
          </p:nvPr>
        </p:nvSpPr>
        <p:spPr>
          <a:xfrm>
            <a:off x="628650" y="1369218"/>
            <a:ext cx="3886200" cy="3263504"/>
          </a:xfrm>
        </p:spPr>
        <p:txBody>
          <a:bodyPr>
            <a:normAutofit/>
          </a:bodyPr>
          <a:lstStyle/>
          <a:p>
            <a:pPr marL="0" indent="0">
              <a:buNone/>
            </a:pPr>
            <a:r>
              <a:rPr lang="en-US" b="1" i="0" dirty="0">
                <a:effectLst/>
              </a:rPr>
              <a:t>Apply for the 2025 Class of 30 Under 30</a:t>
            </a:r>
          </a:p>
          <a:p>
            <a:pPr marL="0" indent="0">
              <a:buNone/>
            </a:pPr>
            <a:r>
              <a:rPr lang="en-US" b="0" i="0" dirty="0">
                <a:effectLst/>
              </a:rPr>
              <a:t>Submit your application between Nov. 1, 2024, and Jan. 15, 2025, for a chance to be celebrated as a trailblazer in real estate. Your journey to success starts here:</a:t>
            </a:r>
          </a:p>
          <a:p>
            <a:pPr marL="0" indent="0">
              <a:buNone/>
            </a:pPr>
            <a:r>
              <a:rPr lang="en-US" dirty="0">
                <a:highlight>
                  <a:srgbClr val="FF9E00"/>
                </a:highlight>
                <a:hlinkClick r:id="rId2"/>
              </a:rPr>
              <a:t>Apply Today</a:t>
            </a:r>
            <a:endParaRPr lang="en-US" dirty="0">
              <a:highlight>
                <a:srgbClr val="FF9E00"/>
              </a:highlight>
            </a:endParaRPr>
          </a:p>
        </p:txBody>
      </p:sp>
      <p:pic>
        <p:nvPicPr>
          <p:cNvPr id="1026" name="Picture 2" descr="30 Under 30 Logo">
            <a:extLst>
              <a:ext uri="{FF2B5EF4-FFF2-40B4-BE49-F238E27FC236}">
                <a16:creationId xmlns:a16="http://schemas.microsoft.com/office/drawing/2014/main" id="{96471773-0715-A6BA-73A0-CEFC4A1C3A5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41183" y="1369218"/>
            <a:ext cx="3862134" cy="3263504"/>
          </a:xfrm>
          <a:prstGeom prst="rect">
            <a:avLst/>
          </a:prstGeom>
          <a:solidFill>
            <a:srgbClr val="FFFFFF"/>
          </a:solidFill>
        </p:spPr>
      </p:pic>
    </p:spTree>
    <p:extLst>
      <p:ext uri="{BB962C8B-B14F-4D97-AF65-F5344CB8AC3E}">
        <p14:creationId xmlns:p14="http://schemas.microsoft.com/office/powerpoint/2010/main" val="37723755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instreet PPT Template  -  Compatibility Mode" id="{F81CAD1E-911A-784E-B7E2-D6A2D93F31EC}" vid="{2598AAC8-3E7D-8E44-8875-E11D8D9D2FB8}"/>
    </a:ext>
  </a:extLst>
</a:theme>
</file>

<file path=docProps/app.xml><?xml version="1.0" encoding="utf-8"?>
<Properties xmlns="http://schemas.openxmlformats.org/officeDocument/2006/extended-properties" xmlns:vt="http://schemas.openxmlformats.org/officeDocument/2006/docPropsVTypes">
  <Template>Office Theme</Template>
  <TotalTime>470</TotalTime>
  <Words>2318</Words>
  <Application>Microsoft Macintosh PowerPoint</Application>
  <PresentationFormat>On-screen Show (16:9)</PresentationFormat>
  <Paragraphs>94</Paragraphs>
  <Slides>12</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Overpass Black</vt:lpstr>
      <vt:lpstr>Overpass Medium</vt:lpstr>
      <vt:lpstr>Overpass SemiBold</vt:lpstr>
      <vt:lpstr>Roboto</vt:lpstr>
      <vt:lpstr>Office Theme</vt:lpstr>
      <vt:lpstr>December</vt:lpstr>
      <vt:lpstr>2025 Illinois License Law Update</vt:lpstr>
      <vt:lpstr>2025 Illinois License Law Update cont.</vt:lpstr>
      <vt:lpstr>2025 Illinois License Law Update cont.</vt:lpstr>
      <vt:lpstr>2025 Illinois License Law Update cont.</vt:lpstr>
      <vt:lpstr>2025 Illinois License Law Update cont.</vt:lpstr>
      <vt:lpstr>2025 Illinois License Law Update cont.</vt:lpstr>
      <vt:lpstr>REALTORS® Must Complete NAR’s Triennial Code of Ethics by December 31, 2024</vt:lpstr>
      <vt:lpstr>NAR’S  30 Under 30</vt:lpstr>
      <vt:lpstr>SentriKey Real Estate App</vt:lpstr>
      <vt:lpstr>Member Benefit: Tech Helpline</vt:lpstr>
      <vt:lpstr>Mainstreet Calendar - January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Christian Sexton</dc:creator>
  <cp:lastModifiedBy>David Pollina</cp:lastModifiedBy>
  <cp:revision>13</cp:revision>
  <dcterms:created xsi:type="dcterms:W3CDTF">2024-10-07T18:31:05Z</dcterms:created>
  <dcterms:modified xsi:type="dcterms:W3CDTF">2024-12-13T18:20:12Z</dcterms:modified>
</cp:coreProperties>
</file>