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5" r:id="rId3"/>
    <p:sldId id="264" r:id="rId4"/>
    <p:sldId id="260" r:id="rId5"/>
    <p:sldId id="267" r:id="rId6"/>
    <p:sldId id="271" r:id="rId7"/>
    <p:sldId id="261" r:id="rId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E00"/>
    <a:srgbClr val="4B34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89"/>
    <p:restoredTop sz="94723"/>
  </p:normalViewPr>
  <p:slideViewPr>
    <p:cSldViewPr snapToGrid="0">
      <p:cViewPr varScale="1">
        <p:scale>
          <a:sx n="89" d="100"/>
          <a:sy n="89" d="100"/>
        </p:scale>
        <p:origin x="168" y="1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3BEFA3B-E37B-138B-722D-F8C341787412}"/>
              </a:ext>
            </a:extLst>
          </p:cNvPr>
          <p:cNvSpPr>
            <a:spLocks noGrp="1" noRot="1" noMove="1" noResize="1" noEditPoints="1" noAdjustHandles="1" noChangeArrowheads="1" noChangeShapeType="1"/>
          </p:cNvSpPr>
          <p:nvPr userDrawn="1"/>
        </p:nvSpPr>
        <p:spPr>
          <a:xfrm>
            <a:off x="4619553" y="-24769"/>
            <a:ext cx="4880638" cy="5193037"/>
          </a:xfrm>
          <a:prstGeom prst="rect">
            <a:avLst/>
          </a:prstGeom>
          <a:solidFill>
            <a:srgbClr val="4B34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5118236" y="2923243"/>
            <a:ext cx="3882224" cy="1241822"/>
          </a:xfrm>
          <a:prstGeom prst="rect">
            <a:avLst/>
          </a:prstGeom>
        </p:spPr>
        <p:txBody>
          <a:bodyPr/>
          <a:lstStyle>
            <a:lvl1pPr marL="0" indent="0" algn="l">
              <a:buNone/>
              <a:defRPr sz="1800" b="0" i="0">
                <a:solidFill>
                  <a:schemeClr val="bg1"/>
                </a:solidFill>
                <a:latin typeface="Overpass Medium" pitchFamily="2" charset="77"/>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16" name="Title 15">
            <a:extLst>
              <a:ext uri="{FF2B5EF4-FFF2-40B4-BE49-F238E27FC236}">
                <a16:creationId xmlns:a16="http://schemas.microsoft.com/office/drawing/2014/main" id="{46B7C850-C8B3-608D-9064-E5279DD844CF}"/>
              </a:ext>
            </a:extLst>
          </p:cNvPr>
          <p:cNvSpPr>
            <a:spLocks noGrp="1"/>
          </p:cNvSpPr>
          <p:nvPr>
            <p:ph type="title"/>
          </p:nvPr>
        </p:nvSpPr>
        <p:spPr>
          <a:xfrm>
            <a:off x="5118236" y="1795060"/>
            <a:ext cx="3882224" cy="993775"/>
          </a:xfrm>
        </p:spPr>
        <p:txBody>
          <a:bodyPr/>
          <a:lstStyle>
            <a:lvl1pPr>
              <a:defRPr b="1" i="0">
                <a:solidFill>
                  <a:schemeClr val="bg1"/>
                </a:solidFill>
                <a:latin typeface="Overpass SemiBold" pitchFamily="2" charset="77"/>
              </a:defRPr>
            </a:lvl1pPr>
          </a:lstStyle>
          <a:p>
            <a:r>
              <a:rPr lang="en-US" dirty="0"/>
              <a:t>Click to edit Master title style</a:t>
            </a:r>
          </a:p>
        </p:txBody>
      </p:sp>
      <p:pic>
        <p:nvPicPr>
          <p:cNvPr id="4" name="Picture 3" descr="A purple and white sign with white text&#10;&#10;Description automatically generated">
            <a:extLst>
              <a:ext uri="{FF2B5EF4-FFF2-40B4-BE49-F238E27FC236}">
                <a16:creationId xmlns:a16="http://schemas.microsoft.com/office/drawing/2014/main" id="{F62DD9ED-0847-31E8-65A6-6485A79D3580}"/>
              </a:ext>
            </a:extLst>
          </p:cNvPr>
          <p:cNvPicPr>
            <a:picLocks noChangeAspect="1"/>
          </p:cNvPicPr>
          <p:nvPr userDrawn="1"/>
        </p:nvPicPr>
        <p:blipFill>
          <a:blip r:embed="rId2"/>
          <a:stretch>
            <a:fillRect/>
          </a:stretch>
        </p:blipFill>
        <p:spPr>
          <a:xfrm>
            <a:off x="436822" y="1900193"/>
            <a:ext cx="3683000" cy="1343112"/>
          </a:xfrm>
          <a:prstGeom prst="rect">
            <a:avLst/>
          </a:prstGeom>
        </p:spPr>
      </p:pic>
    </p:spTree>
    <p:extLst>
      <p:ext uri="{BB962C8B-B14F-4D97-AF65-F5344CB8AC3E}">
        <p14:creationId xmlns:p14="http://schemas.microsoft.com/office/powerpoint/2010/main" val="1940028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73072" y="273844"/>
            <a:ext cx="8356324" cy="994172"/>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373072" y="1369218"/>
            <a:ext cx="8356324" cy="3263504"/>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499031" y="4767263"/>
            <a:ext cx="1028058" cy="273844"/>
          </a:xfrm>
          <a:prstGeom prst="rect">
            <a:avLst/>
          </a:prstGeom>
        </p:spPr>
        <p:txBody>
          <a:bodyPr/>
          <a:lstStyle/>
          <a:p>
            <a:fld id="{454C7998-9522-FB49-BDD3-A8B61F7243BE}" type="datetimeFigureOut">
              <a:rPr lang="en-US" smtClean="0"/>
              <a:t>1/17/25</a:t>
            </a:fld>
            <a:endParaRPr lang="en-US"/>
          </a:p>
        </p:txBody>
      </p:sp>
      <p:sp>
        <p:nvSpPr>
          <p:cNvPr id="5" name="Footer Placeholder 4"/>
          <p:cNvSpPr>
            <a:spLocks noGrp="1"/>
          </p:cNvSpPr>
          <p:nvPr>
            <p:ph type="ftr" sz="quarter" idx="11"/>
          </p:nvPr>
        </p:nvSpPr>
        <p:spPr>
          <a:xfrm>
            <a:off x="4641069" y="4767263"/>
            <a:ext cx="3301139"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8056188" y="4767263"/>
            <a:ext cx="673208" cy="273844"/>
          </a:xfrm>
          <a:prstGeom prst="rect">
            <a:avLst/>
          </a:prstGeom>
        </p:spPr>
        <p:txBody>
          <a:bodyPr/>
          <a:lstStyle/>
          <a:p>
            <a:fld id="{F276851C-4DAC-B149-A7A7-955E310F7CCC}" type="slidenum">
              <a:rPr lang="en-US" smtClean="0"/>
              <a:t>‹#›</a:t>
            </a:fld>
            <a:endParaRPr lang="en-US"/>
          </a:p>
        </p:txBody>
      </p:sp>
    </p:spTree>
    <p:extLst>
      <p:ext uri="{BB962C8B-B14F-4D97-AF65-F5344CB8AC3E}">
        <p14:creationId xmlns:p14="http://schemas.microsoft.com/office/powerpoint/2010/main" val="1285122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3"/>
            <a:ext cx="1971675" cy="4358879"/>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3"/>
            <a:ext cx="5800725" cy="435887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499031" y="4767263"/>
            <a:ext cx="1028058" cy="273844"/>
          </a:xfrm>
          <a:prstGeom prst="rect">
            <a:avLst/>
          </a:prstGeom>
        </p:spPr>
        <p:txBody>
          <a:bodyPr/>
          <a:lstStyle/>
          <a:p>
            <a:fld id="{454C7998-9522-FB49-BDD3-A8B61F7243BE}" type="datetimeFigureOut">
              <a:rPr lang="en-US" smtClean="0"/>
              <a:t>1/17/25</a:t>
            </a:fld>
            <a:endParaRPr lang="en-US"/>
          </a:p>
        </p:txBody>
      </p:sp>
      <p:sp>
        <p:nvSpPr>
          <p:cNvPr id="5" name="Footer Placeholder 4"/>
          <p:cNvSpPr>
            <a:spLocks noGrp="1"/>
          </p:cNvSpPr>
          <p:nvPr>
            <p:ph type="ftr" sz="quarter" idx="11"/>
          </p:nvPr>
        </p:nvSpPr>
        <p:spPr>
          <a:xfrm>
            <a:off x="4641069" y="4767263"/>
            <a:ext cx="3301139"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8056188" y="4767263"/>
            <a:ext cx="673208" cy="273844"/>
          </a:xfrm>
          <a:prstGeom prst="rect">
            <a:avLst/>
          </a:prstGeom>
        </p:spPr>
        <p:txBody>
          <a:bodyPr/>
          <a:lstStyle/>
          <a:p>
            <a:fld id="{F276851C-4DAC-B149-A7A7-955E310F7CCC}" type="slidenum">
              <a:rPr lang="en-US" smtClean="0"/>
              <a:t>‹#›</a:t>
            </a:fld>
            <a:endParaRPr lang="en-US"/>
          </a:p>
        </p:txBody>
      </p:sp>
    </p:spTree>
    <p:extLst>
      <p:ext uri="{BB962C8B-B14F-4D97-AF65-F5344CB8AC3E}">
        <p14:creationId xmlns:p14="http://schemas.microsoft.com/office/powerpoint/2010/main" val="2446626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73072" y="273844"/>
            <a:ext cx="8356324" cy="994172"/>
          </a:xfrm>
          <a:prstGeom prst="rect">
            <a:avLst/>
          </a:prstGeom>
        </p:spPr>
        <p:txBody>
          <a:bodyPr/>
          <a:lstStyle>
            <a:lvl1pPr>
              <a:defRPr>
                <a:latin typeface="Overpass Medium" pitchFamily="2" charset="77"/>
              </a:defRPr>
            </a:lvl1pPr>
          </a:lstStyle>
          <a:p>
            <a:r>
              <a:rPr lang="en-US"/>
              <a:t>Click to edit Master title style</a:t>
            </a:r>
            <a:endParaRPr lang="en-US" dirty="0"/>
          </a:p>
        </p:txBody>
      </p:sp>
      <p:sp>
        <p:nvSpPr>
          <p:cNvPr id="3" name="Content Placeholder 2"/>
          <p:cNvSpPr>
            <a:spLocks noGrp="1"/>
          </p:cNvSpPr>
          <p:nvPr>
            <p:ph idx="1"/>
          </p:nvPr>
        </p:nvSpPr>
        <p:spPr>
          <a:xfrm>
            <a:off x="373072" y="1369218"/>
            <a:ext cx="8356324" cy="3263504"/>
          </a:xfrm>
          <a:prstGeom prst="rect">
            <a:avLst/>
          </a:prstGeom>
        </p:spPr>
        <p:txBody>
          <a:bodyPr/>
          <a:lstStyle>
            <a:lvl1pPr>
              <a:defRPr>
                <a:latin typeface="Overpass Medium" pitchFamily="2" charset="77"/>
              </a:defRPr>
            </a:lvl1pPr>
            <a:lvl2pPr>
              <a:defRPr>
                <a:latin typeface="Overpass Medium" pitchFamily="2" charset="77"/>
              </a:defRPr>
            </a:lvl2pPr>
            <a:lvl3pPr>
              <a:defRPr>
                <a:latin typeface="Overpass Medium" pitchFamily="2" charset="77"/>
              </a:defRPr>
            </a:lvl3pPr>
            <a:lvl4pPr>
              <a:defRPr>
                <a:latin typeface="Overpass Medium" pitchFamily="2" charset="77"/>
              </a:defRPr>
            </a:lvl4pPr>
            <a:lvl5pPr>
              <a:defRPr>
                <a:latin typeface="Overpass Medium"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499031" y="4767263"/>
            <a:ext cx="1028058" cy="273844"/>
          </a:xfrm>
          <a:prstGeom prst="rect">
            <a:avLst/>
          </a:prstGeom>
        </p:spPr>
        <p:txBody>
          <a:bodyPr/>
          <a:lstStyle/>
          <a:p>
            <a:fld id="{454C7998-9522-FB49-BDD3-A8B61F7243BE}" type="datetimeFigureOut">
              <a:rPr lang="en-US" smtClean="0"/>
              <a:t>1/17/25</a:t>
            </a:fld>
            <a:endParaRPr lang="en-US" dirty="0"/>
          </a:p>
        </p:txBody>
      </p:sp>
      <p:sp>
        <p:nvSpPr>
          <p:cNvPr id="5" name="Footer Placeholder 4"/>
          <p:cNvSpPr>
            <a:spLocks noGrp="1"/>
          </p:cNvSpPr>
          <p:nvPr>
            <p:ph type="ftr" sz="quarter" idx="11"/>
          </p:nvPr>
        </p:nvSpPr>
        <p:spPr>
          <a:xfrm>
            <a:off x="4641069" y="4767263"/>
            <a:ext cx="3301139"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8056188" y="4767263"/>
            <a:ext cx="673208" cy="273844"/>
          </a:xfrm>
          <a:prstGeom prst="rect">
            <a:avLst/>
          </a:prstGeom>
        </p:spPr>
        <p:txBody>
          <a:bodyPr/>
          <a:lstStyle/>
          <a:p>
            <a:fld id="{F276851C-4DAC-B149-A7A7-955E310F7CCC}" type="slidenum">
              <a:rPr lang="en-US" smtClean="0"/>
              <a:t>‹#›</a:t>
            </a:fld>
            <a:endParaRPr lang="en-US"/>
          </a:p>
        </p:txBody>
      </p:sp>
    </p:spTree>
    <p:extLst>
      <p:ext uri="{BB962C8B-B14F-4D97-AF65-F5344CB8AC3E}">
        <p14:creationId xmlns:p14="http://schemas.microsoft.com/office/powerpoint/2010/main" val="3589446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282304"/>
            <a:ext cx="7886700" cy="2139553"/>
          </a:xfrm>
          <a:prstGeom prst="rect">
            <a:avLst/>
          </a:prstGeo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7" y="3442098"/>
            <a:ext cx="7886700" cy="1125140"/>
          </a:xfrm>
          <a:prstGeom prst="rect">
            <a:avLst/>
          </a:prstGeo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499031" y="4767263"/>
            <a:ext cx="1028058" cy="273844"/>
          </a:xfrm>
          <a:prstGeom prst="rect">
            <a:avLst/>
          </a:prstGeom>
        </p:spPr>
        <p:txBody>
          <a:bodyPr/>
          <a:lstStyle/>
          <a:p>
            <a:fld id="{454C7998-9522-FB49-BDD3-A8B61F7243BE}" type="datetimeFigureOut">
              <a:rPr lang="en-US" smtClean="0"/>
              <a:t>1/17/25</a:t>
            </a:fld>
            <a:endParaRPr lang="en-US" dirty="0"/>
          </a:p>
        </p:txBody>
      </p:sp>
      <p:sp>
        <p:nvSpPr>
          <p:cNvPr id="5" name="Footer Placeholder 4"/>
          <p:cNvSpPr>
            <a:spLocks noGrp="1"/>
          </p:cNvSpPr>
          <p:nvPr>
            <p:ph type="ftr" sz="quarter" idx="11"/>
          </p:nvPr>
        </p:nvSpPr>
        <p:spPr>
          <a:xfrm>
            <a:off x="4641069" y="4767263"/>
            <a:ext cx="3301139"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8056188" y="4767263"/>
            <a:ext cx="673208" cy="273844"/>
          </a:xfrm>
          <a:prstGeom prst="rect">
            <a:avLst/>
          </a:prstGeom>
        </p:spPr>
        <p:txBody>
          <a:bodyPr/>
          <a:lstStyle/>
          <a:p>
            <a:fld id="{F276851C-4DAC-B149-A7A7-955E310F7CCC}" type="slidenum">
              <a:rPr lang="en-US" smtClean="0"/>
              <a:t>‹#›</a:t>
            </a:fld>
            <a:endParaRPr lang="en-US"/>
          </a:p>
        </p:txBody>
      </p:sp>
    </p:spTree>
    <p:extLst>
      <p:ext uri="{BB962C8B-B14F-4D97-AF65-F5344CB8AC3E}">
        <p14:creationId xmlns:p14="http://schemas.microsoft.com/office/powerpoint/2010/main" val="43787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73072" y="273844"/>
            <a:ext cx="8356324" cy="994172"/>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8"/>
            <a:ext cx="3886200" cy="326350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8"/>
            <a:ext cx="3886200" cy="326350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3499031" y="4767263"/>
            <a:ext cx="1028058" cy="273844"/>
          </a:xfrm>
          <a:prstGeom prst="rect">
            <a:avLst/>
          </a:prstGeom>
        </p:spPr>
        <p:txBody>
          <a:bodyPr/>
          <a:lstStyle/>
          <a:p>
            <a:fld id="{454C7998-9522-FB49-BDD3-A8B61F7243BE}" type="datetimeFigureOut">
              <a:rPr lang="en-US" smtClean="0"/>
              <a:t>1/17/25</a:t>
            </a:fld>
            <a:endParaRPr lang="en-US"/>
          </a:p>
        </p:txBody>
      </p:sp>
      <p:sp>
        <p:nvSpPr>
          <p:cNvPr id="6" name="Footer Placeholder 5"/>
          <p:cNvSpPr>
            <a:spLocks noGrp="1"/>
          </p:cNvSpPr>
          <p:nvPr>
            <p:ph type="ftr" sz="quarter" idx="11"/>
          </p:nvPr>
        </p:nvSpPr>
        <p:spPr>
          <a:xfrm>
            <a:off x="4641069" y="4767263"/>
            <a:ext cx="3301139"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8056188" y="4767263"/>
            <a:ext cx="673208" cy="273844"/>
          </a:xfrm>
          <a:prstGeom prst="rect">
            <a:avLst/>
          </a:prstGeom>
        </p:spPr>
        <p:txBody>
          <a:bodyPr/>
          <a:lstStyle/>
          <a:p>
            <a:fld id="{F276851C-4DAC-B149-A7A7-955E310F7CCC}" type="slidenum">
              <a:rPr lang="en-US" smtClean="0"/>
              <a:t>‹#›</a:t>
            </a:fld>
            <a:endParaRPr lang="en-US"/>
          </a:p>
        </p:txBody>
      </p:sp>
    </p:spTree>
    <p:extLst>
      <p:ext uri="{BB962C8B-B14F-4D97-AF65-F5344CB8AC3E}">
        <p14:creationId xmlns:p14="http://schemas.microsoft.com/office/powerpoint/2010/main" val="581362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3499031" y="4767263"/>
            <a:ext cx="1028058" cy="273844"/>
          </a:xfrm>
          <a:prstGeom prst="rect">
            <a:avLst/>
          </a:prstGeom>
        </p:spPr>
        <p:txBody>
          <a:bodyPr/>
          <a:lstStyle/>
          <a:p>
            <a:fld id="{454C7998-9522-FB49-BDD3-A8B61F7243BE}" type="datetimeFigureOut">
              <a:rPr lang="en-US" smtClean="0"/>
              <a:t>1/17/25</a:t>
            </a:fld>
            <a:endParaRPr lang="en-US"/>
          </a:p>
        </p:txBody>
      </p:sp>
      <p:sp>
        <p:nvSpPr>
          <p:cNvPr id="8" name="Footer Placeholder 7"/>
          <p:cNvSpPr>
            <a:spLocks noGrp="1"/>
          </p:cNvSpPr>
          <p:nvPr>
            <p:ph type="ftr" sz="quarter" idx="11"/>
          </p:nvPr>
        </p:nvSpPr>
        <p:spPr>
          <a:xfrm>
            <a:off x="4641069" y="4767263"/>
            <a:ext cx="3301139" cy="273844"/>
          </a:xfrm>
          <a:prstGeom prst="rect">
            <a:avLst/>
          </a:prstGeom>
        </p:spPr>
        <p:txBody>
          <a:bodyPr/>
          <a:lstStyle/>
          <a:p>
            <a:endParaRPr lang="en-US"/>
          </a:p>
        </p:txBody>
      </p:sp>
      <p:sp>
        <p:nvSpPr>
          <p:cNvPr id="9" name="Slide Number Placeholder 8"/>
          <p:cNvSpPr>
            <a:spLocks noGrp="1"/>
          </p:cNvSpPr>
          <p:nvPr>
            <p:ph type="sldNum" sz="quarter" idx="12"/>
          </p:nvPr>
        </p:nvSpPr>
        <p:spPr>
          <a:xfrm>
            <a:off x="8056188" y="4767263"/>
            <a:ext cx="673208" cy="273844"/>
          </a:xfrm>
          <a:prstGeom prst="rect">
            <a:avLst/>
          </a:prstGeom>
        </p:spPr>
        <p:txBody>
          <a:bodyPr/>
          <a:lstStyle/>
          <a:p>
            <a:fld id="{F276851C-4DAC-B149-A7A7-955E310F7CCC}" type="slidenum">
              <a:rPr lang="en-US" smtClean="0"/>
              <a:t>‹#›</a:t>
            </a:fld>
            <a:endParaRPr lang="en-US"/>
          </a:p>
        </p:txBody>
      </p:sp>
    </p:spTree>
    <p:extLst>
      <p:ext uri="{BB962C8B-B14F-4D97-AF65-F5344CB8AC3E}">
        <p14:creationId xmlns:p14="http://schemas.microsoft.com/office/powerpoint/2010/main" val="264887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3072" y="273844"/>
            <a:ext cx="8356324" cy="994172"/>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3499031" y="4767263"/>
            <a:ext cx="1028058" cy="273844"/>
          </a:xfrm>
          <a:prstGeom prst="rect">
            <a:avLst/>
          </a:prstGeom>
        </p:spPr>
        <p:txBody>
          <a:bodyPr/>
          <a:lstStyle/>
          <a:p>
            <a:fld id="{454C7998-9522-FB49-BDD3-A8B61F7243BE}" type="datetimeFigureOut">
              <a:rPr lang="en-US" smtClean="0"/>
              <a:t>1/17/25</a:t>
            </a:fld>
            <a:endParaRPr lang="en-US"/>
          </a:p>
        </p:txBody>
      </p:sp>
      <p:sp>
        <p:nvSpPr>
          <p:cNvPr id="4" name="Footer Placeholder 3"/>
          <p:cNvSpPr>
            <a:spLocks noGrp="1"/>
          </p:cNvSpPr>
          <p:nvPr>
            <p:ph type="ftr" sz="quarter" idx="11"/>
          </p:nvPr>
        </p:nvSpPr>
        <p:spPr>
          <a:xfrm>
            <a:off x="4641069" y="4767263"/>
            <a:ext cx="3301139" cy="273844"/>
          </a:xfrm>
          <a:prstGeom prst="rect">
            <a:avLst/>
          </a:prstGeom>
        </p:spPr>
        <p:txBody>
          <a:bodyPr/>
          <a:lstStyle/>
          <a:p>
            <a:endParaRPr lang="en-US"/>
          </a:p>
        </p:txBody>
      </p:sp>
      <p:sp>
        <p:nvSpPr>
          <p:cNvPr id="5" name="Slide Number Placeholder 4"/>
          <p:cNvSpPr>
            <a:spLocks noGrp="1"/>
          </p:cNvSpPr>
          <p:nvPr>
            <p:ph type="sldNum" sz="quarter" idx="12"/>
          </p:nvPr>
        </p:nvSpPr>
        <p:spPr>
          <a:xfrm>
            <a:off x="8056188" y="4767263"/>
            <a:ext cx="673208" cy="273844"/>
          </a:xfrm>
          <a:prstGeom prst="rect">
            <a:avLst/>
          </a:prstGeom>
        </p:spPr>
        <p:txBody>
          <a:bodyPr/>
          <a:lstStyle/>
          <a:p>
            <a:fld id="{F276851C-4DAC-B149-A7A7-955E310F7CCC}" type="slidenum">
              <a:rPr lang="en-US" smtClean="0"/>
              <a:t>‹#›</a:t>
            </a:fld>
            <a:endParaRPr lang="en-US"/>
          </a:p>
        </p:txBody>
      </p:sp>
    </p:spTree>
    <p:extLst>
      <p:ext uri="{BB962C8B-B14F-4D97-AF65-F5344CB8AC3E}">
        <p14:creationId xmlns:p14="http://schemas.microsoft.com/office/powerpoint/2010/main" val="98412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499031" y="4767263"/>
            <a:ext cx="1028058" cy="273844"/>
          </a:xfrm>
          <a:prstGeom prst="rect">
            <a:avLst/>
          </a:prstGeom>
        </p:spPr>
        <p:txBody>
          <a:bodyPr/>
          <a:lstStyle/>
          <a:p>
            <a:fld id="{454C7998-9522-FB49-BDD3-A8B61F7243BE}" type="datetimeFigureOut">
              <a:rPr lang="en-US" smtClean="0"/>
              <a:t>1/17/25</a:t>
            </a:fld>
            <a:endParaRPr lang="en-US"/>
          </a:p>
        </p:txBody>
      </p:sp>
      <p:sp>
        <p:nvSpPr>
          <p:cNvPr id="3" name="Footer Placeholder 2"/>
          <p:cNvSpPr>
            <a:spLocks noGrp="1"/>
          </p:cNvSpPr>
          <p:nvPr>
            <p:ph type="ftr" sz="quarter" idx="11"/>
          </p:nvPr>
        </p:nvSpPr>
        <p:spPr>
          <a:xfrm>
            <a:off x="4641069" y="4767263"/>
            <a:ext cx="3301139" cy="273844"/>
          </a:xfrm>
          <a:prstGeom prst="rect">
            <a:avLst/>
          </a:prstGeom>
        </p:spPr>
        <p:txBody>
          <a:bodyPr/>
          <a:lstStyle/>
          <a:p>
            <a:endParaRPr lang="en-US"/>
          </a:p>
        </p:txBody>
      </p:sp>
      <p:sp>
        <p:nvSpPr>
          <p:cNvPr id="4" name="Slide Number Placeholder 3"/>
          <p:cNvSpPr>
            <a:spLocks noGrp="1"/>
          </p:cNvSpPr>
          <p:nvPr>
            <p:ph type="sldNum" sz="quarter" idx="12"/>
          </p:nvPr>
        </p:nvSpPr>
        <p:spPr>
          <a:xfrm>
            <a:off x="8056188" y="4767263"/>
            <a:ext cx="673208" cy="273844"/>
          </a:xfrm>
          <a:prstGeom prst="rect">
            <a:avLst/>
          </a:prstGeom>
        </p:spPr>
        <p:txBody>
          <a:bodyPr/>
          <a:lstStyle/>
          <a:p>
            <a:fld id="{F276851C-4DAC-B149-A7A7-955E310F7CCC}" type="slidenum">
              <a:rPr lang="en-US" smtClean="0"/>
              <a:t>‹#›</a:t>
            </a:fld>
            <a:endParaRPr lang="en-US"/>
          </a:p>
        </p:txBody>
      </p:sp>
    </p:spTree>
    <p:extLst>
      <p:ext uri="{BB962C8B-B14F-4D97-AF65-F5344CB8AC3E}">
        <p14:creationId xmlns:p14="http://schemas.microsoft.com/office/powerpoint/2010/main" val="526814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a:prstGeom prst="rect">
            <a:avLst/>
          </a:prstGeo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3499031" y="4767263"/>
            <a:ext cx="1028058" cy="273844"/>
          </a:xfrm>
          <a:prstGeom prst="rect">
            <a:avLst/>
          </a:prstGeom>
        </p:spPr>
        <p:txBody>
          <a:bodyPr/>
          <a:lstStyle/>
          <a:p>
            <a:fld id="{454C7998-9522-FB49-BDD3-A8B61F7243BE}" type="datetimeFigureOut">
              <a:rPr lang="en-US" smtClean="0"/>
              <a:t>1/17/25</a:t>
            </a:fld>
            <a:endParaRPr lang="en-US"/>
          </a:p>
        </p:txBody>
      </p:sp>
      <p:sp>
        <p:nvSpPr>
          <p:cNvPr id="6" name="Footer Placeholder 5"/>
          <p:cNvSpPr>
            <a:spLocks noGrp="1"/>
          </p:cNvSpPr>
          <p:nvPr>
            <p:ph type="ftr" sz="quarter" idx="11"/>
          </p:nvPr>
        </p:nvSpPr>
        <p:spPr>
          <a:xfrm>
            <a:off x="4641069" y="4767263"/>
            <a:ext cx="3301139"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8056188" y="4767263"/>
            <a:ext cx="673208" cy="273844"/>
          </a:xfrm>
          <a:prstGeom prst="rect">
            <a:avLst/>
          </a:prstGeom>
        </p:spPr>
        <p:txBody>
          <a:bodyPr/>
          <a:lstStyle/>
          <a:p>
            <a:fld id="{F276851C-4DAC-B149-A7A7-955E310F7CCC}" type="slidenum">
              <a:rPr lang="en-US" smtClean="0"/>
              <a:t>‹#›</a:t>
            </a:fld>
            <a:endParaRPr lang="en-US"/>
          </a:p>
        </p:txBody>
      </p:sp>
    </p:spTree>
    <p:extLst>
      <p:ext uri="{BB962C8B-B14F-4D97-AF65-F5344CB8AC3E}">
        <p14:creationId xmlns:p14="http://schemas.microsoft.com/office/powerpoint/2010/main" val="3490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a:prstGeom prst="rect">
            <a:avLst/>
          </a:prstGeo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a:prstGeom prst="rect">
            <a:avLst/>
          </a:prstGeo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543050"/>
            <a:ext cx="2949178" cy="2858691"/>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3499031" y="4767263"/>
            <a:ext cx="1028058" cy="273844"/>
          </a:xfrm>
          <a:prstGeom prst="rect">
            <a:avLst/>
          </a:prstGeom>
        </p:spPr>
        <p:txBody>
          <a:bodyPr/>
          <a:lstStyle/>
          <a:p>
            <a:fld id="{454C7998-9522-FB49-BDD3-A8B61F7243BE}" type="datetimeFigureOut">
              <a:rPr lang="en-US" smtClean="0"/>
              <a:t>1/17/25</a:t>
            </a:fld>
            <a:endParaRPr lang="en-US"/>
          </a:p>
        </p:txBody>
      </p:sp>
      <p:sp>
        <p:nvSpPr>
          <p:cNvPr id="6" name="Footer Placeholder 5"/>
          <p:cNvSpPr>
            <a:spLocks noGrp="1"/>
          </p:cNvSpPr>
          <p:nvPr>
            <p:ph type="ftr" sz="quarter" idx="11"/>
          </p:nvPr>
        </p:nvSpPr>
        <p:spPr>
          <a:xfrm>
            <a:off x="4641069" y="4767263"/>
            <a:ext cx="3301139"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8056188" y="4767263"/>
            <a:ext cx="673208" cy="273844"/>
          </a:xfrm>
          <a:prstGeom prst="rect">
            <a:avLst/>
          </a:prstGeom>
        </p:spPr>
        <p:txBody>
          <a:bodyPr/>
          <a:lstStyle/>
          <a:p>
            <a:fld id="{F276851C-4DAC-B149-A7A7-955E310F7CCC}" type="slidenum">
              <a:rPr lang="en-US" smtClean="0"/>
              <a:t>‹#›</a:t>
            </a:fld>
            <a:endParaRPr lang="en-US"/>
          </a:p>
        </p:txBody>
      </p:sp>
    </p:spTree>
    <p:extLst>
      <p:ext uri="{BB962C8B-B14F-4D97-AF65-F5344CB8AC3E}">
        <p14:creationId xmlns:p14="http://schemas.microsoft.com/office/powerpoint/2010/main" val="604917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1A065B0-8DC2-2B43-E424-F1C9008CE2E6}"/>
              </a:ext>
            </a:extLst>
          </p:cNvPr>
          <p:cNvSpPr/>
          <p:nvPr userDrawn="1"/>
        </p:nvSpPr>
        <p:spPr>
          <a:xfrm>
            <a:off x="297366" y="4557132"/>
            <a:ext cx="1189463" cy="58636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Placeholder 7">
            <a:extLst>
              <a:ext uri="{FF2B5EF4-FFF2-40B4-BE49-F238E27FC236}">
                <a16:creationId xmlns:a16="http://schemas.microsoft.com/office/drawing/2014/main" id="{7F2650D6-E374-C506-921D-A0A4A96059D1}"/>
              </a:ext>
            </a:extLst>
          </p:cNvPr>
          <p:cNvSpPr>
            <a:spLocks noGrp="1"/>
          </p:cNvSpPr>
          <p:nvPr>
            <p:ph type="title"/>
          </p:nvPr>
        </p:nvSpPr>
        <p:spPr>
          <a:xfrm>
            <a:off x="377890" y="274638"/>
            <a:ext cx="8444204" cy="993775"/>
          </a:xfrm>
          <a:prstGeom prst="rect">
            <a:avLst/>
          </a:prstGeom>
        </p:spPr>
        <p:txBody>
          <a:bodyPr vert="horz" lIns="91440" tIns="45720" rIns="91440" bIns="45720" rtlCol="0" anchor="ctr">
            <a:normAutofit/>
          </a:bodyPr>
          <a:lstStyle/>
          <a:p>
            <a:r>
              <a:rPr lang="en-US" dirty="0"/>
              <a:t>Click to edit Master title style</a:t>
            </a:r>
          </a:p>
        </p:txBody>
      </p:sp>
      <p:sp>
        <p:nvSpPr>
          <p:cNvPr id="9" name="Date Placeholder 8">
            <a:extLst>
              <a:ext uri="{FF2B5EF4-FFF2-40B4-BE49-F238E27FC236}">
                <a16:creationId xmlns:a16="http://schemas.microsoft.com/office/drawing/2014/main" id="{529E6EAE-784F-B4A9-A238-9BA6D3130FE0}"/>
              </a:ext>
            </a:extLst>
          </p:cNvPr>
          <p:cNvSpPr>
            <a:spLocks noGrp="1"/>
          </p:cNvSpPr>
          <p:nvPr>
            <p:ph type="dt" sz="half" idx="2"/>
          </p:nvPr>
        </p:nvSpPr>
        <p:spPr>
          <a:xfrm>
            <a:off x="3676261" y="4767263"/>
            <a:ext cx="956385" cy="274637"/>
          </a:xfrm>
          <a:prstGeom prst="rect">
            <a:avLst/>
          </a:prstGeom>
        </p:spPr>
        <p:txBody>
          <a:bodyPr vert="horz" lIns="91440" tIns="45720" rIns="91440" bIns="45720" rtlCol="0" anchor="ctr"/>
          <a:lstStyle>
            <a:lvl1pPr algn="r">
              <a:defRPr sz="1050" b="0" i="0">
                <a:solidFill>
                  <a:schemeClr val="tx1">
                    <a:tint val="82000"/>
                  </a:schemeClr>
                </a:solidFill>
                <a:latin typeface="Overpass Medium" pitchFamily="2" charset="77"/>
              </a:defRPr>
            </a:lvl1pPr>
          </a:lstStyle>
          <a:p>
            <a:fld id="{0EB622EE-73A9-3D4A-B413-783165662A05}" type="datetimeFigureOut">
              <a:rPr lang="en-US" smtClean="0"/>
              <a:pPr/>
              <a:t>1/17/25</a:t>
            </a:fld>
            <a:endParaRPr lang="en-US"/>
          </a:p>
        </p:txBody>
      </p:sp>
      <p:sp>
        <p:nvSpPr>
          <p:cNvPr id="10" name="Footer Placeholder 9">
            <a:extLst>
              <a:ext uri="{FF2B5EF4-FFF2-40B4-BE49-F238E27FC236}">
                <a16:creationId xmlns:a16="http://schemas.microsoft.com/office/drawing/2014/main" id="{0E2003CA-2ECE-446B-F49E-B0FCEBF7FBD9}"/>
              </a:ext>
            </a:extLst>
          </p:cNvPr>
          <p:cNvSpPr>
            <a:spLocks noGrp="1"/>
          </p:cNvSpPr>
          <p:nvPr>
            <p:ph type="ftr" sz="quarter" idx="3"/>
          </p:nvPr>
        </p:nvSpPr>
        <p:spPr>
          <a:xfrm>
            <a:off x="4721289" y="4767263"/>
            <a:ext cx="3475653" cy="274637"/>
          </a:xfrm>
          <a:prstGeom prst="rect">
            <a:avLst/>
          </a:prstGeom>
        </p:spPr>
        <p:txBody>
          <a:bodyPr vert="horz" lIns="91440" tIns="45720" rIns="91440" bIns="45720" rtlCol="0" anchor="ctr"/>
          <a:lstStyle>
            <a:lvl1pPr algn="ctr">
              <a:defRPr sz="1050" b="0" i="0">
                <a:solidFill>
                  <a:schemeClr val="tx1">
                    <a:tint val="82000"/>
                  </a:schemeClr>
                </a:solidFill>
                <a:latin typeface="Overpass Medium" pitchFamily="2" charset="77"/>
              </a:defRPr>
            </a:lvl1pPr>
          </a:lstStyle>
          <a:p>
            <a:endParaRPr lang="en-US" dirty="0"/>
          </a:p>
        </p:txBody>
      </p:sp>
      <p:sp>
        <p:nvSpPr>
          <p:cNvPr id="11" name="Slide Number Placeholder 10">
            <a:extLst>
              <a:ext uri="{FF2B5EF4-FFF2-40B4-BE49-F238E27FC236}">
                <a16:creationId xmlns:a16="http://schemas.microsoft.com/office/drawing/2014/main" id="{C0C6001F-46A3-0B0A-1EC2-DB2965616B2F}"/>
              </a:ext>
            </a:extLst>
          </p:cNvPr>
          <p:cNvSpPr>
            <a:spLocks noGrp="1"/>
          </p:cNvSpPr>
          <p:nvPr>
            <p:ph type="sldNum" sz="quarter" idx="4"/>
          </p:nvPr>
        </p:nvSpPr>
        <p:spPr>
          <a:xfrm>
            <a:off x="8285584" y="4767263"/>
            <a:ext cx="536510" cy="274637"/>
          </a:xfrm>
          <a:prstGeom prst="rect">
            <a:avLst/>
          </a:prstGeom>
        </p:spPr>
        <p:txBody>
          <a:bodyPr vert="horz" lIns="91440" tIns="45720" rIns="91440" bIns="45720" rtlCol="0" anchor="ctr"/>
          <a:lstStyle>
            <a:lvl1pPr algn="r">
              <a:defRPr sz="1050" b="0" i="0">
                <a:solidFill>
                  <a:schemeClr val="tx1">
                    <a:tint val="82000"/>
                  </a:schemeClr>
                </a:solidFill>
                <a:latin typeface="Overpass Medium" pitchFamily="2" charset="77"/>
              </a:defRPr>
            </a:lvl1pPr>
          </a:lstStyle>
          <a:p>
            <a:fld id="{FA22AB36-7A45-D94D-84E6-1F3859B45E01}" type="slidenum">
              <a:rPr lang="en-US" smtClean="0"/>
              <a:pPr/>
              <a:t>‹#›</a:t>
            </a:fld>
            <a:endParaRPr lang="en-US"/>
          </a:p>
        </p:txBody>
      </p:sp>
      <p:sp>
        <p:nvSpPr>
          <p:cNvPr id="12" name="Text Placeholder 11">
            <a:extLst>
              <a:ext uri="{FF2B5EF4-FFF2-40B4-BE49-F238E27FC236}">
                <a16:creationId xmlns:a16="http://schemas.microsoft.com/office/drawing/2014/main" id="{29C53D6B-C697-7A21-B61B-67ED63D9E0DA}"/>
              </a:ext>
            </a:extLst>
          </p:cNvPr>
          <p:cNvSpPr>
            <a:spLocks noGrp="1"/>
          </p:cNvSpPr>
          <p:nvPr>
            <p:ph type="body" idx="1"/>
          </p:nvPr>
        </p:nvSpPr>
        <p:spPr>
          <a:xfrm>
            <a:off x="377890" y="1370013"/>
            <a:ext cx="8444204" cy="326231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Rectangle 12">
            <a:extLst>
              <a:ext uri="{FF2B5EF4-FFF2-40B4-BE49-F238E27FC236}">
                <a16:creationId xmlns:a16="http://schemas.microsoft.com/office/drawing/2014/main" id="{554108E4-874B-701E-50B2-1EBFC22C5028}"/>
              </a:ext>
            </a:extLst>
          </p:cNvPr>
          <p:cNvSpPr/>
          <p:nvPr userDrawn="1"/>
        </p:nvSpPr>
        <p:spPr>
          <a:xfrm>
            <a:off x="-22860" y="0"/>
            <a:ext cx="45719" cy="5374758"/>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9B8F742-1AC5-97EC-C6BE-5C31115D24EF}"/>
              </a:ext>
            </a:extLst>
          </p:cNvPr>
          <p:cNvSpPr/>
          <p:nvPr userDrawn="1"/>
        </p:nvSpPr>
        <p:spPr>
          <a:xfrm>
            <a:off x="21460" y="0"/>
            <a:ext cx="45719" cy="5374758"/>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purple and white sign with white text&#10;&#10;Description automatically generated">
            <a:extLst>
              <a:ext uri="{FF2B5EF4-FFF2-40B4-BE49-F238E27FC236}">
                <a16:creationId xmlns:a16="http://schemas.microsoft.com/office/drawing/2014/main" id="{821769AF-4796-B04F-17B7-0DE6C2D6ECAC}"/>
              </a:ext>
            </a:extLst>
          </p:cNvPr>
          <p:cNvPicPr>
            <a:picLocks noChangeAspect="1"/>
          </p:cNvPicPr>
          <p:nvPr userDrawn="1"/>
        </p:nvPicPr>
        <p:blipFill>
          <a:blip r:embed="rId14"/>
          <a:stretch>
            <a:fillRect/>
          </a:stretch>
        </p:blipFill>
        <p:spPr>
          <a:xfrm>
            <a:off x="7634030" y="4566684"/>
            <a:ext cx="1303108" cy="475216"/>
          </a:xfrm>
          <a:prstGeom prst="rect">
            <a:avLst/>
          </a:prstGeom>
        </p:spPr>
      </p:pic>
    </p:spTree>
    <p:extLst>
      <p:ext uri="{BB962C8B-B14F-4D97-AF65-F5344CB8AC3E}">
        <p14:creationId xmlns:p14="http://schemas.microsoft.com/office/powerpoint/2010/main" val="2698794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1" i="0" kern="1200">
          <a:solidFill>
            <a:srgbClr val="4B3478"/>
          </a:solidFill>
          <a:latin typeface="Overpass Black" pitchFamily="2" charset="77"/>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0" i="0" kern="1200">
          <a:solidFill>
            <a:srgbClr val="4B3478"/>
          </a:solidFill>
          <a:latin typeface="Overpass Medium" pitchFamily="2"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rgbClr val="4B3478"/>
          </a:solidFill>
          <a:latin typeface="Overpass Medium" pitchFamily="2"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rgbClr val="4B3478"/>
          </a:solidFill>
          <a:latin typeface="Overpass Medium" pitchFamily="2"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rgbClr val="4B3478"/>
          </a:solidFill>
          <a:latin typeface="Overpass Medium" pitchFamily="2"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rgbClr val="4B3478"/>
          </a:solidFill>
          <a:latin typeface="Overpass Medium" pitchFamily="2"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succeedwithmore.com/calenda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illinoisrealtors.org/blog/log-in-and-discover-20-plus-new-and-revised-legal-forms-online/?_cldee=sztxoc8hihxyp03nafdaqi4inanptygiq9l4wj9kw_6iqep1qqm3hzn9qpi73csrzcleitnp6wq-zuechpi4xq&amp;recipientid=contact-179c89fabfba4f178ba1570de28551dd-d3b831c1a9d84f01b876769237b3138b"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chrome-extension://efaidnbmnnnibpcajpcglclefindmkaj/https:/www.nar.realtor/sites/default/files/2024-12/2025-COE-Standards-of-Practice-2024-12-24.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ww.succeedwithmore.com/calendar/02.10.25.-bme1804-12-hour-broker-management/" TargetMode="External"/><Relationship Id="rId13" Type="http://schemas.openxmlformats.org/officeDocument/2006/relationships/hyperlink" Target="https://www.succeedwithmore.com/calendar/02.20.25.-rd901-rene---real-estate-negotiation-expert/" TargetMode="External"/><Relationship Id="rId3" Type="http://schemas.openxmlformats.org/officeDocument/2006/relationships/hyperlink" Target="https://www.succeedwithmore.com/calendar/02.03.25.-rb725-contract-strategies-for-success-hybrid/" TargetMode="External"/><Relationship Id="rId7" Type="http://schemas.openxmlformats.org/officeDocument/2006/relationships/hyperlink" Target="https://www.succeedwithmore.com/calendar/02.06.25.-staying-ahead-mastering-nars-evolving-practices/" TargetMode="External"/><Relationship Id="rId12" Type="http://schemas.openxmlformats.org/officeDocument/2006/relationships/hyperlink" Target="https://www.succeedwithmore.com/calendar/02.17.25.-app500-pricing-strategy-advisor-psa/" TargetMode="External"/><Relationship Id="rId2" Type="http://schemas.openxmlformats.org/officeDocument/2006/relationships/hyperlink" Target="http://www.succeedwithmore.com/outlook2025" TargetMode="External"/><Relationship Id="rId16"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s://www.succeedwithmore.com/calendar/02.06.25.-rb703-navigating-offers-and-contracts/" TargetMode="External"/><Relationship Id="rId11" Type="http://schemas.openxmlformats.org/officeDocument/2006/relationships/hyperlink" Target="https://www.succeedwithmore.com/calendar/02.13.25.-leadership-academy/" TargetMode="External"/><Relationship Id="rId5" Type="http://schemas.openxmlformats.org/officeDocument/2006/relationships/hyperlink" Target="https://www.succeedwithmore.com/calendar/02.05.252.-brokerage-forum/" TargetMode="External"/><Relationship Id="rId15" Type="http://schemas.openxmlformats.org/officeDocument/2006/relationships/hyperlink" Target="https://www.succeedwithmore.com/calendar/02.25.25.-bme1804-12-hour-broker-management/" TargetMode="External"/><Relationship Id="rId10" Type="http://schemas.openxmlformats.org/officeDocument/2006/relationships/hyperlink" Target="https://www.succeedwithmore.com/calendar/02.12.25.-roberts-rules-made-fun/" TargetMode="External"/><Relationship Id="rId4" Type="http://schemas.openxmlformats.org/officeDocument/2006/relationships/hyperlink" Target="https://www.succeedwithmore.com/calendar/02.04.25-senior-real-estate-specialist/" TargetMode="External"/><Relationship Id="rId9" Type="http://schemas.openxmlformats.org/officeDocument/2006/relationships/hyperlink" Target="https://www.succeedwithmore.com/calendar/02.11.25.-spokesperson-training/" TargetMode="External"/><Relationship Id="rId14" Type="http://schemas.openxmlformats.org/officeDocument/2006/relationships/hyperlink" Target="https://www.succeedwithmore.com/calendar/02.20.25.-coffee-and-conversation-8.0-sales-contrac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DF013-EA54-D16F-6AE3-4924740EE42C}"/>
              </a:ext>
            </a:extLst>
          </p:cNvPr>
          <p:cNvSpPr>
            <a:spLocks noGrp="1"/>
          </p:cNvSpPr>
          <p:nvPr>
            <p:ph type="ctrTitle"/>
          </p:nvPr>
        </p:nvSpPr>
        <p:spPr>
          <a:xfrm>
            <a:off x="5118236" y="841771"/>
            <a:ext cx="3807796" cy="1922693"/>
          </a:xfrm>
          <a:prstGeom prst="rect">
            <a:avLst/>
          </a:prstGeom>
        </p:spPr>
        <p:txBody>
          <a:bodyPr anchor="b" anchorCtr="0"/>
          <a:lstStyle/>
          <a:p>
            <a:r>
              <a:rPr lang="en-US" dirty="0"/>
              <a:t>January</a:t>
            </a:r>
          </a:p>
        </p:txBody>
      </p:sp>
      <p:sp>
        <p:nvSpPr>
          <p:cNvPr id="3" name="Subtitle 2">
            <a:extLst>
              <a:ext uri="{FF2B5EF4-FFF2-40B4-BE49-F238E27FC236}">
                <a16:creationId xmlns:a16="http://schemas.microsoft.com/office/drawing/2014/main" id="{EB9C8CF9-0D44-37E4-C11F-57EABE0C71B8}"/>
              </a:ext>
            </a:extLst>
          </p:cNvPr>
          <p:cNvSpPr>
            <a:spLocks noGrp="1"/>
          </p:cNvSpPr>
          <p:nvPr>
            <p:ph type="subTitle" idx="1"/>
          </p:nvPr>
        </p:nvSpPr>
        <p:spPr>
          <a:xfrm>
            <a:off x="5173895" y="2692655"/>
            <a:ext cx="3882224" cy="360646"/>
          </a:xfrm>
        </p:spPr>
        <p:txBody>
          <a:bodyPr/>
          <a:lstStyle/>
          <a:p>
            <a:r>
              <a:rPr lang="en-US" dirty="0"/>
              <a:t>Broker Slides</a:t>
            </a:r>
          </a:p>
        </p:txBody>
      </p:sp>
    </p:spTree>
    <p:extLst>
      <p:ext uri="{BB962C8B-B14F-4D97-AF65-F5344CB8AC3E}">
        <p14:creationId xmlns:p14="http://schemas.microsoft.com/office/powerpoint/2010/main" val="2639500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B7A4C7-6BC5-2A6C-8512-979A85E1C3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4CAEE7-E54C-D66F-36EE-FD94D5FEC13B}"/>
              </a:ext>
            </a:extLst>
          </p:cNvPr>
          <p:cNvSpPr>
            <a:spLocks noGrp="1"/>
          </p:cNvSpPr>
          <p:nvPr>
            <p:ph type="title"/>
          </p:nvPr>
        </p:nvSpPr>
        <p:spPr/>
        <p:txBody>
          <a:bodyPr/>
          <a:lstStyle/>
          <a:p>
            <a:r>
              <a:rPr lang="en-US" dirty="0"/>
              <a:t>8.0 Sales Contract – Releasing Feb. 1</a:t>
            </a:r>
          </a:p>
        </p:txBody>
      </p:sp>
      <p:sp>
        <p:nvSpPr>
          <p:cNvPr id="3" name="Content Placeholder 2">
            <a:extLst>
              <a:ext uri="{FF2B5EF4-FFF2-40B4-BE49-F238E27FC236}">
                <a16:creationId xmlns:a16="http://schemas.microsoft.com/office/drawing/2014/main" id="{C78D8078-96F1-401A-B599-FC2B2BEDA10B}"/>
              </a:ext>
            </a:extLst>
          </p:cNvPr>
          <p:cNvSpPr>
            <a:spLocks noGrp="1"/>
          </p:cNvSpPr>
          <p:nvPr>
            <p:ph idx="1"/>
          </p:nvPr>
        </p:nvSpPr>
        <p:spPr>
          <a:xfrm>
            <a:off x="373072" y="1368224"/>
            <a:ext cx="8356324" cy="3775276"/>
          </a:xfrm>
        </p:spPr>
        <p:txBody>
          <a:bodyPr>
            <a:noAutofit/>
          </a:bodyPr>
          <a:lstStyle/>
          <a:p>
            <a:pPr marL="0" marR="0" algn="l">
              <a:buFont typeface="Arial" panose="020B0604020202020204" pitchFamily="34" charset="0"/>
              <a:buChar char="•"/>
            </a:pPr>
            <a:r>
              <a:rPr lang="en-US" sz="1800" b="1" i="0" u="none" strike="noStrike" dirty="0">
                <a:effectLst/>
                <a:latin typeface="Overpass Black" pitchFamily="2" charset="77"/>
              </a:rPr>
              <a:t>Video Tutorial: </a:t>
            </a:r>
            <a:r>
              <a:rPr lang="en-US" sz="1800" i="0" u="none" strike="noStrike" dirty="0">
                <a:effectLst/>
                <a:latin typeface="Overpass Medium" pitchFamily="2" charset="77"/>
              </a:rPr>
              <a:t>Available later this month</a:t>
            </a:r>
            <a:endParaRPr lang="en-US" sz="1800" b="1" i="0" u="none" strike="noStrike" dirty="0">
              <a:effectLst/>
              <a:latin typeface="Overpass Black" pitchFamily="2" charset="77"/>
            </a:endParaRPr>
          </a:p>
          <a:p>
            <a:pPr marL="0" marR="0" algn="l">
              <a:buFont typeface="Arial" panose="020B0604020202020204" pitchFamily="34" charset="0"/>
              <a:buChar char="•"/>
            </a:pPr>
            <a:r>
              <a:rPr lang="en-US" sz="1800" b="1" i="0" u="none" strike="noStrike" dirty="0">
                <a:effectLst/>
                <a:latin typeface="Overpass Black" pitchFamily="2" charset="77"/>
              </a:rPr>
              <a:t>February 5:</a:t>
            </a:r>
            <a:r>
              <a:rPr lang="en-US" sz="1800" b="0" i="0" u="none" strike="noStrike" dirty="0">
                <a:effectLst/>
                <a:latin typeface="Overpass Medium" pitchFamily="2" charset="77"/>
              </a:rPr>
              <a:t> Brokerage Forum </a:t>
            </a:r>
          </a:p>
          <a:p>
            <a:pPr marL="0" marR="0" algn="l">
              <a:buFont typeface="Arial" panose="020B0604020202020204" pitchFamily="34" charset="0"/>
              <a:buChar char="•"/>
            </a:pPr>
            <a:r>
              <a:rPr lang="en-US" sz="1800" b="1" i="0" u="none" strike="noStrike" dirty="0">
                <a:effectLst/>
                <a:latin typeface="Overpass Black" pitchFamily="2" charset="77"/>
              </a:rPr>
              <a:t>February 20:</a:t>
            </a:r>
            <a:r>
              <a:rPr lang="en-US" sz="1800" b="0" i="0" u="none" strike="noStrike" dirty="0">
                <a:effectLst/>
                <a:latin typeface="Overpass Medium" pitchFamily="2" charset="77"/>
              </a:rPr>
              <a:t> Coffee and Conversation – a 1-hour webinar (no cost)</a:t>
            </a:r>
          </a:p>
          <a:p>
            <a:pPr marL="0" marR="0" algn="l">
              <a:buFont typeface="Arial" panose="020B0604020202020204" pitchFamily="34" charset="0"/>
              <a:buChar char="•"/>
            </a:pPr>
            <a:r>
              <a:rPr lang="en-US" sz="1800" b="1" i="0" u="none" strike="noStrike" dirty="0">
                <a:effectLst/>
                <a:latin typeface="Overpass Black" pitchFamily="2" charset="77"/>
              </a:rPr>
              <a:t>Various Dates:</a:t>
            </a:r>
            <a:r>
              <a:rPr lang="en-US" sz="1800" b="0" i="0" u="none" strike="noStrike" dirty="0">
                <a:effectLst/>
                <a:latin typeface="Overpass Medium" pitchFamily="2" charset="77"/>
              </a:rPr>
              <a:t> Continuing education (CE) courses</a:t>
            </a:r>
          </a:p>
          <a:p>
            <a:pPr marL="0" marR="0" algn="l">
              <a:buFont typeface="Arial" panose="020B0604020202020204" pitchFamily="34" charset="0"/>
              <a:buChar char="•"/>
            </a:pPr>
            <a:r>
              <a:rPr lang="en-US" sz="1800" b="1" i="0" u="none" strike="noStrike" dirty="0">
                <a:effectLst/>
                <a:latin typeface="Overpass Black" pitchFamily="2" charset="77"/>
              </a:rPr>
              <a:t>In-Office Presentations:</a:t>
            </a:r>
            <a:r>
              <a:rPr lang="en-US" sz="1800" b="1" dirty="0"/>
              <a:t> </a:t>
            </a:r>
            <a:r>
              <a:rPr lang="en-US" sz="1800" dirty="0"/>
              <a:t>Contact </a:t>
            </a:r>
            <a:r>
              <a:rPr lang="en-US" sz="1600" dirty="0" err="1"/>
              <a:t>lynnette@mainstreetrealtors.com</a:t>
            </a:r>
            <a:r>
              <a:rPr lang="en-US" sz="1600" dirty="0"/>
              <a:t> </a:t>
            </a:r>
            <a:r>
              <a:rPr lang="en-US" sz="1800" dirty="0"/>
              <a:t>to schedule</a:t>
            </a:r>
          </a:p>
          <a:p>
            <a:pPr marL="0" marR="0" indent="0" algn="l">
              <a:buNone/>
            </a:pPr>
            <a:endParaRPr lang="en-US" sz="1800" dirty="0">
              <a:latin typeface="Overpass Medium" pitchFamily="2" charset="77"/>
            </a:endParaRPr>
          </a:p>
          <a:p>
            <a:pPr marL="0" marR="0" indent="0" algn="ctr">
              <a:buNone/>
            </a:pPr>
            <a:r>
              <a:rPr lang="en-US" sz="1800" b="0" i="0" u="none" strike="noStrike" dirty="0">
                <a:solidFill>
                  <a:srgbClr val="000000"/>
                </a:solidFill>
                <a:effectLst/>
                <a:latin typeface="Overpass Medium" pitchFamily="2" charset="77"/>
                <a:hlinkClick r:id="rId2"/>
              </a:rPr>
              <a:t>www.succeedwithmore.com/calendar</a:t>
            </a:r>
            <a:r>
              <a:rPr lang="en-US" sz="1800" b="0" i="0" u="none" strike="noStrike" dirty="0">
                <a:solidFill>
                  <a:srgbClr val="000000"/>
                </a:solidFill>
                <a:effectLst/>
                <a:latin typeface="Overpass Medium" pitchFamily="2" charset="77"/>
              </a:rPr>
              <a:t> </a:t>
            </a:r>
          </a:p>
          <a:p>
            <a:pPr marL="0" marR="0" algn="l"/>
            <a:endParaRPr lang="en-US" sz="1100" b="0" i="0" u="none" strike="noStrike" dirty="0">
              <a:effectLst/>
              <a:latin typeface="Overpass Medium" pitchFamily="2" charset="77"/>
            </a:endParaRPr>
          </a:p>
        </p:txBody>
      </p:sp>
    </p:spTree>
    <p:extLst>
      <p:ext uri="{BB962C8B-B14F-4D97-AF65-F5344CB8AC3E}">
        <p14:creationId xmlns:p14="http://schemas.microsoft.com/office/powerpoint/2010/main" val="3356772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58C47F-AE7E-D8C0-0A4D-410E692C4A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AD60EB-3217-A530-A6D2-3A7D95B8CF51}"/>
              </a:ext>
            </a:extLst>
          </p:cNvPr>
          <p:cNvSpPr>
            <a:spLocks noGrp="1"/>
          </p:cNvSpPr>
          <p:nvPr>
            <p:ph type="title"/>
          </p:nvPr>
        </p:nvSpPr>
        <p:spPr/>
        <p:txBody>
          <a:bodyPr>
            <a:normAutofit fontScale="90000"/>
          </a:bodyPr>
          <a:lstStyle/>
          <a:p>
            <a:r>
              <a:rPr lang="en-US" dirty="0"/>
              <a:t>Illinois REALTORS®  </a:t>
            </a:r>
            <a:br>
              <a:rPr lang="en-US" dirty="0"/>
            </a:br>
            <a:r>
              <a:rPr lang="en-US" dirty="0"/>
              <a:t>New and revised Legal Forms</a:t>
            </a:r>
          </a:p>
        </p:txBody>
      </p:sp>
      <p:sp>
        <p:nvSpPr>
          <p:cNvPr id="3" name="Content Placeholder 2">
            <a:extLst>
              <a:ext uri="{FF2B5EF4-FFF2-40B4-BE49-F238E27FC236}">
                <a16:creationId xmlns:a16="http://schemas.microsoft.com/office/drawing/2014/main" id="{CC86E1E9-3FA7-6E30-6BF0-4DC8EF3BE97F}"/>
              </a:ext>
            </a:extLst>
          </p:cNvPr>
          <p:cNvSpPr>
            <a:spLocks noGrp="1"/>
          </p:cNvSpPr>
          <p:nvPr>
            <p:ph idx="1"/>
          </p:nvPr>
        </p:nvSpPr>
        <p:spPr>
          <a:xfrm>
            <a:off x="285608" y="1774734"/>
            <a:ext cx="8356324" cy="3775276"/>
          </a:xfrm>
        </p:spPr>
        <p:txBody>
          <a:bodyPr>
            <a:noAutofit/>
          </a:bodyPr>
          <a:lstStyle/>
          <a:p>
            <a:pPr marL="0" marR="0" indent="0" algn="l">
              <a:buNone/>
            </a:pPr>
            <a:r>
              <a:rPr lang="en-US" sz="1600" b="0" i="0" u="none" strike="noStrike" dirty="0">
                <a:effectLst/>
                <a:latin typeface="Overpass Medium" pitchFamily="2" charset="77"/>
              </a:rPr>
              <a:t>Download updated versions of more than 20 Illinois REALTORS legal brochures, guides and fillable forms. Choose from popular items like the Sample Office Policy or the Agency Compliance Manual. Check out the new Disclosure of Buyer’s Designated Agent or the Disclosure of Potential Flooding in Rental and Lease Agreements.</a:t>
            </a:r>
          </a:p>
          <a:p>
            <a:pPr marL="0" marR="0" indent="0" algn="l">
              <a:buNone/>
            </a:pPr>
            <a:endParaRPr lang="en-US" sz="1600" dirty="0"/>
          </a:p>
          <a:p>
            <a:pPr marL="0" marR="0" indent="0" algn="ctr">
              <a:buNone/>
            </a:pPr>
            <a:r>
              <a:rPr lang="en-US" sz="1600" b="0" i="0" u="none" strike="noStrike" dirty="0">
                <a:effectLst/>
                <a:latin typeface="Overpass Medium" pitchFamily="2" charset="77"/>
                <a:hlinkClick r:id="rId2"/>
              </a:rPr>
              <a:t>New and Revised Forms Now Available </a:t>
            </a:r>
            <a:r>
              <a:rPr lang="en-US" sz="1600" b="0" i="0" u="none" strike="noStrike" dirty="0">
                <a:effectLst/>
                <a:latin typeface="Overpass Medium" pitchFamily="2" charset="77"/>
              </a:rPr>
              <a:t>(login required)</a:t>
            </a:r>
          </a:p>
        </p:txBody>
      </p:sp>
    </p:spTree>
    <p:extLst>
      <p:ext uri="{BB962C8B-B14F-4D97-AF65-F5344CB8AC3E}">
        <p14:creationId xmlns:p14="http://schemas.microsoft.com/office/powerpoint/2010/main" val="1892987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833C15-7D20-1689-7391-4B3048906A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485DF9-044E-D5BB-8BCF-BBA529F55F40}"/>
              </a:ext>
            </a:extLst>
          </p:cNvPr>
          <p:cNvSpPr>
            <a:spLocks noGrp="1"/>
          </p:cNvSpPr>
          <p:nvPr>
            <p:ph type="title"/>
          </p:nvPr>
        </p:nvSpPr>
        <p:spPr/>
        <p:txBody>
          <a:bodyPr>
            <a:normAutofit/>
          </a:bodyPr>
          <a:lstStyle/>
          <a:p>
            <a:r>
              <a:rPr lang="en-US" dirty="0"/>
              <a:t>Code of Ethics Update</a:t>
            </a:r>
          </a:p>
        </p:txBody>
      </p:sp>
      <p:sp>
        <p:nvSpPr>
          <p:cNvPr id="3" name="Content Placeholder 2">
            <a:extLst>
              <a:ext uri="{FF2B5EF4-FFF2-40B4-BE49-F238E27FC236}">
                <a16:creationId xmlns:a16="http://schemas.microsoft.com/office/drawing/2014/main" id="{00A56445-F12B-CE0E-5527-8CFF28DCC4D3}"/>
              </a:ext>
            </a:extLst>
          </p:cNvPr>
          <p:cNvSpPr>
            <a:spLocks noGrp="1"/>
          </p:cNvSpPr>
          <p:nvPr>
            <p:ph idx="1"/>
          </p:nvPr>
        </p:nvSpPr>
        <p:spPr>
          <a:xfrm>
            <a:off x="373072" y="1138631"/>
            <a:ext cx="8356324" cy="3263504"/>
          </a:xfrm>
        </p:spPr>
        <p:txBody>
          <a:bodyPr>
            <a:normAutofit fontScale="92500" lnSpcReduction="20000"/>
          </a:bodyPr>
          <a:lstStyle/>
          <a:p>
            <a:pPr marL="0" indent="0" algn="l">
              <a:buNone/>
            </a:pPr>
            <a:r>
              <a:rPr lang="en-US" sz="1600" b="0" i="0" dirty="0">
                <a:effectLst/>
                <a:latin typeface="Overpass Medium" pitchFamily="2" charset="77"/>
              </a:rPr>
              <a:t>The updated 2025 Code </a:t>
            </a:r>
            <a:r>
              <a:rPr lang="en-US" sz="1600" dirty="0"/>
              <a:t>of Ethics is now available </a:t>
            </a:r>
            <a:r>
              <a:rPr lang="en-US" sz="1600" dirty="0">
                <a:hlinkClick r:id="rId2"/>
              </a:rPr>
              <a:t>HERE</a:t>
            </a:r>
            <a:r>
              <a:rPr lang="en-US" sz="1600" dirty="0"/>
              <a:t>. </a:t>
            </a:r>
          </a:p>
          <a:p>
            <a:pPr marL="0" indent="0" algn="l">
              <a:buNone/>
            </a:pPr>
            <a:r>
              <a:rPr lang="en-US" sz="1600" dirty="0"/>
              <a:t>Article 4 of the Code of Ethics has been amended to clarify requirements for “</a:t>
            </a:r>
            <a:r>
              <a:rPr lang="en-US" sz="1600" i="1" dirty="0"/>
              <a:t>disclosure of any present or contemplated interest in purchasing, selling or leasing property</a:t>
            </a:r>
            <a:r>
              <a:rPr lang="en-US" sz="1600" dirty="0"/>
              <a:t>” </a:t>
            </a:r>
          </a:p>
          <a:p>
            <a:pPr marL="0" indent="0" algn="l">
              <a:buNone/>
            </a:pPr>
            <a:r>
              <a:rPr lang="en-US" sz="1600" b="1" u="sng" dirty="0">
                <a:solidFill>
                  <a:srgbClr val="FF9E00"/>
                </a:solidFill>
              </a:rPr>
              <a:t>Article 4: </a:t>
            </a:r>
            <a:r>
              <a:rPr lang="en-US" sz="1600" dirty="0"/>
              <a:t>REALTORS® who have a present ownership interest in property for sale or lease, or contemplated interest to purchase or lease property, must disclose in writing the existence of such interest to all parties to the transaction prior to a party signing any agreement. (Amended 1/25) 	</a:t>
            </a:r>
          </a:p>
          <a:p>
            <a:r>
              <a:rPr lang="en-US" sz="1600" b="1" u="sng" dirty="0">
                <a:solidFill>
                  <a:srgbClr val="FF9E00"/>
                </a:solidFill>
              </a:rPr>
              <a:t>Standard of Practice 4-1 </a:t>
            </a:r>
            <a:r>
              <a:rPr lang="en-US" sz="1600" dirty="0"/>
              <a:t>The present ownership interest in property for sale or lease, or contemplated interest to purchase or lease property, includes transactions in which REALTORS®: 1) represent themselves 2) represent a member of their immediate family 3) represent their firm or any broker or agent thereof 4) represent an entity in which the REALTOR® or member of their immediate family has a legal interest. (Adopted 2/86, Amended 1/25) </a:t>
            </a:r>
          </a:p>
          <a:p>
            <a:r>
              <a:rPr lang="en-US" sz="1600" b="1" u="sng" dirty="0">
                <a:solidFill>
                  <a:srgbClr val="FF9E00"/>
                </a:solidFill>
              </a:rPr>
              <a:t>Standard of Practice 4-2 </a:t>
            </a:r>
            <a:r>
              <a:rPr lang="en-US" sz="1600" dirty="0"/>
              <a:t>REALTORS® are not required to disclose the identity of the client or customer, nor the specific nature of the interest referred to in Article 4 but must disclose that an interest exists. (Adopted 1/25)</a:t>
            </a:r>
            <a:endParaRPr lang="en-US" sz="1600" b="0" i="0" dirty="0">
              <a:effectLst/>
              <a:latin typeface="Overpass Medium" pitchFamily="2" charset="77"/>
            </a:endParaRPr>
          </a:p>
        </p:txBody>
      </p:sp>
    </p:spTree>
    <p:extLst>
      <p:ext uri="{BB962C8B-B14F-4D97-AF65-F5344CB8AC3E}">
        <p14:creationId xmlns:p14="http://schemas.microsoft.com/office/powerpoint/2010/main" val="397416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0FEA6-EE55-F592-6EA1-F2B8E48739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5D4EBE-9867-A899-387E-A1928C8A3CFE}"/>
              </a:ext>
            </a:extLst>
          </p:cNvPr>
          <p:cNvSpPr>
            <a:spLocks noGrp="1"/>
          </p:cNvSpPr>
          <p:nvPr>
            <p:ph type="title"/>
          </p:nvPr>
        </p:nvSpPr>
        <p:spPr/>
        <p:txBody>
          <a:bodyPr/>
          <a:lstStyle/>
          <a:p>
            <a:r>
              <a:rPr lang="en-US" dirty="0"/>
              <a:t>2025 Illinois License Law Update </a:t>
            </a:r>
          </a:p>
        </p:txBody>
      </p:sp>
      <p:sp>
        <p:nvSpPr>
          <p:cNvPr id="3" name="Content Placeholder 2">
            <a:extLst>
              <a:ext uri="{FF2B5EF4-FFF2-40B4-BE49-F238E27FC236}">
                <a16:creationId xmlns:a16="http://schemas.microsoft.com/office/drawing/2014/main" id="{97E268D9-5D95-5D72-DEFD-4106357B84E4}"/>
              </a:ext>
            </a:extLst>
          </p:cNvPr>
          <p:cNvSpPr>
            <a:spLocks noGrp="1"/>
          </p:cNvSpPr>
          <p:nvPr>
            <p:ph idx="1"/>
          </p:nvPr>
        </p:nvSpPr>
        <p:spPr>
          <a:xfrm>
            <a:off x="301510" y="1162484"/>
            <a:ext cx="8356324" cy="3775276"/>
          </a:xfrm>
        </p:spPr>
        <p:txBody>
          <a:bodyPr>
            <a:noAutofit/>
          </a:bodyPr>
          <a:lstStyle/>
          <a:p>
            <a:pPr marL="0" indent="0">
              <a:buNone/>
            </a:pPr>
            <a:r>
              <a:rPr lang="en-US" sz="1000" b="1" dirty="0"/>
              <a:t>SB 2601</a:t>
            </a:r>
            <a:r>
              <a:rPr lang="en-US" sz="1000" dirty="0"/>
              <a:t> – Requires landlords to disclose if a property is in a FEMA Flood Hazard area or has a history of flooding.</a:t>
            </a:r>
          </a:p>
          <a:p>
            <a:pPr marL="0" indent="0">
              <a:buNone/>
            </a:pPr>
            <a:r>
              <a:rPr lang="en-US" sz="1000" b="1" dirty="0"/>
              <a:t>SB 2740</a:t>
            </a:r>
            <a:r>
              <a:rPr lang="en-US" sz="1000" dirty="0"/>
              <a:t> – Mandates condos to provide accessible parking for owners with disabilities, allowing legal action if denied.</a:t>
            </a:r>
          </a:p>
          <a:p>
            <a:pPr marL="0" indent="0">
              <a:buNone/>
            </a:pPr>
            <a:r>
              <a:rPr lang="en-US" sz="1000" b="1" dirty="0"/>
              <a:t>SB 2933</a:t>
            </a:r>
            <a:r>
              <a:rPr lang="en-US" sz="1000" dirty="0"/>
              <a:t> – Bans credit reports from including medical debt that agencies know or should know about.</a:t>
            </a:r>
          </a:p>
          <a:p>
            <a:pPr marL="0" indent="0">
              <a:buNone/>
            </a:pPr>
            <a:r>
              <a:rPr lang="en-US" sz="1000" b="1" dirty="0"/>
              <a:t>SB 2935</a:t>
            </a:r>
            <a:r>
              <a:rPr lang="en-US" sz="1000" dirty="0"/>
              <a:t> – Gives mobile home park residents first refusal rights to buy the park if they form a homeowners’ association.</a:t>
            </a:r>
          </a:p>
          <a:p>
            <a:pPr marL="0" indent="0">
              <a:buNone/>
            </a:pPr>
            <a:r>
              <a:rPr lang="en-US" sz="1000" b="1" dirty="0"/>
              <a:t>SB 3421</a:t>
            </a:r>
            <a:r>
              <a:rPr lang="en-US" sz="1000" dirty="0"/>
              <a:t> – Prevents third parties from rejecting a valid power of attorney over minor technical issues, with limited exceptions.</a:t>
            </a:r>
          </a:p>
          <a:p>
            <a:pPr marL="0" indent="0">
              <a:buNone/>
            </a:pPr>
            <a:r>
              <a:rPr lang="en-US" sz="1000" b="1" dirty="0"/>
              <a:t>SB 3455</a:t>
            </a:r>
            <a:r>
              <a:rPr lang="en-US" sz="1000" dirty="0"/>
              <a:t> – Orders a full review of Illinois’ property tax system by state agencies.</a:t>
            </a:r>
          </a:p>
          <a:p>
            <a:pPr marL="0" indent="0">
              <a:buNone/>
            </a:pPr>
            <a:r>
              <a:rPr lang="en-US" sz="1000" b="1" dirty="0"/>
              <a:t>SB 3551</a:t>
            </a:r>
            <a:r>
              <a:rPr lang="en-US" sz="1000" dirty="0"/>
              <a:t> – Requires counseling and reporting for borrowers entering shared appreciation mortgage agreements.</a:t>
            </a:r>
          </a:p>
          <a:p>
            <a:pPr marL="0" indent="0">
              <a:buNone/>
            </a:pPr>
            <a:r>
              <a:rPr lang="en-US" sz="1000" b="1" dirty="0"/>
              <a:t>SB 3740</a:t>
            </a:r>
            <a:r>
              <a:rPr lang="en-US" sz="1000" dirty="0"/>
              <a:t> – Tightens licensing rules for out-of-state brokers applying in Illinois, including experience, testing and documentation.</a:t>
            </a:r>
          </a:p>
          <a:p>
            <a:pPr marL="0" indent="0">
              <a:buNone/>
            </a:pPr>
            <a:r>
              <a:rPr lang="en-US" sz="1000" b="1" dirty="0"/>
              <a:t>HB 1377</a:t>
            </a:r>
            <a:r>
              <a:rPr lang="en-US" sz="1000" dirty="0"/>
              <a:t> – Creates a homestead tax exemption for homes on tax-exempt or remediated land sold by municipalities.</a:t>
            </a:r>
          </a:p>
          <a:p>
            <a:pPr marL="0" indent="0">
              <a:buNone/>
            </a:pPr>
            <a:r>
              <a:rPr lang="en-US" sz="1000" b="1" dirty="0"/>
              <a:t>HB 4206</a:t>
            </a:r>
            <a:r>
              <a:rPr lang="en-US" sz="1000" dirty="0"/>
              <a:t> – Requires landlords to accept paper checks for rent if online portals charge fees.</a:t>
            </a:r>
          </a:p>
          <a:p>
            <a:pPr marL="0" indent="0">
              <a:buNone/>
            </a:pPr>
            <a:r>
              <a:rPr lang="en-US" sz="1000" b="1" dirty="0"/>
              <a:t>HB 4768</a:t>
            </a:r>
            <a:r>
              <a:rPr lang="en-US" sz="1000" dirty="0"/>
              <a:t> – Prohibits landlords from retaliating against tenants.</a:t>
            </a:r>
          </a:p>
          <a:p>
            <a:pPr marL="0" indent="0">
              <a:buNone/>
            </a:pPr>
            <a:r>
              <a:rPr lang="en-US" sz="1000" b="1" dirty="0"/>
              <a:t>HB 4867</a:t>
            </a:r>
            <a:r>
              <a:rPr lang="en-US" sz="1000" dirty="0"/>
              <a:t> – Expands anti-discrimination laws to protect individuals based on reproductive health decisions.</a:t>
            </a:r>
          </a:p>
          <a:p>
            <a:pPr marL="0" indent="0">
              <a:buNone/>
            </a:pPr>
            <a:r>
              <a:rPr lang="en-US" sz="1000" b="1" dirty="0"/>
              <a:t>HB 4926</a:t>
            </a:r>
            <a:r>
              <a:rPr lang="en-US" sz="1000" dirty="0"/>
              <a:t> – Bans landlords from charging fees for reusable tenant screening reports that meet standards.</a:t>
            </a:r>
          </a:p>
          <a:p>
            <a:pPr marL="0" indent="0">
              <a:buNone/>
            </a:pPr>
            <a:r>
              <a:rPr lang="en-US" sz="1000" b="1" dirty="0"/>
              <a:t>HB 5357</a:t>
            </a:r>
            <a:r>
              <a:rPr lang="en-US" sz="1000" dirty="0"/>
              <a:t> – Requires insurers to inform policyholders about coverage for sewer or sump pump backup damages.</a:t>
            </a:r>
          </a:p>
          <a:p>
            <a:pPr marL="0" indent="0">
              <a:buNone/>
            </a:pPr>
            <a:r>
              <a:rPr lang="en-US" sz="1000" b="1" dirty="0"/>
              <a:t>HB 5502</a:t>
            </a:r>
            <a:r>
              <a:rPr lang="en-US" sz="1000" dirty="0"/>
              <a:t> – Stops condo associations from blocking sales for discriminatory or unlawful reasons.</a:t>
            </a:r>
          </a:p>
          <a:p>
            <a:pPr marL="0" marR="0" indent="0" algn="l">
              <a:buNone/>
            </a:pPr>
            <a:endParaRPr lang="en-US" sz="1100" b="0" i="0" u="none" strike="noStrike" dirty="0">
              <a:solidFill>
                <a:srgbClr val="000000"/>
              </a:solidFill>
              <a:effectLst/>
              <a:latin typeface="Aptos" panose="020B0004020202020204" pitchFamily="34" charset="0"/>
            </a:endParaRPr>
          </a:p>
        </p:txBody>
      </p:sp>
    </p:spTree>
    <p:extLst>
      <p:ext uri="{BB962C8B-B14F-4D97-AF65-F5344CB8AC3E}">
        <p14:creationId xmlns:p14="http://schemas.microsoft.com/office/powerpoint/2010/main" val="2543370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1B04D5-21CC-CDAC-A4FE-E3CC15A466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C467CA-1273-65FD-C837-0B9161B424B6}"/>
              </a:ext>
            </a:extLst>
          </p:cNvPr>
          <p:cNvSpPr>
            <a:spLocks noGrp="1"/>
          </p:cNvSpPr>
          <p:nvPr>
            <p:ph type="title"/>
          </p:nvPr>
        </p:nvSpPr>
        <p:spPr/>
        <p:txBody>
          <a:bodyPr/>
          <a:lstStyle/>
          <a:p>
            <a:r>
              <a:rPr lang="en-US" dirty="0"/>
              <a:t>Member Benefit: Tech Helpline</a:t>
            </a:r>
          </a:p>
        </p:txBody>
      </p:sp>
      <p:graphicFrame>
        <p:nvGraphicFramePr>
          <p:cNvPr id="5" name="Table 4">
            <a:extLst>
              <a:ext uri="{FF2B5EF4-FFF2-40B4-BE49-F238E27FC236}">
                <a16:creationId xmlns:a16="http://schemas.microsoft.com/office/drawing/2014/main" id="{CFCA1B66-E663-804F-887B-A30B175A22E7}"/>
              </a:ext>
            </a:extLst>
          </p:cNvPr>
          <p:cNvGraphicFramePr>
            <a:graphicFrameLocks noGrp="1"/>
          </p:cNvGraphicFramePr>
          <p:nvPr/>
        </p:nvGraphicFramePr>
        <p:xfrm>
          <a:off x="5021387" y="1444984"/>
          <a:ext cx="2813255" cy="2802475"/>
        </p:xfrm>
        <a:graphic>
          <a:graphicData uri="http://schemas.openxmlformats.org/drawingml/2006/table">
            <a:tbl>
              <a:tblPr/>
              <a:tblGrid>
                <a:gridCol w="2813255">
                  <a:extLst>
                    <a:ext uri="{9D8B030D-6E8A-4147-A177-3AD203B41FA5}">
                      <a16:colId xmlns:a16="http://schemas.microsoft.com/office/drawing/2014/main" val="2937258900"/>
                    </a:ext>
                  </a:extLst>
                </a:gridCol>
              </a:tblGrid>
              <a:tr h="235236">
                <a:tc>
                  <a:txBody>
                    <a:bodyPr/>
                    <a:lstStyle/>
                    <a:p>
                      <a:pPr algn="ctr" fontAlgn="t"/>
                      <a:r>
                        <a:rPr lang="en-US" sz="800" b="0" dirty="0">
                          <a:solidFill>
                            <a:srgbClr val="4B3478"/>
                          </a:solidFill>
                          <a:effectLst/>
                          <a:latin typeface="Overpass Medium" pitchFamily="2" charset="77"/>
                        </a:rPr>
                        <a:t>Save Money</a:t>
                      </a:r>
                    </a:p>
                  </a:txBody>
                  <a:tcPr marL="56547" marR="56547" marT="56547" marB="56547">
                    <a:lnL>
                      <a:noFill/>
                    </a:lnL>
                    <a:lnR>
                      <a:noFill/>
                    </a:lnR>
                    <a:lnT>
                      <a:noFill/>
                    </a:lnT>
                    <a:lnB>
                      <a:noFill/>
                    </a:lnB>
                    <a:solidFill>
                      <a:srgbClr val="FFFFFF"/>
                    </a:solidFill>
                  </a:tcPr>
                </a:tc>
                <a:extLst>
                  <a:ext uri="{0D108BD9-81ED-4DB2-BD59-A6C34878D82A}">
                    <a16:rowId xmlns:a16="http://schemas.microsoft.com/office/drawing/2014/main" val="619109554"/>
                  </a:ext>
                </a:extLst>
              </a:tr>
              <a:tr h="780350">
                <a:tc>
                  <a:txBody>
                    <a:bodyPr/>
                    <a:lstStyle/>
                    <a:p>
                      <a:pPr algn="l" fontAlgn="t"/>
                      <a:r>
                        <a:rPr lang="en-US" sz="800" b="0" dirty="0">
                          <a:solidFill>
                            <a:srgbClr val="58595B"/>
                          </a:solidFill>
                          <a:effectLst/>
                          <a:latin typeface="Overpass Medium" pitchFamily="2" charset="77"/>
                        </a:rPr>
                        <a:t>No need to drop off your device with an expensive tech support provider. Tech Helpline is available to you at no additional cost because it is included in your Mainstreet REALTORS® membership.</a:t>
                      </a:r>
                    </a:p>
                  </a:txBody>
                  <a:tcPr marL="56547" marR="56547" marT="56547" marB="113094">
                    <a:lnL>
                      <a:noFill/>
                    </a:lnL>
                    <a:lnR>
                      <a:noFill/>
                    </a:lnR>
                    <a:lnT>
                      <a:noFill/>
                    </a:lnT>
                    <a:lnB>
                      <a:noFill/>
                    </a:lnB>
                    <a:solidFill>
                      <a:srgbClr val="FFFFFF"/>
                    </a:solidFill>
                  </a:tcPr>
                </a:tc>
                <a:extLst>
                  <a:ext uri="{0D108BD9-81ED-4DB2-BD59-A6C34878D82A}">
                    <a16:rowId xmlns:a16="http://schemas.microsoft.com/office/drawing/2014/main" val="267389237"/>
                  </a:ext>
                </a:extLst>
              </a:tr>
              <a:tr h="235236">
                <a:tc>
                  <a:txBody>
                    <a:bodyPr/>
                    <a:lstStyle/>
                    <a:p>
                      <a:pPr algn="ctr" fontAlgn="t"/>
                      <a:r>
                        <a:rPr lang="en-US" sz="800" b="0" dirty="0">
                          <a:solidFill>
                            <a:srgbClr val="4B3478"/>
                          </a:solidFill>
                          <a:effectLst/>
                          <a:latin typeface="Overpass Medium" pitchFamily="2" charset="77"/>
                        </a:rPr>
                        <a:t>Maximize Your Time</a:t>
                      </a:r>
                    </a:p>
                  </a:txBody>
                  <a:tcPr marL="56547" marR="56547" marT="56547" marB="56547">
                    <a:lnL>
                      <a:noFill/>
                    </a:lnL>
                    <a:lnR>
                      <a:noFill/>
                    </a:lnR>
                    <a:lnT>
                      <a:noFill/>
                    </a:lnT>
                    <a:lnB>
                      <a:noFill/>
                    </a:lnB>
                    <a:solidFill>
                      <a:srgbClr val="FFFFFF"/>
                    </a:solidFill>
                  </a:tcPr>
                </a:tc>
                <a:extLst>
                  <a:ext uri="{0D108BD9-81ED-4DB2-BD59-A6C34878D82A}">
                    <a16:rowId xmlns:a16="http://schemas.microsoft.com/office/drawing/2014/main" val="900979425"/>
                  </a:ext>
                </a:extLst>
              </a:tr>
              <a:tr h="780350">
                <a:tc>
                  <a:txBody>
                    <a:bodyPr/>
                    <a:lstStyle/>
                    <a:p>
                      <a:pPr algn="l" fontAlgn="t"/>
                      <a:r>
                        <a:rPr lang="en-US" sz="800" b="0" dirty="0">
                          <a:solidFill>
                            <a:srgbClr val="58595B"/>
                          </a:solidFill>
                          <a:effectLst/>
                          <a:latin typeface="Overpass Medium" pitchFamily="2" charset="77"/>
                        </a:rPr>
                        <a:t>No one can afford to have extended system downtime. Tech Helpline will troubleshoot your problems and offer solutions. With your permission, they can connect remotely to your computer and fix it for you.</a:t>
                      </a:r>
                    </a:p>
                  </a:txBody>
                  <a:tcPr marL="56547" marR="56547" marT="56547" marB="113094">
                    <a:lnL>
                      <a:noFill/>
                    </a:lnL>
                    <a:lnR>
                      <a:noFill/>
                    </a:lnR>
                    <a:lnT>
                      <a:noFill/>
                    </a:lnT>
                    <a:lnB>
                      <a:noFill/>
                    </a:lnB>
                    <a:solidFill>
                      <a:srgbClr val="FFFFFF"/>
                    </a:solidFill>
                  </a:tcPr>
                </a:tc>
                <a:extLst>
                  <a:ext uri="{0D108BD9-81ED-4DB2-BD59-A6C34878D82A}">
                    <a16:rowId xmlns:a16="http://schemas.microsoft.com/office/drawing/2014/main" val="4249108676"/>
                  </a:ext>
                </a:extLst>
              </a:tr>
              <a:tr h="235236">
                <a:tc>
                  <a:txBody>
                    <a:bodyPr/>
                    <a:lstStyle/>
                    <a:p>
                      <a:pPr algn="ctr" fontAlgn="t"/>
                      <a:r>
                        <a:rPr lang="en-US" sz="800" b="0" dirty="0">
                          <a:solidFill>
                            <a:srgbClr val="4B3478"/>
                          </a:solidFill>
                          <a:effectLst/>
                          <a:latin typeface="Overpass Medium" pitchFamily="2" charset="77"/>
                        </a:rPr>
                        <a:t>Optimize Productivity</a:t>
                      </a:r>
                    </a:p>
                  </a:txBody>
                  <a:tcPr marL="56547" marR="56547" marT="56547" marB="56547">
                    <a:lnL>
                      <a:noFill/>
                    </a:lnL>
                    <a:lnR>
                      <a:noFill/>
                    </a:lnR>
                    <a:lnT>
                      <a:noFill/>
                    </a:lnT>
                    <a:lnB>
                      <a:noFill/>
                    </a:lnB>
                    <a:solidFill>
                      <a:srgbClr val="FFFFFF"/>
                    </a:solidFill>
                  </a:tcPr>
                </a:tc>
                <a:extLst>
                  <a:ext uri="{0D108BD9-81ED-4DB2-BD59-A6C34878D82A}">
                    <a16:rowId xmlns:a16="http://schemas.microsoft.com/office/drawing/2014/main" val="3358946670"/>
                  </a:ext>
                </a:extLst>
              </a:tr>
              <a:tr h="536067">
                <a:tc>
                  <a:txBody>
                    <a:bodyPr/>
                    <a:lstStyle/>
                    <a:p>
                      <a:pPr algn="l" fontAlgn="t"/>
                      <a:r>
                        <a:rPr lang="en-US" sz="800" b="0" dirty="0">
                          <a:solidFill>
                            <a:srgbClr val="58595B"/>
                          </a:solidFill>
                          <a:effectLst/>
                          <a:latin typeface="Overpass Medium" pitchFamily="2" charset="77"/>
                        </a:rPr>
                        <a:t>Tech Helpline can assist you in setting up your devices for optimized performance. They can also advise you on hardware and software purchases.</a:t>
                      </a:r>
                    </a:p>
                  </a:txBody>
                  <a:tcPr marL="56547" marR="56547" marT="56547" marB="113094">
                    <a:lnL>
                      <a:noFill/>
                    </a:lnL>
                    <a:lnR>
                      <a:noFill/>
                    </a:lnR>
                    <a:lnT>
                      <a:noFill/>
                    </a:lnT>
                    <a:lnB>
                      <a:noFill/>
                    </a:lnB>
                    <a:solidFill>
                      <a:srgbClr val="FFFFFF"/>
                    </a:solidFill>
                  </a:tcPr>
                </a:tc>
                <a:extLst>
                  <a:ext uri="{0D108BD9-81ED-4DB2-BD59-A6C34878D82A}">
                    <a16:rowId xmlns:a16="http://schemas.microsoft.com/office/drawing/2014/main" val="628652247"/>
                  </a:ext>
                </a:extLst>
              </a:tr>
            </a:tbl>
          </a:graphicData>
        </a:graphic>
      </p:graphicFrame>
      <p:graphicFrame>
        <p:nvGraphicFramePr>
          <p:cNvPr id="11" name="Table 10">
            <a:extLst>
              <a:ext uri="{FF2B5EF4-FFF2-40B4-BE49-F238E27FC236}">
                <a16:creationId xmlns:a16="http://schemas.microsoft.com/office/drawing/2014/main" id="{BB10EB01-B0A6-D5A4-E180-EA897282659E}"/>
              </a:ext>
            </a:extLst>
          </p:cNvPr>
          <p:cNvGraphicFramePr>
            <a:graphicFrameLocks noGrp="1"/>
          </p:cNvGraphicFramePr>
          <p:nvPr>
            <p:extLst>
              <p:ext uri="{D42A27DB-BD31-4B8C-83A1-F6EECF244321}">
                <p14:modId xmlns:p14="http://schemas.microsoft.com/office/powerpoint/2010/main" val="200026328"/>
              </p:ext>
            </p:extLst>
          </p:nvPr>
        </p:nvGraphicFramePr>
        <p:xfrm>
          <a:off x="269705" y="3060905"/>
          <a:ext cx="3152554" cy="601980"/>
        </p:xfrm>
        <a:graphic>
          <a:graphicData uri="http://schemas.openxmlformats.org/drawingml/2006/table">
            <a:tbl>
              <a:tblPr/>
              <a:tblGrid>
                <a:gridCol w="3152554">
                  <a:extLst>
                    <a:ext uri="{9D8B030D-6E8A-4147-A177-3AD203B41FA5}">
                      <a16:colId xmlns:a16="http://schemas.microsoft.com/office/drawing/2014/main" val="2897442193"/>
                    </a:ext>
                  </a:extLst>
                </a:gridCol>
              </a:tblGrid>
              <a:tr h="0">
                <a:tc>
                  <a:txBody>
                    <a:bodyPr/>
                    <a:lstStyle/>
                    <a:p>
                      <a:pPr algn="ctr"/>
                      <a:r>
                        <a:rPr lang="en-US" dirty="0">
                          <a:solidFill>
                            <a:srgbClr val="4B3478"/>
                          </a:solidFill>
                          <a:effectLst/>
                          <a:latin typeface="Overpass Medium" pitchFamily="2" charset="77"/>
                        </a:rPr>
                        <a:t>Mon. - Fri. 8 a.m.-7 p.m.</a:t>
                      </a:r>
                      <a:br>
                        <a:rPr lang="en-US" dirty="0">
                          <a:solidFill>
                            <a:srgbClr val="4B3478"/>
                          </a:solidFill>
                          <a:effectLst/>
                          <a:latin typeface="Overpass Medium" pitchFamily="2" charset="77"/>
                        </a:rPr>
                      </a:br>
                      <a:r>
                        <a:rPr lang="en-US" dirty="0">
                          <a:solidFill>
                            <a:srgbClr val="4B3478"/>
                          </a:solidFill>
                          <a:effectLst/>
                          <a:latin typeface="Overpass Medium" pitchFamily="2" charset="77"/>
                        </a:rPr>
                        <a:t>Sat. 8 a.m.-4 p.m. Central Time</a:t>
                      </a:r>
                    </a:p>
                  </a:txBody>
                  <a:tcPr marL="190500" marR="190500" marT="95250" marB="95250" anchor="ctr">
                    <a:lnL>
                      <a:noFill/>
                    </a:lnL>
                    <a:lnR>
                      <a:noFill/>
                    </a:lnR>
                    <a:lnT>
                      <a:noFill/>
                    </a:lnT>
                    <a:lnB>
                      <a:noFill/>
                    </a:lnB>
                    <a:solidFill>
                      <a:srgbClr val="FFFFFF"/>
                    </a:solidFill>
                  </a:tcPr>
                </a:tc>
                <a:extLst>
                  <a:ext uri="{0D108BD9-81ED-4DB2-BD59-A6C34878D82A}">
                    <a16:rowId xmlns:a16="http://schemas.microsoft.com/office/drawing/2014/main" val="3590824235"/>
                  </a:ext>
                </a:extLst>
              </a:tr>
            </a:tbl>
          </a:graphicData>
        </a:graphic>
      </p:graphicFrame>
      <p:sp>
        <p:nvSpPr>
          <p:cNvPr id="13" name="Content Placeholder 12">
            <a:extLst>
              <a:ext uri="{FF2B5EF4-FFF2-40B4-BE49-F238E27FC236}">
                <a16:creationId xmlns:a16="http://schemas.microsoft.com/office/drawing/2014/main" id="{48F9408A-493F-E7C2-76E8-A7D875547915}"/>
              </a:ext>
            </a:extLst>
          </p:cNvPr>
          <p:cNvSpPr>
            <a:spLocks noGrp="1"/>
          </p:cNvSpPr>
          <p:nvPr>
            <p:ph idx="1"/>
          </p:nvPr>
        </p:nvSpPr>
        <p:spPr>
          <a:xfrm>
            <a:off x="414604" y="1241387"/>
            <a:ext cx="7463804" cy="3753451"/>
          </a:xfrm>
        </p:spPr>
        <p:txBody>
          <a:bodyPr>
            <a:normAutofit fontScale="85000" lnSpcReduction="20000"/>
          </a:bodyPr>
          <a:lstStyle/>
          <a:p>
            <a:pPr marL="0" indent="0">
              <a:buNone/>
            </a:pPr>
            <a:r>
              <a:rPr lang="en-US" sz="3300" dirty="0">
                <a:solidFill>
                  <a:srgbClr val="FF9E00"/>
                </a:solidFill>
              </a:rPr>
              <a:t>Give Tech Helpline a Try!</a:t>
            </a:r>
          </a:p>
          <a:p>
            <a:pPr marL="0" indent="0">
              <a:buNone/>
            </a:pPr>
            <a:endParaRPr lang="en-US" dirty="0"/>
          </a:p>
          <a:p>
            <a:pPr marL="0" indent="0">
              <a:buNone/>
            </a:pPr>
            <a:r>
              <a:rPr lang="en-US" dirty="0"/>
              <a:t>call: 877.573.5163</a:t>
            </a:r>
          </a:p>
          <a:p>
            <a:pPr marL="0" indent="0">
              <a:buNone/>
            </a:pPr>
            <a:r>
              <a:rPr lang="en-US" dirty="0" err="1"/>
              <a:t>chat.techhelpline.com</a:t>
            </a:r>
            <a:endParaRPr lang="en-US" dirty="0"/>
          </a:p>
          <a:p>
            <a:pPr marL="0" indent="0">
              <a:buNone/>
            </a:pPr>
            <a:r>
              <a:rPr lang="en-US" dirty="0" err="1"/>
              <a:t>support@techhelpline.com</a:t>
            </a: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No cost, will never ask for payment, unlimited use</a:t>
            </a:r>
          </a:p>
        </p:txBody>
      </p:sp>
    </p:spTree>
    <p:extLst>
      <p:ext uri="{BB962C8B-B14F-4D97-AF65-F5344CB8AC3E}">
        <p14:creationId xmlns:p14="http://schemas.microsoft.com/office/powerpoint/2010/main" val="995898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67D4E8-DFEB-37C9-E284-0DB3DDA76F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A5C915-4104-D9CE-C09F-3A0EFD620661}"/>
              </a:ext>
            </a:extLst>
          </p:cNvPr>
          <p:cNvSpPr>
            <a:spLocks noGrp="1"/>
          </p:cNvSpPr>
          <p:nvPr>
            <p:ph type="title"/>
          </p:nvPr>
        </p:nvSpPr>
        <p:spPr/>
        <p:txBody>
          <a:bodyPr/>
          <a:lstStyle/>
          <a:p>
            <a:r>
              <a:rPr lang="en-US" dirty="0"/>
              <a:t>Mainstreet Calendar – February </a:t>
            </a:r>
          </a:p>
        </p:txBody>
      </p:sp>
      <p:sp>
        <p:nvSpPr>
          <p:cNvPr id="6" name="TextBox 5">
            <a:extLst>
              <a:ext uri="{FF2B5EF4-FFF2-40B4-BE49-F238E27FC236}">
                <a16:creationId xmlns:a16="http://schemas.microsoft.com/office/drawing/2014/main" id="{17D292D7-3602-545C-8E3E-7894E0F17F3D}"/>
              </a:ext>
            </a:extLst>
          </p:cNvPr>
          <p:cNvSpPr txBox="1"/>
          <p:nvPr/>
        </p:nvSpPr>
        <p:spPr>
          <a:xfrm>
            <a:off x="524145" y="1000575"/>
            <a:ext cx="6607534" cy="4293483"/>
          </a:xfrm>
          <a:prstGeom prst="rect">
            <a:avLst/>
          </a:prstGeom>
          <a:noFill/>
        </p:spPr>
        <p:txBody>
          <a:bodyPr wrap="square" rtlCol="0">
            <a:spAutoFit/>
          </a:bodyPr>
          <a:lstStyle/>
          <a:p>
            <a:r>
              <a:rPr lang="en-US" b="1" dirty="0">
                <a:solidFill>
                  <a:srgbClr val="4B3478"/>
                </a:solidFill>
                <a:latin typeface="Overpass Medium" pitchFamily="2" charset="77"/>
                <a:hlinkClick r:id="rId2"/>
              </a:rPr>
              <a:t>Economic Outlook</a:t>
            </a:r>
            <a:endParaRPr lang="en-US" dirty="0">
              <a:solidFill>
                <a:srgbClr val="4B3478"/>
              </a:solidFill>
              <a:latin typeface="Overpass Medium" pitchFamily="2" charset="77"/>
              <a:hlinkClick r:id="rId3"/>
            </a:endParaRPr>
          </a:p>
          <a:p>
            <a:r>
              <a:rPr lang="en-US" dirty="0">
                <a:solidFill>
                  <a:srgbClr val="4B3478"/>
                </a:solidFill>
                <a:latin typeface="Overpass Medium" pitchFamily="2" charset="77"/>
                <a:hlinkClick r:id="rId3"/>
              </a:rPr>
              <a:t>Contract Strategies For Success (8.0)</a:t>
            </a:r>
            <a:endParaRPr lang="en-US" dirty="0">
              <a:solidFill>
                <a:srgbClr val="4B3478"/>
              </a:solidFill>
              <a:latin typeface="Overpass Medium" pitchFamily="2" charset="77"/>
            </a:endParaRPr>
          </a:p>
          <a:p>
            <a:r>
              <a:rPr lang="en-US" dirty="0">
                <a:solidFill>
                  <a:srgbClr val="4B3478"/>
                </a:solidFill>
                <a:latin typeface="Overpass Medium" pitchFamily="2" charset="77"/>
                <a:hlinkClick r:id="rId4"/>
              </a:rPr>
              <a:t>Senior Real Estate Specialist (SRES)</a:t>
            </a:r>
            <a:endParaRPr lang="en-US" dirty="0">
              <a:solidFill>
                <a:srgbClr val="4B3478"/>
              </a:solidFill>
              <a:latin typeface="Overpass Medium" pitchFamily="2" charset="77"/>
            </a:endParaRPr>
          </a:p>
          <a:p>
            <a:r>
              <a:rPr lang="en-US" dirty="0">
                <a:solidFill>
                  <a:srgbClr val="4B3478"/>
                </a:solidFill>
                <a:latin typeface="Overpass Medium" pitchFamily="2" charset="77"/>
                <a:hlinkClick r:id="rId5"/>
              </a:rPr>
              <a:t>Brokerage Forum </a:t>
            </a:r>
            <a:endParaRPr lang="en-US" dirty="0">
              <a:solidFill>
                <a:srgbClr val="4B3478"/>
              </a:solidFill>
              <a:latin typeface="Overpass Medium" pitchFamily="2" charset="77"/>
            </a:endParaRPr>
          </a:p>
          <a:p>
            <a:r>
              <a:rPr lang="en-US" dirty="0">
                <a:solidFill>
                  <a:srgbClr val="4B3478"/>
                </a:solidFill>
                <a:latin typeface="Overpass Medium" pitchFamily="2" charset="77"/>
                <a:hlinkClick r:id="rId6"/>
              </a:rPr>
              <a:t>Navigating Offers and Contracts (8.0)</a:t>
            </a:r>
            <a:endParaRPr lang="en-US" dirty="0">
              <a:solidFill>
                <a:srgbClr val="4B3478"/>
              </a:solidFill>
              <a:latin typeface="Overpass Medium" pitchFamily="2" charset="77"/>
            </a:endParaRPr>
          </a:p>
          <a:p>
            <a:r>
              <a:rPr lang="en-US" dirty="0">
                <a:solidFill>
                  <a:srgbClr val="4B3478"/>
                </a:solidFill>
                <a:latin typeface="Overpass Medium" pitchFamily="2" charset="77"/>
                <a:hlinkClick r:id="rId7"/>
              </a:rPr>
              <a:t>Mastering NARS Evolving Practices (YPN)</a:t>
            </a:r>
            <a:endParaRPr lang="en-US" dirty="0">
              <a:solidFill>
                <a:srgbClr val="4B3478"/>
              </a:solidFill>
              <a:latin typeface="Overpass Medium" pitchFamily="2" charset="77"/>
            </a:endParaRPr>
          </a:p>
          <a:p>
            <a:r>
              <a:rPr lang="en-US" dirty="0">
                <a:solidFill>
                  <a:srgbClr val="4B3478"/>
                </a:solidFill>
                <a:latin typeface="Overpass Medium" pitchFamily="2" charset="77"/>
                <a:hlinkClick r:id="rId8"/>
              </a:rPr>
              <a:t>12 Hour Broker Management</a:t>
            </a:r>
            <a:endParaRPr lang="en-US" dirty="0">
              <a:solidFill>
                <a:srgbClr val="4B3478"/>
              </a:solidFill>
              <a:latin typeface="Overpass Medium" pitchFamily="2" charset="77"/>
            </a:endParaRPr>
          </a:p>
          <a:p>
            <a:r>
              <a:rPr lang="en-US" dirty="0">
                <a:solidFill>
                  <a:srgbClr val="4B3478"/>
                </a:solidFill>
                <a:latin typeface="Overpass Medium" pitchFamily="2" charset="77"/>
                <a:hlinkClick r:id="rId9"/>
              </a:rPr>
              <a:t>Spokesperson Training</a:t>
            </a:r>
            <a:endParaRPr lang="en-US" dirty="0">
              <a:solidFill>
                <a:srgbClr val="4B3478"/>
              </a:solidFill>
              <a:latin typeface="Overpass Medium" pitchFamily="2" charset="77"/>
            </a:endParaRPr>
          </a:p>
          <a:p>
            <a:r>
              <a:rPr lang="en-US" dirty="0">
                <a:solidFill>
                  <a:srgbClr val="4B3478"/>
                </a:solidFill>
                <a:latin typeface="Overpass Medium" pitchFamily="2" charset="77"/>
                <a:hlinkClick r:id="rId10"/>
              </a:rPr>
              <a:t>Robert’s Rules Made Fun</a:t>
            </a:r>
            <a:endParaRPr lang="en-US" dirty="0">
              <a:solidFill>
                <a:srgbClr val="4B3478"/>
              </a:solidFill>
              <a:latin typeface="Overpass Medium" pitchFamily="2" charset="77"/>
            </a:endParaRPr>
          </a:p>
          <a:p>
            <a:r>
              <a:rPr lang="en-US" dirty="0">
                <a:solidFill>
                  <a:srgbClr val="4B3478"/>
                </a:solidFill>
                <a:latin typeface="Overpass Medium" pitchFamily="2" charset="77"/>
                <a:hlinkClick r:id="rId11"/>
              </a:rPr>
              <a:t>Leadership Academy</a:t>
            </a:r>
            <a:endParaRPr lang="en-US" dirty="0">
              <a:solidFill>
                <a:srgbClr val="4B3478"/>
              </a:solidFill>
              <a:latin typeface="Overpass Medium" pitchFamily="2" charset="77"/>
            </a:endParaRPr>
          </a:p>
          <a:p>
            <a:r>
              <a:rPr lang="en-US" dirty="0">
                <a:solidFill>
                  <a:srgbClr val="4B3478"/>
                </a:solidFill>
                <a:latin typeface="Overpass Medium" pitchFamily="2" charset="77"/>
                <a:hlinkClick r:id="rId12"/>
              </a:rPr>
              <a:t>Pricing Strategy Advisor (PSA)</a:t>
            </a:r>
            <a:endParaRPr lang="en-US" dirty="0">
              <a:solidFill>
                <a:srgbClr val="4B3478"/>
              </a:solidFill>
              <a:latin typeface="Overpass Medium" pitchFamily="2" charset="77"/>
            </a:endParaRPr>
          </a:p>
          <a:p>
            <a:r>
              <a:rPr lang="en-US" dirty="0">
                <a:solidFill>
                  <a:srgbClr val="4B3478"/>
                </a:solidFill>
                <a:latin typeface="Overpass Medium" pitchFamily="2" charset="77"/>
                <a:hlinkClick r:id="rId13"/>
              </a:rPr>
              <a:t>Real Estate Negotiation Expert (RENE)</a:t>
            </a:r>
            <a:endParaRPr lang="en-US" dirty="0">
              <a:solidFill>
                <a:srgbClr val="4B3478"/>
              </a:solidFill>
              <a:latin typeface="Overpass Medium" pitchFamily="2" charset="77"/>
            </a:endParaRPr>
          </a:p>
          <a:p>
            <a:r>
              <a:rPr lang="en-US" dirty="0">
                <a:solidFill>
                  <a:srgbClr val="4B3478"/>
                </a:solidFill>
                <a:latin typeface="Overpass Medium" pitchFamily="2" charset="77"/>
                <a:hlinkClick r:id="rId14"/>
              </a:rPr>
              <a:t>Coffee &amp; Conversation: 8.0 Sales Contract (FREE)</a:t>
            </a:r>
            <a:endParaRPr lang="en-US" dirty="0">
              <a:solidFill>
                <a:srgbClr val="4B3478"/>
              </a:solidFill>
              <a:latin typeface="Overpass Medium" pitchFamily="2" charset="77"/>
            </a:endParaRPr>
          </a:p>
          <a:p>
            <a:r>
              <a:rPr lang="en-US" dirty="0">
                <a:solidFill>
                  <a:srgbClr val="4B3478"/>
                </a:solidFill>
                <a:latin typeface="Overpass Medium" pitchFamily="2" charset="77"/>
                <a:hlinkClick r:id="rId15"/>
              </a:rPr>
              <a:t>12 Hour Broker Management</a:t>
            </a:r>
            <a:endParaRPr lang="en-US" dirty="0">
              <a:solidFill>
                <a:srgbClr val="4B3478"/>
              </a:solidFill>
              <a:latin typeface="Overpass Medium" pitchFamily="2" charset="77"/>
            </a:endParaRPr>
          </a:p>
          <a:p>
            <a:endParaRPr lang="en-US" sz="2100" dirty="0">
              <a:solidFill>
                <a:srgbClr val="4B3478"/>
              </a:solidFill>
              <a:latin typeface="Overpass Medium" pitchFamily="2" charset="77"/>
            </a:endParaRPr>
          </a:p>
        </p:txBody>
      </p:sp>
      <p:pic>
        <p:nvPicPr>
          <p:cNvPr id="7" name="Content Placeholder 6">
            <a:extLst>
              <a:ext uri="{FF2B5EF4-FFF2-40B4-BE49-F238E27FC236}">
                <a16:creationId xmlns:a16="http://schemas.microsoft.com/office/drawing/2014/main" id="{96D2A798-75AB-5107-799E-3DF3DE9A4BD8}"/>
              </a:ext>
            </a:extLst>
          </p:cNvPr>
          <p:cNvPicPr>
            <a:picLocks noGrp="1" noChangeAspect="1"/>
          </p:cNvPicPr>
          <p:nvPr>
            <p:ph idx="1"/>
          </p:nvPr>
        </p:nvPicPr>
        <p:blipFill>
          <a:blip r:embed="rId16"/>
          <a:stretch>
            <a:fillRect/>
          </a:stretch>
        </p:blipFill>
        <p:spPr>
          <a:xfrm>
            <a:off x="5796649" y="1473274"/>
            <a:ext cx="2670061" cy="2241656"/>
          </a:xfrm>
          <a:prstGeom prst="rect">
            <a:avLst/>
          </a:prstGeom>
        </p:spPr>
      </p:pic>
      <p:sp>
        <p:nvSpPr>
          <p:cNvPr id="3" name="TextBox 2">
            <a:extLst>
              <a:ext uri="{FF2B5EF4-FFF2-40B4-BE49-F238E27FC236}">
                <a16:creationId xmlns:a16="http://schemas.microsoft.com/office/drawing/2014/main" id="{839DA6FC-3105-4652-5836-F3B61A5EDA17}"/>
              </a:ext>
            </a:extLst>
          </p:cNvPr>
          <p:cNvSpPr txBox="1"/>
          <p:nvPr/>
        </p:nvSpPr>
        <p:spPr>
          <a:xfrm>
            <a:off x="5804607" y="3670226"/>
            <a:ext cx="2815247" cy="369332"/>
          </a:xfrm>
          <a:prstGeom prst="rect">
            <a:avLst/>
          </a:prstGeom>
          <a:noFill/>
        </p:spPr>
        <p:txBody>
          <a:bodyPr wrap="square" rtlCol="0">
            <a:spAutoFit/>
          </a:bodyPr>
          <a:lstStyle/>
          <a:p>
            <a:r>
              <a:rPr lang="en-US" dirty="0">
                <a:solidFill>
                  <a:srgbClr val="4B3478"/>
                </a:solidFill>
              </a:rPr>
              <a:t>Buy a Table and Save $150</a:t>
            </a:r>
          </a:p>
        </p:txBody>
      </p:sp>
    </p:spTree>
    <p:extLst>
      <p:ext uri="{BB962C8B-B14F-4D97-AF65-F5344CB8AC3E}">
        <p14:creationId xmlns:p14="http://schemas.microsoft.com/office/powerpoint/2010/main" val="341437217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instreet PPT Template  -  Compatibility Mode" id="{F81CAD1E-911A-784E-B7E2-D6A2D93F31EC}" vid="{2598AAC8-3E7D-8E44-8875-E11D8D9D2FB8}"/>
    </a:ext>
  </a:extLst>
</a:theme>
</file>

<file path=docProps/app.xml><?xml version="1.0" encoding="utf-8"?>
<Properties xmlns="http://schemas.openxmlformats.org/officeDocument/2006/extended-properties" xmlns:vt="http://schemas.openxmlformats.org/officeDocument/2006/docPropsVTypes">
  <Template>Office Theme</Template>
  <TotalTime>419</TotalTime>
  <Words>887</Words>
  <Application>Microsoft Macintosh PowerPoint</Application>
  <PresentationFormat>On-screen Show (16:9)</PresentationFormat>
  <Paragraphs>72</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Aptos</vt:lpstr>
      <vt:lpstr>Arial</vt:lpstr>
      <vt:lpstr>Overpass Black</vt:lpstr>
      <vt:lpstr>Overpass Medium</vt:lpstr>
      <vt:lpstr>Overpass SemiBold</vt:lpstr>
      <vt:lpstr>Office Theme</vt:lpstr>
      <vt:lpstr>January</vt:lpstr>
      <vt:lpstr>8.0 Sales Contract – Releasing Feb. 1</vt:lpstr>
      <vt:lpstr>Illinois REALTORS®   New and revised Legal Forms</vt:lpstr>
      <vt:lpstr>Code of Ethics Update</vt:lpstr>
      <vt:lpstr>2025 Illinois License Law Update </vt:lpstr>
      <vt:lpstr>Member Benefit: Tech Helpline</vt:lpstr>
      <vt:lpstr>Mainstreet Calendar – February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Christian Sexton</dc:creator>
  <cp:lastModifiedBy>David Pollina</cp:lastModifiedBy>
  <cp:revision>13</cp:revision>
  <dcterms:created xsi:type="dcterms:W3CDTF">2024-10-07T18:31:05Z</dcterms:created>
  <dcterms:modified xsi:type="dcterms:W3CDTF">2025-01-17T18:28:57Z</dcterms:modified>
</cp:coreProperties>
</file>