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70" r:id="rId3"/>
    <p:sldId id="266" r:id="rId4"/>
    <p:sldId id="271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1"/>
    <p:restoredTop sz="94966"/>
  </p:normalViewPr>
  <p:slideViewPr>
    <p:cSldViewPr snapToGrid="0">
      <p:cViewPr varScale="1">
        <p:scale>
          <a:sx n="121" d="100"/>
          <a:sy n="121" d="100"/>
        </p:scale>
        <p:origin x="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E1F79-675D-2048-9418-CE806D2ACD17}" type="datetimeFigureOut">
              <a:rPr lang="en-US" smtClean="0"/>
              <a:t>7/29/24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73AA7-87D9-374E-A53D-0FB049AB8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7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73AA7-87D9-374E-A53D-0FB049AB82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36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FD31B-33A7-1C1C-8C2B-0FA3B7345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40" y="1122363"/>
            <a:ext cx="5257800" cy="1381125"/>
          </a:xfrm>
        </p:spPr>
        <p:txBody>
          <a:bodyPr anchor="b"/>
          <a:lstStyle>
            <a:lvl1pPr algn="ctr">
              <a:defRPr sz="6000" b="1" i="0"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CF529-8F1F-8926-C809-362BC49E4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540" y="2584173"/>
            <a:ext cx="8885582" cy="34190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753EF-2972-0947-AFCB-2420607A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7DBB3-DF3F-F868-F953-E540EB69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42CC3-F472-34D8-37EC-62EDFB719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7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B3153-C4F2-18BC-9A1F-0521BDC38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F318BF-59BA-8DBE-ED3F-48ECB3901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CA19F-3BE1-FD25-D5AD-67506BFB4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7B76D-1EB5-0F6B-F44F-E9D0DC4CA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EB825-261F-0F3D-B74E-0AE645558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1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2A166B-36BF-4637-AA4E-241CB2F796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3C4590-59D9-32BC-604F-C84B90D36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110FC-2090-D06F-7BAC-A3206BF5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F18F5-762C-BFA1-5C01-F4CDFA4F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7CD18-9821-D508-8031-EBC906ED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3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880A-C6A9-B15F-4993-3210A32AF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3456"/>
            <a:ext cx="8428383" cy="1325563"/>
          </a:xfrm>
        </p:spPr>
        <p:txBody>
          <a:bodyPr/>
          <a:lstStyle>
            <a:lvl1pPr>
              <a:defRPr b="1" i="0"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67114-DC2F-28B9-9B91-1E6FC2AC7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74843"/>
            <a:ext cx="9402417" cy="3702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E0AA2-2DFF-B67F-8C09-FA18CF681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6C4C0-F9BF-38E4-7E34-A273FC26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448DE-265B-384E-8265-D48AAA3F1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B00E-0F15-F004-FF9B-ECC03F82B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EBE70-B9B7-5E99-E55C-9CD31FCD7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062E1-C99D-F99E-6DB0-14F5E4BBF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65714-5021-A7B5-435C-CA17DBA5F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4EF81-5F17-84BD-D2C9-AEDE1ABB5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4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82199-3258-BEBA-740A-091FF160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24588-4438-C0DF-BF34-1B0D302F0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49FB3-3FE2-362E-4697-716D2236C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FE7F6-B3B9-095B-3B46-C6EBDE083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7/29/24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E9FF9-2B48-1EF1-4C5F-0F7E9728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7CAF0-9E05-FE99-149A-EF14A5AE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7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765B4-74EB-ED46-6811-51F1E690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900ED-3C14-AD58-E05C-94B3020C4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46831-AFFD-A4EF-46FD-7E2BEA517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1921C6-1739-B95A-3DAA-2F49CE634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F1263D-9417-B349-677B-215B0A056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80FA44-294E-1285-AB75-0781134C7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7/29/24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7A075C-E771-4A07-4C6C-B344378D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E2CDD4-6596-60E9-6FCA-6D915770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2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E9246-7BCC-D30B-CE30-7E52FB270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B84EB2-D2B2-51DB-0D13-8FC0B4BC3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7/29/24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110D10-69E3-EF5F-B5E3-655FEC3E7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EAB8D-B69B-C669-C248-5B6F4168D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0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DB2C7-31DB-B6D5-E2C5-AC736C1B5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7/29/24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9A0869-759E-9ABE-AD4E-A233A3E3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C34C2-F609-8F27-96D9-2521347D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0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2A35-63A6-94C5-6DF6-F5632FE08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AF433-4AE3-770F-BF73-45218F9DA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6D232-E8EA-640F-5143-A584BCAB8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463A5-73C2-7C74-FA4E-F8090E5E5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7/29/24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902D9-8B72-57D2-7307-288A0E657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04866-6186-DEF1-7ED9-BE759567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8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4169F-72EE-0BB9-2EA0-942790F11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D0B9D0-3E66-8EFC-3A7D-2C6BF3EF53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F08CC3-E63F-C6E9-9E28-7F84D2131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C4E43-995A-DB02-C003-EAE0902B0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7/29/24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B6C4C-29D0-4B46-1B54-FE6377C2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9573A-2F2D-0416-14E7-3E849113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1B27B4B6-DCF8-C541-260B-ECE0CAE0D90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B01BF-1012-8041-962F-6AFB8A5AA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8EB9D-617D-8421-D6AD-E625F1312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82554-24D1-7467-0471-71BA4B2F1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C401E-66AD-5840-8938-64897317BCD7}" type="datetimeFigureOut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9C3E9-FC5F-E47C-19B3-9B4C9C8C2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A6F36-5CD1-EBB6-76F8-FFF44BBFB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0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Libre Frankli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Libre Frankli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Libre Frankli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Libre Frankli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Libre Frankli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Libre Frankli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Lynnette@succeedwithmore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etition.realtor/" TargetMode="External"/><Relationship Id="rId7" Type="http://schemas.openxmlformats.org/officeDocument/2006/relationships/hyperlink" Target="mailto:Marys@succeedwithmore.com" TargetMode="External"/><Relationship Id="rId2" Type="http://schemas.openxmlformats.org/officeDocument/2006/relationships/hyperlink" Target="http://www.facts.realto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SucceedWithMORe/videos/1139380087289733" TargetMode="External"/><Relationship Id="rId5" Type="http://schemas.openxmlformats.org/officeDocument/2006/relationships/hyperlink" Target="https://ww2.mredllc.com/news/settlement-update/" TargetMode="External"/><Relationship Id="rId4" Type="http://schemas.openxmlformats.org/officeDocument/2006/relationships/hyperlink" Target="https://www.succeedwithmore.com/compensatio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us/app/tech-helpline/id160488780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cceedwithmore.com/propel" TargetMode="External"/><Relationship Id="rId2" Type="http://schemas.openxmlformats.org/officeDocument/2006/relationships/hyperlink" Target="https://www.succeedwithmore.com/calendar/08.10.24-goal-driven-real-estate-mapping-out-your-2024-marketing-strategy---new-agent-boos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succeedwithmore.com/calendar/8.21.24-brokerage-forum/" TargetMode="External"/><Relationship Id="rId4" Type="http://schemas.openxmlformats.org/officeDocument/2006/relationships/hyperlink" Target="https://www.succeedwithmore.com/calendar/08.18.24.-jumpstart-your-business-with-rp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houses in a neighborhood&#10;&#10;Description automatically generated">
            <a:extLst>
              <a:ext uri="{FF2B5EF4-FFF2-40B4-BE49-F238E27FC236}">
                <a16:creationId xmlns:a16="http://schemas.microsoft.com/office/drawing/2014/main" id="{EA43DC9B-40FC-3FE0-6540-F07E5E42A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C777938-77E9-CEAF-AE30-837CF3087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492" y="4306373"/>
            <a:ext cx="5177481" cy="1655762"/>
          </a:xfrm>
        </p:spPr>
        <p:txBody>
          <a:bodyPr/>
          <a:lstStyle/>
          <a:p>
            <a:r>
              <a:rPr lang="en-US" dirty="0"/>
              <a:t>Monthly Broker Slides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2F2604-A72D-E3C1-39C1-38056E8B721F}"/>
              </a:ext>
            </a:extLst>
          </p:cNvPr>
          <p:cNvSpPr txBox="1"/>
          <p:nvPr/>
        </p:nvSpPr>
        <p:spPr>
          <a:xfrm>
            <a:off x="1329674" y="2687233"/>
            <a:ext cx="30371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July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84725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69FB5-1B97-7970-E7D1-01C4A06C4C2D}"/>
              </a:ext>
            </a:extLst>
          </p:cNvPr>
          <p:cNvSpPr txBox="1"/>
          <p:nvPr/>
        </p:nvSpPr>
        <p:spPr>
          <a:xfrm>
            <a:off x="147143" y="1556656"/>
            <a:ext cx="9196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August 2024 Practice Changes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AEBA5F-A7C0-A24A-8CFB-99F72A54AA51}"/>
              </a:ext>
            </a:extLst>
          </p:cNvPr>
          <p:cNvSpPr txBox="1"/>
          <p:nvPr/>
        </p:nvSpPr>
        <p:spPr>
          <a:xfrm>
            <a:off x="147143" y="2060028"/>
            <a:ext cx="1032116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i="1" dirty="0">
              <a:solidFill>
                <a:schemeClr val="bg1"/>
              </a:solidFill>
              <a:latin typeface="Libre Franklin Light" pitchFamily="2" charset="77"/>
            </a:endParaRPr>
          </a:p>
          <a:p>
            <a:r>
              <a:rPr lang="en-US" sz="2400" b="1" i="1" u="sng" dirty="0">
                <a:solidFill>
                  <a:schemeClr val="bg1"/>
                </a:solidFill>
                <a:latin typeface="Libre Franklin Light" pitchFamily="2" charset="77"/>
              </a:rPr>
              <a:t>August 5-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ibre Franklin Light" pitchFamily="2" charset="77"/>
              </a:rPr>
              <a:t>Forms and Contracts Released</a:t>
            </a:r>
            <a:r>
              <a:rPr lang="en-US" sz="2400" b="1" i="1" u="sng" dirty="0">
                <a:solidFill>
                  <a:schemeClr val="bg1"/>
                </a:solidFill>
                <a:latin typeface="Libre Franklin Light" pitchFamily="2" charset="77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ibre Franklin Light" pitchFamily="2" charset="77"/>
              </a:rPr>
              <a:t>Video Tutorials Released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ibre Franklin Light" pitchFamily="2" charset="77"/>
              </a:rPr>
              <a:t>Summary of Changes Released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ibre Franklin Light" pitchFamily="2" charset="77"/>
              </a:rPr>
              <a:t>FAQ’s Released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i="1" dirty="0">
              <a:solidFill>
                <a:schemeClr val="bg1"/>
              </a:solidFill>
              <a:latin typeface="Libre Franklin Light" pitchFamily="2" charset="77"/>
            </a:endParaRPr>
          </a:p>
          <a:p>
            <a:r>
              <a:rPr lang="en-US" sz="2400" b="1" i="1" u="sng" dirty="0">
                <a:solidFill>
                  <a:schemeClr val="bg1"/>
                </a:solidFill>
                <a:latin typeface="Libre Franklin Light" pitchFamily="2" charset="77"/>
              </a:rPr>
              <a:t>August 17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ibre Franklin Light" pitchFamily="2" charset="77"/>
              </a:rPr>
              <a:t>New NAR MLS policy takes effect to implement practice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ibre Franklin Light" pitchFamily="2" charset="77"/>
              </a:rPr>
              <a:t>No unilateral offer of compensation in the MLS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ibre Franklin Light" pitchFamily="2" charset="77"/>
              </a:rPr>
              <a:t>Buyer agreements required prior to showing a home (in-person or virtual)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Libre Franklin Light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F8A39-D1B3-CAA8-9208-09ED3C08883A}"/>
              </a:ext>
            </a:extLst>
          </p:cNvPr>
          <p:cNvSpPr txBox="1"/>
          <p:nvPr/>
        </p:nvSpPr>
        <p:spPr>
          <a:xfrm>
            <a:off x="6726621" y="2681073"/>
            <a:ext cx="522364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Email: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Lynnette@succeedwithmore.com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to schedule an office presentation </a:t>
            </a:r>
          </a:p>
        </p:txBody>
      </p:sp>
    </p:spTree>
    <p:extLst>
      <p:ext uri="{BB962C8B-B14F-4D97-AF65-F5344CB8AC3E}">
        <p14:creationId xmlns:p14="http://schemas.microsoft.com/office/powerpoint/2010/main" val="682873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69FB5-1B97-7970-E7D1-01C4A06C4C2D}"/>
              </a:ext>
            </a:extLst>
          </p:cNvPr>
          <p:cNvSpPr txBox="1"/>
          <p:nvPr/>
        </p:nvSpPr>
        <p:spPr>
          <a:xfrm>
            <a:off x="157653" y="1508105"/>
            <a:ext cx="9238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August 2024 Practice Changes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AEBA5F-A7C0-A24A-8CFB-99F72A54AA51}"/>
              </a:ext>
            </a:extLst>
          </p:cNvPr>
          <p:cNvSpPr txBox="1"/>
          <p:nvPr/>
        </p:nvSpPr>
        <p:spPr>
          <a:xfrm>
            <a:off x="2795752" y="2277546"/>
            <a:ext cx="745183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i="1" u="sng" dirty="0">
              <a:solidFill>
                <a:schemeClr val="bg1"/>
              </a:solidFill>
              <a:latin typeface="Libre Franklin Light" pitchFamily="2" charset="77"/>
            </a:endParaRPr>
          </a:p>
          <a:p>
            <a:r>
              <a:rPr lang="en-US" sz="1600" u="sng" dirty="0">
                <a:solidFill>
                  <a:schemeClr val="bg1"/>
                </a:solidFill>
                <a:latin typeface="Libre Franklin Light" pitchFamily="2" charset="77"/>
              </a:rPr>
              <a:t>Transition Addendums for Mainstreet Agreements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ibre Franklin Light" pitchFamily="2" charset="77"/>
              </a:rPr>
              <a:t>Listing Agreement (Right to Sell and Agency)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ibre Franklin Light" pitchFamily="2" charset="77"/>
              </a:rPr>
              <a:t>Buyer Agreement (Exclusive and Non-Exclusive)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ibre Franklin Light" pitchFamily="2" charset="77"/>
              </a:rPr>
              <a:t>Exclusive Right to Sell Marketing Agreement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ibre Franklin Light" pitchFamily="2" charset="77"/>
              </a:rPr>
              <a:t>Exclusive Agency Marketing Agreement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ibre Franklin Light" pitchFamily="2" charset="77"/>
              </a:rPr>
              <a:t>Listing Modification Form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ibre Franklin Light" pitchFamily="2" charset="77"/>
              </a:rPr>
              <a:t>Exclusive Buyer Representation Agreement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ibre Franklin Light" pitchFamily="2" charset="77"/>
              </a:rPr>
              <a:t>Non-Exclusive Buyer Representation Agreement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ibre Franklin Light" pitchFamily="2" charset="77"/>
              </a:rPr>
              <a:t>Buyer Modification Form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ibre Franklin Light" pitchFamily="2" charset="77"/>
              </a:rPr>
              <a:t>7.0 Compensation Addendum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ibre Franklin Light" pitchFamily="2" charset="77"/>
              </a:rPr>
              <a:t>NEW “Generic” Compensation Addendum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ibre Franklin Light" pitchFamily="2" charset="77"/>
              </a:rPr>
              <a:t>NEW “Notice of Compensation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ibre Franklin Light" pitchFamily="2" charset="77"/>
              </a:rPr>
              <a:t>NEW “Notice of No Agency”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ibre Franklin Light" pitchFamily="2" charset="77"/>
              </a:rPr>
              <a:t>Brokerage to Broker Compensation Agreement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ibre Franklin Light" pitchFamily="2" charset="77"/>
              </a:rPr>
              <a:t>Brokerage to Brokerage Referral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  <a:latin typeface="Libre Franklin Light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F89DF8-87F9-6468-3FEB-2B0E234B0FD1}"/>
              </a:ext>
            </a:extLst>
          </p:cNvPr>
          <p:cNvSpPr txBox="1"/>
          <p:nvPr/>
        </p:nvSpPr>
        <p:spPr>
          <a:xfrm>
            <a:off x="8597462" y="600164"/>
            <a:ext cx="3436885" cy="181588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Libre Franklin Light" pitchFamily="2" charset="77"/>
              </a:rPr>
              <a:t>Contracts &amp; Forms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Libre Franklin Light" pitchFamily="2" charset="77"/>
              </a:rPr>
              <a:t>Town Hall Webinars Coming Soon!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ADA80B-F4FA-DA94-FBCA-006CF7EB576B}"/>
              </a:ext>
            </a:extLst>
          </p:cNvPr>
          <p:cNvSpPr txBox="1"/>
          <p:nvPr/>
        </p:nvSpPr>
        <p:spPr>
          <a:xfrm>
            <a:off x="557048" y="3429000"/>
            <a:ext cx="20390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Libre Franklin Light" pitchFamily="2" charset="77"/>
              </a:rPr>
              <a:t>Contracts and forms to assist with practice changes</a:t>
            </a:r>
          </a:p>
        </p:txBody>
      </p:sp>
    </p:spTree>
    <p:extLst>
      <p:ext uri="{BB962C8B-B14F-4D97-AF65-F5344CB8AC3E}">
        <p14:creationId xmlns:p14="http://schemas.microsoft.com/office/powerpoint/2010/main" val="15596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69FB5-1B97-7970-E7D1-01C4A06C4C2D}"/>
              </a:ext>
            </a:extLst>
          </p:cNvPr>
          <p:cNvSpPr txBox="1"/>
          <p:nvPr/>
        </p:nvSpPr>
        <p:spPr>
          <a:xfrm>
            <a:off x="147143" y="1556656"/>
            <a:ext cx="6295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AEBA5F-A7C0-A24A-8CFB-99F72A54AA51}"/>
              </a:ext>
            </a:extLst>
          </p:cNvPr>
          <p:cNvSpPr txBox="1"/>
          <p:nvPr/>
        </p:nvSpPr>
        <p:spPr>
          <a:xfrm>
            <a:off x="651641" y="2020511"/>
            <a:ext cx="94979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i="1" dirty="0">
              <a:solidFill>
                <a:schemeClr val="bg1"/>
              </a:solidFill>
              <a:latin typeface="Libre Franklin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Libre Franklin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bre Franklin Ligh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NAR Resource for Members 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Libre Franklin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Libre Franklin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bre Franklin Ligh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NAR Resource for Consumers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Libre Franklin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Libre Franklin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bre Franklin Ligh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Mainstreet Resource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Libre Franklin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Libre Franklin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bre Franklin Ligh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MRED Resource 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Libre Franklin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Libre Franklin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bre Franklin Light" pitchFamily="2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Coffee &amp; Conversation – What you need to know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Libre Franklin Light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41D94-D1A7-6CE0-BE24-63B309E9D7A0}"/>
              </a:ext>
            </a:extLst>
          </p:cNvPr>
          <p:cNvSpPr txBox="1"/>
          <p:nvPr/>
        </p:nvSpPr>
        <p:spPr>
          <a:xfrm>
            <a:off x="6442840" y="2020511"/>
            <a:ext cx="4939864" cy="221599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ibre Franklin Light" pitchFamily="2" charset="77"/>
              </a:rPr>
              <a:t>Mainstreet is offering in-office the ABR Course at no cost! Contact </a:t>
            </a:r>
            <a:r>
              <a:rPr lang="en-US" sz="2400" dirty="0">
                <a:solidFill>
                  <a:schemeClr val="bg1"/>
                </a:solidFill>
                <a:latin typeface="Libre Franklin Light" pitchFamily="2" charset="77"/>
                <a:hlinkClick r:id="rId7"/>
              </a:rPr>
              <a:t>Marys@succeedwithmore.com</a:t>
            </a:r>
            <a:endParaRPr lang="en-US" sz="2400" dirty="0">
              <a:solidFill>
                <a:schemeClr val="bg1"/>
              </a:solidFill>
              <a:latin typeface="Libre Franklin Light" pitchFamily="2" charset="77"/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Libre Franklin Light" pitchFamily="2" charset="77"/>
              </a:rPr>
              <a:t>To schedule today!</a:t>
            </a:r>
          </a:p>
        </p:txBody>
      </p:sp>
    </p:spTree>
    <p:extLst>
      <p:ext uri="{BB962C8B-B14F-4D97-AF65-F5344CB8AC3E}">
        <p14:creationId xmlns:p14="http://schemas.microsoft.com/office/powerpoint/2010/main" val="2550736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DB9D518-93FA-07E0-C2A2-6C523A1D634C}"/>
              </a:ext>
            </a:extLst>
          </p:cNvPr>
          <p:cNvSpPr txBox="1"/>
          <p:nvPr/>
        </p:nvSpPr>
        <p:spPr>
          <a:xfrm>
            <a:off x="163285" y="1532887"/>
            <a:ext cx="7669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Tech Helpline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E132A8-180C-DDA4-C7A0-86834DFE0CEA}"/>
              </a:ext>
            </a:extLst>
          </p:cNvPr>
          <p:cNvSpPr txBox="1"/>
          <p:nvPr/>
        </p:nvSpPr>
        <p:spPr>
          <a:xfrm>
            <a:off x="439662" y="2862900"/>
            <a:ext cx="657707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Libre Franklin Light" pitchFamily="2" charset="77"/>
              </a:rPr>
              <a:t>There's no need to sign up for anything, your account is attached to your active Mainstreet REALTORS® membership and is ready to be used when you need it. When you need assistance, the process is simple: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Libre Franklin Light" pitchFamily="2" charset="77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Libre Franklin Light" pitchFamily="2" charset="77"/>
              </a:rPr>
              <a:t>Contact Tech Helpline via the app.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Libre Franklin Light" pitchFamily="2" charset="77"/>
              </a:rPr>
              <a:t>They’ll verify your active Mainstreet REALTOR® membership.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Libre Franklin Light" pitchFamily="2" charset="77"/>
              </a:rPr>
              <a:t>They’ll troubleshoot the problem or provide answers to your questions.</a:t>
            </a: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95CD70CF-83F6-CD85-6744-CD1BC6980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6428" y="1516427"/>
            <a:ext cx="3808686" cy="380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86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017E1-92C1-727B-4A84-CBBA9FF4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635" y="2875632"/>
            <a:ext cx="10403134" cy="247914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bre Franklin Ligh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Mapping out your 2024 Market Strategy – Boost Session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Libre Franklin Light" pitchFamily="2" charset="77"/>
            </a:endParaRPr>
          </a:p>
          <a:p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Libre Franklin Ligh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Propel: Igniting Innovation in Technology</a:t>
            </a:r>
            <a:endParaRPr lang="en-US" sz="2400" b="1" dirty="0">
              <a:solidFill>
                <a:schemeClr val="accent4">
                  <a:lumMod val="60000"/>
                  <a:lumOff val="40000"/>
                </a:schemeClr>
              </a:solidFill>
              <a:latin typeface="Libre Franklin Light" pitchFamily="2" charset="77"/>
            </a:endParaRPr>
          </a:p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bre Franklin Ligh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Jumpstart your Business with RPR®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Libre Franklin Light" pitchFamily="2" charset="77"/>
            </a:endParaRPr>
          </a:p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bre Franklin Ligh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Brokerage Forum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Libre Franklin Light" pitchFamily="2" charset="77"/>
            </a:endParaRPr>
          </a:p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bre Franklin Light" pitchFamily="2" charset="77"/>
              </a:rPr>
              <a:t>Week of August 5 and 13 - Forms and Contracts Town Hall’s – Dates and times to be released soon!</a:t>
            </a:r>
          </a:p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bre Franklin Light" pitchFamily="2" charset="77"/>
              </a:rPr>
              <a:t>August 22 - Coffee &amp; Conversation: How to use the MLS to Generate Leads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03357-F4EA-5687-9034-DD24C0E756E6}"/>
              </a:ext>
            </a:extLst>
          </p:cNvPr>
          <p:cNvSpPr txBox="1"/>
          <p:nvPr/>
        </p:nvSpPr>
        <p:spPr>
          <a:xfrm>
            <a:off x="5596481" y="2106191"/>
            <a:ext cx="289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ibre Franklin Light" pitchFamily="2" charset="77"/>
              </a:rPr>
              <a:t>August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9E93EB-9512-3EFD-64CF-92274B140919}"/>
              </a:ext>
            </a:extLst>
          </p:cNvPr>
          <p:cNvSpPr txBox="1"/>
          <p:nvPr/>
        </p:nvSpPr>
        <p:spPr>
          <a:xfrm>
            <a:off x="108858" y="1458686"/>
            <a:ext cx="8218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Upcoming Courses &amp; Events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662A67-A316-16AE-76BF-7E3F320A2D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8886" y="667246"/>
            <a:ext cx="3022614" cy="11720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6E9140-5504-7097-23CB-C904CB832948}"/>
              </a:ext>
            </a:extLst>
          </p:cNvPr>
          <p:cNvSpPr txBox="1"/>
          <p:nvPr/>
        </p:nvSpPr>
        <p:spPr>
          <a:xfrm>
            <a:off x="9169386" y="1858795"/>
            <a:ext cx="302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ibre Franklin Light" pitchFamily="2" charset="77"/>
              </a:rPr>
              <a:t>August 13 Naperville</a:t>
            </a:r>
          </a:p>
        </p:txBody>
      </p:sp>
    </p:spTree>
    <p:extLst>
      <p:ext uri="{BB962C8B-B14F-4D97-AF65-F5344CB8AC3E}">
        <p14:creationId xmlns:p14="http://schemas.microsoft.com/office/powerpoint/2010/main" val="2555817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4408</TotalTime>
  <Words>348</Words>
  <Application>Microsoft Macintosh PowerPoint</Application>
  <PresentationFormat>Widescreen</PresentationFormat>
  <Paragraphs>67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Libre Franklin</vt:lpstr>
      <vt:lpstr>Libre Franklin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Sexton</dc:creator>
  <cp:lastModifiedBy>David Pollina</cp:lastModifiedBy>
  <cp:revision>47</cp:revision>
  <dcterms:created xsi:type="dcterms:W3CDTF">2023-04-03T13:57:02Z</dcterms:created>
  <dcterms:modified xsi:type="dcterms:W3CDTF">2024-07-29T20:44:03Z</dcterms:modified>
</cp:coreProperties>
</file>