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8" r:id="rId4"/>
    <p:sldId id="26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/>
    <p:restoredTop sz="95102"/>
  </p:normalViewPr>
  <p:slideViewPr>
    <p:cSldViewPr snapToGrid="0">
      <p:cViewPr varScale="1">
        <p:scale>
          <a:sx n="122" d="100"/>
          <a:sy n="122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1F79-675D-2048-9418-CE806D2ACD17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73AA7-87D9-374E-A53D-0FB049AB8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7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73AA7-87D9-374E-A53D-0FB049AB82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D31B-33A7-1C1C-8C2B-0FA3B7345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40" y="1122363"/>
            <a:ext cx="5257800" cy="1381125"/>
          </a:xfrm>
        </p:spPr>
        <p:txBody>
          <a:bodyPr anchor="b"/>
          <a:lstStyle>
            <a:lvl1pPr algn="ctr">
              <a:defRPr sz="6000"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CF529-8F1F-8926-C809-362BC49E4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40" y="2584173"/>
            <a:ext cx="8885582" cy="34190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53EF-2972-0947-AFCB-2420607A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7DBB3-DF3F-F868-F953-E540EB69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42CC3-F472-34D8-37EC-62EDFB71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3153-C4F2-18BC-9A1F-0521BDC3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318BF-59BA-8DBE-ED3F-48ECB3901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CA19F-3BE1-FD25-D5AD-67506BFB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7B76D-1EB5-0F6B-F44F-E9D0DC4C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B825-261F-0F3D-B74E-0AE64555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A166B-36BF-4637-AA4E-241CB2F79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C4590-59D9-32BC-604F-C84B90D3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10FC-2090-D06F-7BAC-A3206BF5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18F5-762C-BFA1-5C01-F4CDFA4F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CD18-9821-D508-8031-EBC906E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3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880A-C6A9-B15F-4993-3210A32A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3456"/>
            <a:ext cx="8428383" cy="1325563"/>
          </a:xfrm>
        </p:spPr>
        <p:txBody>
          <a:bodyPr/>
          <a:lstStyle>
            <a:lvl1pPr>
              <a:defRPr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7114-DC2F-28B9-9B91-1E6FC2AC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4843"/>
            <a:ext cx="9402417" cy="3702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0AA2-2DFF-B67F-8C09-FA18CF68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C4C0-F9BF-38E4-7E34-A273FC26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48DE-265B-384E-8265-D48AAA3F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B00E-0F15-F004-FF9B-ECC03F82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BE70-B9B7-5E99-E55C-9CD31FCD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62E1-C99D-F99E-6DB0-14F5E4BB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65714-5021-A7B5-435C-CA17DBA5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EF81-5F17-84BD-D2C9-AEDE1ABB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2199-3258-BEBA-740A-091FF160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4588-4438-C0DF-BF34-1B0D302F0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49FB3-3FE2-362E-4697-716D2236C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FE7F6-B3B9-095B-3B46-C6EBDE08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9FF9-2B48-1EF1-4C5F-0F7E9728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CAF0-9E05-FE99-149A-EF14A5A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65B4-74EB-ED46-6811-51F1E69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900ED-3C14-AD58-E05C-94B3020C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46831-AFFD-A4EF-46FD-7E2BEA51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921C6-1739-B95A-3DAA-2F49CE63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1263D-9417-B349-677B-215B0A056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0FA44-294E-1285-AB75-0781134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A075C-E771-4A07-4C6C-B344378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2CDD4-6596-60E9-6FCA-6D915770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9246-7BCC-D30B-CE30-7E52FB27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84EB2-D2B2-51DB-0D13-8FC0B4BC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0D10-69E3-EF5F-B5E3-655FEC3E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EAB8D-B69B-C669-C248-5B6F4168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B2C7-31DB-B6D5-E2C5-AC736C1B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A0869-759E-9ABE-AD4E-A233A3E3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C34C2-F609-8F27-96D9-2521347D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2A35-63A6-94C5-6DF6-F5632FE0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F433-4AE3-770F-BF73-45218F9D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6D232-E8EA-640F-5143-A584BCAB8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463A5-73C2-7C74-FA4E-F8090E5E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902D9-8B72-57D2-7307-288A0E65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04866-6186-DEF1-7ED9-BE759567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169F-72EE-0BB9-2EA0-942790F1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0B9D0-3E66-8EFC-3A7D-2C6BF3EF5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08CC3-E63F-C6E9-9E28-7F84D2131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C4E43-995A-DB02-C003-EAE0902B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B6C4C-29D0-4B46-1B54-FE6377C2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9573A-2F2D-0416-14E7-3E849113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B27B4B6-DCF8-C541-260B-ECE0CAE0D9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B01BF-1012-8041-962F-6AFB8A5A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8EB9D-617D-8421-D6AD-E625F131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2554-24D1-7467-0471-71BA4B2F1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401E-66AD-5840-8938-64897317BCD7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C3E9-FC5F-E47C-19B3-9B4C9C8C2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A6F36-5CD1-EBB6-76F8-FFF44BBF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the-facts/written-buyer-agreements-101?utm_term=962DE515-C2E4-4F1F-B25D-3622BCFCAACC&amp;lrh=37bd09d41d9d6375fc44eac27f4376c8ada2ef9f90d6405a17a68a2189fbe8e4&amp;utm_campaign=3BFA9068-DFBC-477B-BC94-C168B9A999F1&amp;nwsltr=navnar&amp;utm_content=C39EE418-8288-4FEB-BF01-2402D79A6E79" TargetMode="External"/><Relationship Id="rId7" Type="http://schemas.openxmlformats.org/officeDocument/2006/relationships/hyperlink" Target="mailto:Lynnette@succeedwithmore.com" TargetMode="External"/><Relationship Id="rId2" Type="http://schemas.openxmlformats.org/officeDocument/2006/relationships/hyperlink" Target="https://www.succeedwithmore.com/calendar/06.20.24.-coffee-and-conversationnar-settlement---what-you-need-to-kn-o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ompensation" TargetMode="External"/><Relationship Id="rId5" Type="http://schemas.openxmlformats.org/officeDocument/2006/relationships/hyperlink" Target="https://www.nar.realtor/sites/default/files/documents/nar-member-q-a-2024-03-19.pdf" TargetMode="External"/><Relationship Id="rId4" Type="http://schemas.openxmlformats.org/officeDocument/2006/relationships/hyperlink" Target="https://www.nar.realtor/the-fac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ucceedwithmore.com/Career-Resources/mainstreet-buzz/05.21.24.-2024-20-under-40-announcement-blog/?fbclid=IwZXh0bgNhZW0CMTEAAR1iKE9ffALBFDKJGC7W0cP_qeSu411ZMq5PiF4s5DgqLoe9AVvp4-EV3_k_aem_AebnyHQMokl00xV0oqsyrfrng__HYc2X4OamoGPzjUcYYEBjeHMWXjNf0YpxNYRtQ_AT78J1zizjnhiqSJ4TOqw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realtors.org/about/committe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realtors-commitment-to-excell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cceedwithmore.com/calendar/07.22.24.-rebooting-seller-strategies--conversations/" TargetMode="External"/><Relationship Id="rId3" Type="http://schemas.openxmlformats.org/officeDocument/2006/relationships/hyperlink" Target="https://www.succeedwithmore.com/calendar/7.9.24.-accredited-buyer-representative/" TargetMode="External"/><Relationship Id="rId7" Type="http://schemas.openxmlformats.org/officeDocument/2006/relationships/hyperlink" Target="https://www.succeedwithmore.com/calendar/07.18.24.-coffee-and-conversation-navigating-down-payment-assistance-programs/" TargetMode="External"/><Relationship Id="rId2" Type="http://schemas.openxmlformats.org/officeDocument/2006/relationships/hyperlink" Target="https://www.succeedwithmore.com/calendar/07.08.24.-rebooting-buyer-strategies--conversa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07.17.24.-mainstreet-night-at-the-ballpark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succeedwithmore.com/calendar/07.13.24-digital-domination-how-social-media-transforms-real-estate-success---new-agent-boost/" TargetMode="External"/><Relationship Id="rId10" Type="http://schemas.openxmlformats.org/officeDocument/2006/relationships/hyperlink" Target="https://www.succeedwithmore.com/calendar/07.24.24.-essential-buyer-and-seller-conversations/" TargetMode="External"/><Relationship Id="rId4" Type="http://schemas.openxmlformats.org/officeDocument/2006/relationships/hyperlink" Target="https://www.succeedwithmore.com/calendar/07.12.24.-understanding-ethics-diversity-inclusion-and-you/" TargetMode="External"/><Relationship Id="rId9" Type="http://schemas.openxmlformats.org/officeDocument/2006/relationships/hyperlink" Target="https://www.succeedwithmore.com/calendar/07.23.24.-commercial-leasing-insights-a-tenant-reps-perspectiv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houses in a neighborhood&#10;&#10;Description automatically generated">
            <a:extLst>
              <a:ext uri="{FF2B5EF4-FFF2-40B4-BE49-F238E27FC236}">
                <a16:creationId xmlns:a16="http://schemas.microsoft.com/office/drawing/2014/main" id="{EA43DC9B-40FC-3FE0-6540-F07E5E42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777938-77E9-CEAF-AE30-837CF3087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92" y="4306373"/>
            <a:ext cx="5177481" cy="1655762"/>
          </a:xfrm>
        </p:spPr>
        <p:txBody>
          <a:bodyPr/>
          <a:lstStyle/>
          <a:p>
            <a:r>
              <a:rPr lang="en-US" dirty="0"/>
              <a:t>Monthly Broker Slides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F2604-A72D-E3C1-39C1-38056E8B721F}"/>
              </a:ext>
            </a:extLst>
          </p:cNvPr>
          <p:cNvSpPr txBox="1"/>
          <p:nvPr/>
        </p:nvSpPr>
        <p:spPr>
          <a:xfrm>
            <a:off x="1329674" y="2687233"/>
            <a:ext cx="3037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June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472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69FB5-1B97-7970-E7D1-01C4A06C4C2D}"/>
              </a:ext>
            </a:extLst>
          </p:cNvPr>
          <p:cNvSpPr txBox="1"/>
          <p:nvPr/>
        </p:nvSpPr>
        <p:spPr>
          <a:xfrm>
            <a:off x="136633" y="1577677"/>
            <a:ext cx="6295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NAR Settles Lawsuit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EBA5F-A7C0-A24A-8CFB-99F72A54AA51}"/>
              </a:ext>
            </a:extLst>
          </p:cNvPr>
          <p:cNvSpPr txBox="1"/>
          <p:nvPr/>
        </p:nvSpPr>
        <p:spPr>
          <a:xfrm>
            <a:off x="136633" y="2308388"/>
            <a:ext cx="94979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Libre Franklin Light" pitchFamily="2" charset="77"/>
              </a:rPr>
              <a:t>Update as of  June 5, 2024:</a:t>
            </a:r>
          </a:p>
          <a:p>
            <a:endParaRPr lang="en-US" sz="1600" i="1" dirty="0">
              <a:solidFill>
                <a:schemeClr val="bg1"/>
              </a:solidFill>
              <a:latin typeface="Libre Franklin Light" pitchFamily="2" charset="77"/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Libre Franklin Light" pitchFamily="2" charset="77"/>
              </a:rPr>
              <a:t>June 20 – </a:t>
            </a:r>
            <a:r>
              <a:rPr lang="en-US" sz="1600" i="1" dirty="0">
                <a:solidFill>
                  <a:srgbClr val="45BA8D"/>
                </a:solidFill>
                <a:latin typeface="Libre Franklin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Coffee &amp; Conversation Webinar:  NAR Settlement – What you need to know</a:t>
            </a:r>
            <a:endParaRPr lang="en-US" sz="1600" i="1" dirty="0">
              <a:solidFill>
                <a:srgbClr val="45BA8D"/>
              </a:solidFill>
              <a:latin typeface="Libre Franklin Light" pitchFamily="2" charset="77"/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Libre Franklin Light" pitchFamily="2" charset="77"/>
              </a:rPr>
              <a:t>NAR has developed a new </a:t>
            </a:r>
            <a:r>
              <a:rPr lang="en-US" sz="1600" i="1" dirty="0">
                <a:solidFill>
                  <a:srgbClr val="45BA8D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on written buyer agreements</a:t>
            </a:r>
            <a:endParaRPr lang="en-US" sz="1600" i="1" dirty="0">
              <a:solidFill>
                <a:srgbClr val="45BA8D"/>
              </a:solidFill>
              <a:latin typeface="Libre Franklin Light" pitchFamily="2" charset="77"/>
            </a:endParaRPr>
          </a:p>
          <a:p>
            <a:endParaRPr lang="en-US" sz="1600" i="1" dirty="0">
              <a:solidFill>
                <a:schemeClr val="bg1"/>
              </a:solidFill>
              <a:latin typeface="Libre Franklin Light" pitchFamily="2" charset="77"/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Libre Franklin Light" pitchFamily="2" charset="77"/>
              </a:rPr>
              <a:t>August 17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  <a:latin typeface="Libre Franklin Light" pitchFamily="2" charset="77"/>
              </a:rPr>
              <a:t>New NAR MLS policy takes effect to implement practice changes</a:t>
            </a:r>
          </a:p>
          <a:p>
            <a:endParaRPr lang="en-US" sz="1600" dirty="0">
              <a:solidFill>
                <a:schemeClr val="bg1"/>
              </a:solidFill>
              <a:latin typeface="Libre Franklin Light" pitchFamily="2" charset="77"/>
            </a:endParaRPr>
          </a:p>
          <a:p>
            <a:r>
              <a:rPr lang="en-US" sz="1600" dirty="0">
                <a:solidFill>
                  <a:schemeClr val="bg1"/>
                </a:solidFill>
                <a:latin typeface="Libre Franklin Light" pitchFamily="2" charset="77"/>
              </a:rPr>
              <a:t>National Association of REALTORS® reaches agreement to resolve nationwide claims brought by home sellers.</a:t>
            </a:r>
          </a:p>
          <a:p>
            <a:endParaRPr lang="en-US" sz="14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5BA8D"/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 Fact Sheet </a:t>
            </a:r>
            <a:r>
              <a:rPr lang="en-US" sz="1400" dirty="0">
                <a:solidFill>
                  <a:schemeClr val="bg1"/>
                </a:solidFill>
                <a:latin typeface="Libre Franklin Light" pitchFamily="2" charset="77"/>
              </a:rPr>
              <a:t>– Read the details of NAR’s action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5BA8D"/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 Q &amp; A </a:t>
            </a:r>
            <a:r>
              <a:rPr lang="en-US" sz="1400" dirty="0">
                <a:solidFill>
                  <a:schemeClr val="bg1"/>
                </a:solidFill>
                <a:latin typeface="Libre Franklin Light" pitchFamily="2" charset="77"/>
              </a:rPr>
              <a:t>– Frequently asked questions about the settlement, for NAR Members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5BA8D"/>
                </a:solidFill>
                <a:latin typeface="Libre Franklin Ligh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Mainstreet Resource </a:t>
            </a:r>
            <a:r>
              <a:rPr lang="en-US" sz="1400" dirty="0">
                <a:solidFill>
                  <a:schemeClr val="bg1"/>
                </a:solidFill>
                <a:latin typeface="Libre Franklin Light" pitchFamily="2" charset="77"/>
              </a:rPr>
              <a:t>– Keeping our members informed of the latest industry news and information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Libre Franklin Light" pitchFamily="2" charset="77"/>
              </a:rPr>
              <a:t>Schedule an office visit today - email </a:t>
            </a:r>
            <a:r>
              <a:rPr lang="en-US" sz="1400" dirty="0">
                <a:solidFill>
                  <a:srgbClr val="45BA8D"/>
                </a:solidFill>
                <a:latin typeface="Libre Franklin Ligh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Lynnette@succeedwithmore.com</a:t>
            </a:r>
            <a:r>
              <a:rPr lang="en-US" sz="1400" dirty="0">
                <a:solidFill>
                  <a:srgbClr val="45BA8D"/>
                </a:solidFill>
                <a:latin typeface="Libre Franklin 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6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10" y="2553757"/>
            <a:ext cx="6721365" cy="1975187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sz="1600" dirty="0">
                <a:latin typeface="Libre Franklin Light" pitchFamily="2" charset="77"/>
              </a:rPr>
            </a:br>
            <a:endParaRPr lang="en-US" sz="1600" dirty="0">
              <a:latin typeface="Libre Franklin Ligh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3B966-FEE9-09C5-2861-5192B8B22B11}"/>
              </a:ext>
            </a:extLst>
          </p:cNvPr>
          <p:cNvSpPr txBox="1"/>
          <p:nvPr/>
        </p:nvSpPr>
        <p:spPr>
          <a:xfrm>
            <a:off x="135853" y="1559616"/>
            <a:ext cx="8868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Homeownership Month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3E117-3062-9525-D62A-D94A85836E74}"/>
              </a:ext>
            </a:extLst>
          </p:cNvPr>
          <p:cNvSpPr txBox="1"/>
          <p:nvPr/>
        </p:nvSpPr>
        <p:spPr>
          <a:xfrm>
            <a:off x="3488607" y="3541350"/>
            <a:ext cx="6614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ibre Franklin Light" pitchFamily="2" charset="77"/>
              </a:rPr>
              <a:t>We are proud of the invaluable role Mainstreet REALTORS® play in helping countless Americans achieve their dreams of becoming property owners.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3127F9-1CD5-3B9E-4B85-480AFC8D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" y="2799163"/>
            <a:ext cx="2768450" cy="34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2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10" y="2553757"/>
            <a:ext cx="6721365" cy="1975187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sz="1600" dirty="0">
                <a:latin typeface="Libre Franklin Light" pitchFamily="2" charset="77"/>
              </a:rPr>
            </a:br>
            <a:endParaRPr lang="en-US" sz="1600" dirty="0">
              <a:latin typeface="Libre Franklin Ligh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3B966-FEE9-09C5-2861-5192B8B22B11}"/>
              </a:ext>
            </a:extLst>
          </p:cNvPr>
          <p:cNvSpPr txBox="1"/>
          <p:nvPr/>
        </p:nvSpPr>
        <p:spPr>
          <a:xfrm>
            <a:off x="135853" y="1559616"/>
            <a:ext cx="8868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Congratulations!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3E117-3062-9525-D62A-D94A85836E74}"/>
              </a:ext>
            </a:extLst>
          </p:cNvPr>
          <p:cNvSpPr txBox="1"/>
          <p:nvPr/>
        </p:nvSpPr>
        <p:spPr>
          <a:xfrm>
            <a:off x="671607" y="3541350"/>
            <a:ext cx="6301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45BA8D"/>
                </a:solidFill>
                <a:latin typeface="Libre Franklin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 the 2024 Mainstreet Class of 20 under 40 Honorees</a:t>
            </a:r>
            <a:endParaRPr lang="en-US" sz="2800" dirty="0">
              <a:solidFill>
                <a:srgbClr val="45BA8D"/>
              </a:solidFill>
              <a:latin typeface="Libre Franklin Light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D79A5-C5F8-1074-AF19-8A527847D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685" y="1529740"/>
            <a:ext cx="4039486" cy="40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8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4406746"/>
            <a:ext cx="9402417" cy="199329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1200" dirty="0"/>
            </a:br>
            <a:endParaRPr lang="en-US" sz="1800" dirty="0">
              <a:latin typeface="Libre Franklin Ligh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3B966-FEE9-09C5-2861-5192B8B22B11}"/>
              </a:ext>
            </a:extLst>
          </p:cNvPr>
          <p:cNvSpPr txBox="1"/>
          <p:nvPr/>
        </p:nvSpPr>
        <p:spPr>
          <a:xfrm>
            <a:off x="198916" y="1433492"/>
            <a:ext cx="8868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Illinois REALTOR® Committees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2E29E6-578D-9F53-7013-8089DD3E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58" y="2785508"/>
            <a:ext cx="7620000" cy="214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E3D46B-5950-D877-9FF1-6A6B5455FF3D}"/>
              </a:ext>
            </a:extLst>
          </p:cNvPr>
          <p:cNvSpPr txBox="1"/>
          <p:nvPr/>
        </p:nvSpPr>
        <p:spPr>
          <a:xfrm>
            <a:off x="672029" y="5252773"/>
            <a:ext cx="881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5BA8D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https://www.illinoisrealtors.org/about/committees/</a:t>
            </a:r>
            <a:r>
              <a:rPr lang="en-US" sz="2800" dirty="0">
                <a:solidFill>
                  <a:srgbClr val="45BA8D"/>
                </a:solidFill>
                <a:latin typeface="Libre Franklin 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86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B9D518-93FA-07E0-C2A2-6C523A1D634C}"/>
              </a:ext>
            </a:extLst>
          </p:cNvPr>
          <p:cNvSpPr txBox="1"/>
          <p:nvPr/>
        </p:nvSpPr>
        <p:spPr>
          <a:xfrm>
            <a:off x="163285" y="1532887"/>
            <a:ext cx="7669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Commitment to Excellence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132A8-180C-DDA4-C7A0-86834DFE0CEA}"/>
              </a:ext>
            </a:extLst>
          </p:cNvPr>
          <p:cNvSpPr txBox="1"/>
          <p:nvPr/>
        </p:nvSpPr>
        <p:spPr>
          <a:xfrm>
            <a:off x="418641" y="2489812"/>
            <a:ext cx="6577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Be an advocate for the future of our industry. Be committed to excellence.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You can access C2EX, NARs innovative professional endorsement program, as a mobile app – anywhere, anytime – along with a digital coach who assists and motivates you on your endorsement journey.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More information can be found </a:t>
            </a:r>
            <a:r>
              <a:rPr lang="en-US" dirty="0">
                <a:solidFill>
                  <a:srgbClr val="45BA8D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dirty="0">
              <a:solidFill>
                <a:srgbClr val="45BA8D"/>
              </a:solidFill>
              <a:latin typeface="Libre Franklin Light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2C32D-9B41-D5F1-E13C-A6C44EFB8A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11" r="-1"/>
          <a:stretch/>
        </p:blipFill>
        <p:spPr>
          <a:xfrm>
            <a:off x="8004517" y="746857"/>
            <a:ext cx="3482926" cy="47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8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17E1-92C1-727B-4A84-CBBA9FF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26" y="2567856"/>
            <a:ext cx="10403134" cy="416767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Rebooting Buyer Strategies &amp; Conversations 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45BA8D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Accredited Buyer Representative (ABR) Designation </a:t>
            </a:r>
            <a:endParaRPr lang="en-US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Ethics, Diversity, Inclusion and You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Agent Boost: Media Transforms Real Estate Success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rgbClr val="45BA8D"/>
                </a:solidFill>
                <a:latin typeface="Libre Franklin Ligh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Mainstreet Night Out at the Ballpark</a:t>
            </a:r>
            <a:endParaRPr lang="en-US" sz="2000" b="1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Coffee &amp; Conversation: Navigating Down Payment Assistance Programs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Rebooting Seller Strategies &amp; Conversations 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Commercial Leasing Insights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Buyer and Seller Conversations 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03357-F4EA-5687-9034-DD24C0E756E6}"/>
              </a:ext>
            </a:extLst>
          </p:cNvPr>
          <p:cNvSpPr txBox="1"/>
          <p:nvPr/>
        </p:nvSpPr>
        <p:spPr>
          <a:xfrm>
            <a:off x="5629139" y="2078186"/>
            <a:ext cx="28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July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E93EB-9512-3EFD-64CF-92274B140919}"/>
              </a:ext>
            </a:extLst>
          </p:cNvPr>
          <p:cNvSpPr txBox="1"/>
          <p:nvPr/>
        </p:nvSpPr>
        <p:spPr>
          <a:xfrm>
            <a:off x="108858" y="1458686"/>
            <a:ext cx="8218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Upcoming Courses &amp; Events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289DBC-8EE2-7CCC-DA87-E611C4F9EA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0769" y="532856"/>
            <a:ext cx="2702734" cy="20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1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</TotalTime>
  <Words>301</Words>
  <Application>Microsoft Macintosh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Libre Franklin</vt:lpstr>
      <vt:lpstr>Libre Franklin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42</cp:revision>
  <dcterms:created xsi:type="dcterms:W3CDTF">2023-04-03T13:57:02Z</dcterms:created>
  <dcterms:modified xsi:type="dcterms:W3CDTF">2024-06-07T15:38:30Z</dcterms:modified>
</cp:coreProperties>
</file>