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4" r:id="rId4"/>
    <p:sldId id="267" r:id="rId5"/>
    <p:sldId id="260" r:id="rId6"/>
    <p:sldId id="268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830"/>
  </p:normalViewPr>
  <p:slideViewPr>
    <p:cSldViewPr snapToGrid="0">
      <p:cViewPr varScale="1">
        <p:scale>
          <a:sx n="121" d="100"/>
          <a:sy n="121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the-facts" TargetMode="External"/><Relationship Id="rId2" Type="http://schemas.openxmlformats.org/officeDocument/2006/relationships/hyperlink" Target="https://www.nar.realtor/newsroom/nar-reaches-agreement-to-resolve-nationwide-claims-brought-by-home-sell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ynnette@succeedwithmore.com" TargetMode="External"/><Relationship Id="rId5" Type="http://schemas.openxmlformats.org/officeDocument/2006/relationships/hyperlink" Target="https://www.succeedwithmore.com/compensation" TargetMode="External"/><Relationship Id="rId4" Type="http://schemas.openxmlformats.org/officeDocument/2006/relationships/hyperlink" Target="https://www.nar.realtor/sites/default/files/documents/nar-member-q-a-2024-03-1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law-ethics-and-advocacy/realtor-laws-and-ethics/fairhousing/" TargetMode="External"/><Relationship Id="rId3" Type="http://schemas.openxmlformats.org/officeDocument/2006/relationships/hyperlink" Target="https://www.nar.realtor/fair-housing/fair-housing-declaration" TargetMode="External"/><Relationship Id="rId7" Type="http://schemas.openxmlformats.org/officeDocument/2006/relationships/hyperlink" Target="http://www.succeedwithmore.com/calend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04.19.24.-ahwd---at-home-with-diversity/" TargetMode="External"/><Relationship Id="rId5" Type="http://schemas.openxmlformats.org/officeDocument/2006/relationships/hyperlink" Target="https://www.succeedwithmore.com/calendar/4.22.24-bias-override-overcoming-barriers-to-fair-housing/" TargetMode="External"/><Relationship Id="rId4" Type="http://schemas.openxmlformats.org/officeDocument/2006/relationships/hyperlink" Target="https://fairhaven.realtor/" TargetMode="External"/><Relationship Id="rId9" Type="http://schemas.openxmlformats.org/officeDocument/2006/relationships/hyperlink" Target="https://www.nar.realtor/fair-housing/fair-housing-mont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ar.realtor/national-leadership/committee-members-liais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edwithmore.com/calendar/4.10.24-capitol-conference---dg-bu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4.10.24-capitol-conference---no-bus/" TargetMode="External"/><Relationship Id="rId5" Type="http://schemas.openxmlformats.org/officeDocument/2006/relationships/hyperlink" Target="https://www.succeedwithmore.com/calendar/4.10.24-capitol-conference-tp-bus/" TargetMode="External"/><Relationship Id="rId4" Type="http://schemas.openxmlformats.org/officeDocument/2006/relationships/hyperlink" Target="https://www.succeedwithmore.com/calendar/4.10.24-capitol-conference-rm-bu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04.13.24-do-you-need-a-paycheck-create-your-2024-success-plan---new-agent-boost-session-1/" TargetMode="External"/><Relationship Id="rId13" Type="http://schemas.openxmlformats.org/officeDocument/2006/relationships/hyperlink" Target="https://www.succeedwithmore.com/calendar/3.20.24-ypn-connect-community-collaboration-career-growth-network-open-meeting/" TargetMode="External"/><Relationship Id="rId3" Type="http://schemas.openxmlformats.org/officeDocument/2006/relationships/hyperlink" Target="https://www.succeedwithmore.com/calendar/4.2.24-market-metrics-mastery-crafting-compelling-conversations-for-agents-boost-session-5/" TargetMode="External"/><Relationship Id="rId7" Type="http://schemas.openxmlformats.org/officeDocument/2006/relationships/hyperlink" Target="https://www.succeedwithmore.com/calendar/4.11.24-coffee--conversation-empowering-equality-and-addressing-fair-housing-violations/" TargetMode="External"/><Relationship Id="rId12" Type="http://schemas.openxmlformats.org/officeDocument/2006/relationships/hyperlink" Target="https://www.succeedwithmore.com/calendar/4.22.24-bias-override-overcoming-barriers-to-fair-housing/" TargetMode="External"/><Relationship Id="rId2" Type="http://schemas.openxmlformats.org/officeDocument/2006/relationships/hyperlink" Target="https://www.succeedwithmore.com/calendar/4.1.24-rene-real-estate-negotiation-expe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4.9.24-45-hour-broker-post-licensing-course/" TargetMode="External"/><Relationship Id="rId11" Type="http://schemas.openxmlformats.org/officeDocument/2006/relationships/hyperlink" Target="https://www.succeedwithmore.com/calendar/04.19.24.-ahwd---at-home-with-diversity/" TargetMode="External"/><Relationship Id="rId5" Type="http://schemas.openxmlformats.org/officeDocument/2006/relationships/hyperlink" Target="https://www.succeedwithmore.com/calendar/4.8.24-communication-techniques-for-realtors-when-working-with-older-adults/" TargetMode="External"/><Relationship Id="rId15" Type="http://schemas.openxmlformats.org/officeDocument/2006/relationships/hyperlink" Target="https://www.succeedwithmore.com/calendar/04.30.24.-digital-domination-how-social-media-transforms-real-estate-success---new-agent-boost-session-6/" TargetMode="External"/><Relationship Id="rId10" Type="http://schemas.openxmlformats.org/officeDocument/2006/relationships/hyperlink" Target="https://www.succeedwithmore.com/calendar/4.18.24-coffee--conversation-housing-vouchers/" TargetMode="External"/><Relationship Id="rId4" Type="http://schemas.openxmlformats.org/officeDocument/2006/relationships/hyperlink" Target="https://www.succeedwithmore.com/calendar/4.4.24-coffee-conversation-unvarnished-housing-discrimination/" TargetMode="External"/><Relationship Id="rId9" Type="http://schemas.openxmlformats.org/officeDocument/2006/relationships/hyperlink" Target="https://www.succeedwithmore.com/calendar/4.17.24-ypn-connect-community-collaboration-career-growth-network-open-meeting/" TargetMode="External"/><Relationship Id="rId14" Type="http://schemas.openxmlformats.org/officeDocument/2006/relationships/hyperlink" Target="https://www.succeedwithmore.com/calendar/4.25.24-coffee-and-conversation-decoding-ai-bias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Broker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F2604-A72D-E3C1-39C1-38056E8B721F}"/>
              </a:ext>
            </a:extLst>
          </p:cNvPr>
          <p:cNvSpPr txBox="1"/>
          <p:nvPr/>
        </p:nvSpPr>
        <p:spPr>
          <a:xfrm>
            <a:off x="1329674" y="2687233"/>
            <a:ext cx="3037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March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36633" y="1577677"/>
            <a:ext cx="6295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NAR Settles Lawsuit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EBA5F-A7C0-A24A-8CFB-99F72A54AA51}"/>
              </a:ext>
            </a:extLst>
          </p:cNvPr>
          <p:cNvSpPr txBox="1"/>
          <p:nvPr/>
        </p:nvSpPr>
        <p:spPr>
          <a:xfrm>
            <a:off x="0" y="2273546"/>
            <a:ext cx="79983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ibre Franklin Light" pitchFamily="2" charset="77"/>
              </a:rPr>
              <a:t>National Association of REALTORS® reaches agreement to resolve nationwide claims brought by home sellers.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Fact Sheet 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– Read the details of NAR’s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Q &amp; A 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– Frequently asked questions about the settlement, for NAR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Mainstreet Resource 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– Keeping our members informed of the latest industry news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Schedule an office visit today - email </a:t>
            </a: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Lynnette@succeedwithmore.com</a:t>
            </a:r>
            <a:r>
              <a:rPr lang="en-US" dirty="0">
                <a:solidFill>
                  <a:srgbClr val="44BB8D"/>
                </a:solidFill>
                <a:latin typeface="Libre Franklin 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09058F-D3BC-7E99-87BA-9855448BEC84}"/>
              </a:ext>
            </a:extLst>
          </p:cNvPr>
          <p:cNvSpPr txBox="1"/>
          <p:nvPr/>
        </p:nvSpPr>
        <p:spPr>
          <a:xfrm>
            <a:off x="239486" y="1404257"/>
            <a:ext cx="878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Celebrate Fair Housing Month</a:t>
            </a:r>
          </a:p>
        </p:txBody>
      </p:sp>
      <p:pic>
        <p:nvPicPr>
          <p:cNvPr id="1032" name="Picture 8" descr="➡️">
            <a:extLst>
              <a:ext uri="{FF2B5EF4-FFF2-40B4-BE49-F238E27FC236}">
                <a16:creationId xmlns:a16="http://schemas.microsoft.com/office/drawing/2014/main" id="{EF08AF41-F686-F223-A729-F9A48E4F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92075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42FE8-E1FB-FAF7-64E0-20829F0F6FFB}"/>
              </a:ext>
            </a:extLst>
          </p:cNvPr>
          <p:cNvSpPr txBox="1"/>
          <p:nvPr/>
        </p:nvSpPr>
        <p:spPr>
          <a:xfrm>
            <a:off x="517071" y="270115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ibre Franklin Light" pitchFamily="2" charset="77"/>
              </a:rPr>
              <a:t>Take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the Fair Housing Declaration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Fairhaven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Bias Override Training 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the At Home With Diversity Certification Class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 the Fair Housing Coffee &amp; Conversation Webinar Series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6AC48-0B6F-EDC3-FB6C-C83337A2FBAA}"/>
              </a:ext>
            </a:extLst>
          </p:cNvPr>
          <p:cNvSpPr txBox="1"/>
          <p:nvPr/>
        </p:nvSpPr>
        <p:spPr>
          <a:xfrm>
            <a:off x="608013" y="5108028"/>
            <a:ext cx="6181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ibre Franklin Light" pitchFamily="2" charset="77"/>
              </a:rPr>
              <a:t>Additional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Mainstreet REALTORS® Fair Housing Resources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BB8D"/>
                </a:solidFill>
                <a:latin typeface="Libre Franklin Ligh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 Fair Housing Resources</a:t>
            </a:r>
            <a:endParaRPr lang="en-US" dirty="0">
              <a:solidFill>
                <a:srgbClr val="44BB8D"/>
              </a:solidFill>
              <a:latin typeface="Libre Franklin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619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9FB5-1B97-7970-E7D1-01C4A06C4C2D}"/>
              </a:ext>
            </a:extLst>
          </p:cNvPr>
          <p:cNvSpPr txBox="1"/>
          <p:nvPr/>
        </p:nvSpPr>
        <p:spPr>
          <a:xfrm>
            <a:off x="136633" y="1577677"/>
            <a:ext cx="736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Contracts and 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50FD-9365-4EC7-BECB-90D9742773F6}"/>
              </a:ext>
            </a:extLst>
          </p:cNvPr>
          <p:cNvSpPr txBox="1"/>
          <p:nvPr/>
        </p:nvSpPr>
        <p:spPr>
          <a:xfrm>
            <a:off x="399393" y="2711669"/>
            <a:ext cx="8755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Updated: Exclusive Buyer Representation Agreement  &amp; Non-Exclusive Representation Agreements</a:t>
            </a:r>
          </a:p>
          <a:p>
            <a:pPr lvl="1"/>
            <a:r>
              <a:rPr lang="en-US" i="1" dirty="0">
                <a:solidFill>
                  <a:schemeClr val="bg1"/>
                </a:solidFill>
                <a:latin typeface="Libre Franklin Light" pitchFamily="2" charset="77"/>
              </a:rPr>
              <a:t>Few clean </a:t>
            </a:r>
            <a:r>
              <a:rPr lang="en-US" i="1">
                <a:solidFill>
                  <a:schemeClr val="bg1"/>
                </a:solidFill>
                <a:latin typeface="Libre Franklin Light" pitchFamily="2" charset="77"/>
              </a:rPr>
              <a:t>up items </a:t>
            </a:r>
            <a:r>
              <a:rPr lang="en-US" i="1" dirty="0">
                <a:solidFill>
                  <a:schemeClr val="bg1"/>
                </a:solidFill>
                <a:latin typeface="Libre Franklin Light" pitchFamily="2" charset="77"/>
              </a:rPr>
              <a:t>but the majority of changes center around paragraph 7 compensation. The broker/lawyer committee moved up two sentences to make clearer and then removed lines 91-92. Additionally, they removed bonuses as compensation includes bonuses. 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Updated: Installment Contract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Revision 1/2024</a:t>
            </a:r>
          </a:p>
        </p:txBody>
      </p:sp>
    </p:spTree>
    <p:extLst>
      <p:ext uri="{BB962C8B-B14F-4D97-AF65-F5344CB8AC3E}">
        <p14:creationId xmlns:p14="http://schemas.microsoft.com/office/powerpoint/2010/main" val="202039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97922"/>
            <a:ext cx="9402417" cy="370212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200" dirty="0"/>
            </a:br>
            <a:endParaRPr lang="en-US" sz="1800" dirty="0">
              <a:latin typeface="Libre Franklin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98916" y="1433492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Scholarships Available </a:t>
            </a:r>
          </a:p>
        </p:txBody>
      </p:sp>
      <p:pic>
        <p:nvPicPr>
          <p:cNvPr id="8" name="Picture 7" descr="A group of people standing in front of a poster&#10;&#10;Description automatically generated">
            <a:extLst>
              <a:ext uri="{FF2B5EF4-FFF2-40B4-BE49-F238E27FC236}">
                <a16:creationId xmlns:a16="http://schemas.microsoft.com/office/drawing/2014/main" id="{79FD1FE9-2482-8A02-9541-AF1480D1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1321"/>
            <a:ext cx="6996546" cy="44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2553757"/>
            <a:ext cx="6721365" cy="19751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sz="1600" dirty="0">
                <a:latin typeface="Libre Franklin Light" pitchFamily="2" charset="77"/>
              </a:rPr>
            </a:br>
            <a:endParaRPr lang="en-US" sz="1600" dirty="0">
              <a:latin typeface="Libre Franklin Light" pitchFamily="2" charset="77"/>
            </a:endParaRPr>
          </a:p>
          <a:p>
            <a:r>
              <a:rPr lang="en-US" sz="1600" dirty="0">
                <a:latin typeface="Libre Franklin Light" pitchFamily="2" charset="77"/>
              </a:rPr>
              <a:t>2025 Committee Applications are Now Open </a:t>
            </a:r>
          </a:p>
          <a:p>
            <a:r>
              <a:rPr lang="en-US" sz="1600" dirty="0">
                <a:latin typeface="Libre Franklin Light" pitchFamily="2" charset="77"/>
              </a:rPr>
              <a:t>Help shape the direction of your National Association of REALTORS®</a:t>
            </a:r>
          </a:p>
          <a:p>
            <a:pPr marL="0" indent="0">
              <a:buNone/>
            </a:pPr>
            <a:endParaRPr lang="en-US" sz="1600" dirty="0">
              <a:latin typeface="Libre Franklin Light" pitchFamily="2" charset="77"/>
            </a:endParaRPr>
          </a:p>
          <a:p>
            <a:pPr marL="0" indent="0">
              <a:buNone/>
            </a:pPr>
            <a:r>
              <a:rPr lang="en-US" sz="1600" dirty="0">
                <a:latin typeface="Libre Franklin Light" pitchFamily="2" charset="77"/>
              </a:rPr>
              <a:t>Apply </a:t>
            </a:r>
            <a:r>
              <a:rPr lang="en-US" sz="1600" dirty="0">
                <a:solidFill>
                  <a:srgbClr val="44BB8D"/>
                </a:solidFill>
                <a:latin typeface="Libre Franklin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600" dirty="0">
                <a:solidFill>
                  <a:srgbClr val="44BB8D"/>
                </a:solidFill>
                <a:latin typeface="Libre Franklin Light" pitchFamily="2" charset="77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3B966-FEE9-09C5-2861-5192B8B22B11}"/>
              </a:ext>
            </a:extLst>
          </p:cNvPr>
          <p:cNvSpPr txBox="1"/>
          <p:nvPr/>
        </p:nvSpPr>
        <p:spPr>
          <a:xfrm>
            <a:off x="135853" y="1559616"/>
            <a:ext cx="8868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Apply for an NAR Committee</a:t>
            </a:r>
          </a:p>
        </p:txBody>
      </p:sp>
      <p:pic>
        <p:nvPicPr>
          <p:cNvPr id="1026" name="Picture 2" descr="Committee Selection Process">
            <a:extLst>
              <a:ext uri="{FF2B5EF4-FFF2-40B4-BE49-F238E27FC236}">
                <a16:creationId xmlns:a16="http://schemas.microsoft.com/office/drawing/2014/main" id="{89ADA385-5B6F-ACCD-01C3-4B9E7A86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58" y="4025462"/>
            <a:ext cx="4094219" cy="21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2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a building&#10;&#10;Description automatically generated">
            <a:extLst>
              <a:ext uri="{FF2B5EF4-FFF2-40B4-BE49-F238E27FC236}">
                <a16:creationId xmlns:a16="http://schemas.microsoft.com/office/drawing/2014/main" id="{A99796A7-C8E7-1FB4-7325-0D5EFFA0C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171" y="742215"/>
            <a:ext cx="5076179" cy="50761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9D518-93FA-07E0-C2A2-6C523A1D634C}"/>
              </a:ext>
            </a:extLst>
          </p:cNvPr>
          <p:cNvSpPr txBox="1"/>
          <p:nvPr/>
        </p:nvSpPr>
        <p:spPr>
          <a:xfrm>
            <a:off x="163285" y="153288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Capitol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F53E3-B0C7-9D4F-B59B-3B44950CEB52}"/>
              </a:ext>
            </a:extLst>
          </p:cNvPr>
          <p:cNvSpPr txBox="1"/>
          <p:nvPr/>
        </p:nvSpPr>
        <p:spPr>
          <a:xfrm>
            <a:off x="849085" y="3069772"/>
            <a:ext cx="47135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BB8D"/>
                </a:solidFill>
                <a:latin typeface="Libre Franklin Ligh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Downers Grove</a:t>
            </a:r>
            <a:endParaRPr lang="en-US" sz="2800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BB8D"/>
                </a:solidFill>
                <a:latin typeface="Libre Franklin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Rolling Meadows</a:t>
            </a:r>
            <a:endParaRPr lang="en-US" sz="2800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BB8D"/>
                </a:solidFill>
                <a:latin typeface="Libre Franklin Ligh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Tinley Park</a:t>
            </a:r>
            <a:endParaRPr lang="en-US" sz="2800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4BB8D"/>
                </a:solidFill>
                <a:latin typeface="Libre Franklin Ligh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Bus</a:t>
            </a:r>
            <a:endParaRPr lang="en-US" sz="2800" dirty="0">
              <a:solidFill>
                <a:srgbClr val="44BB8D"/>
              </a:solidFill>
              <a:latin typeface="Libre Franklin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1E6B1-0412-0533-BACC-BB6A543877E1}"/>
              </a:ext>
            </a:extLst>
          </p:cNvPr>
          <p:cNvSpPr txBox="1"/>
          <p:nvPr/>
        </p:nvSpPr>
        <p:spPr>
          <a:xfrm>
            <a:off x="566057" y="2558143"/>
            <a:ext cx="39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ibre Franklin Light" pitchFamily="2" charset="77"/>
              </a:rPr>
              <a:t>Register: </a:t>
            </a:r>
          </a:p>
        </p:txBody>
      </p:sp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3611"/>
            <a:ext cx="9402417" cy="4167672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44BB8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 Real Estate Negotiation Expert</a:t>
            </a:r>
            <a:r>
              <a:rPr lang="en-US" sz="1400" dirty="0">
                <a:solidFill>
                  <a:srgbClr val="44BB8D"/>
                </a:solidFill>
              </a:rPr>
              <a:t> – ABR Elective! </a:t>
            </a:r>
          </a:p>
          <a:p>
            <a:r>
              <a:rPr lang="en-US" sz="1400" dirty="0">
                <a:solidFill>
                  <a:srgbClr val="44BB8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Boost: Metrics Mastery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Unvarnished – Housing Discrimination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Techniques for REALTORS® Working with Older Adults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 Hour Post Licensing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Empowering Equality and Addressing Fair Housing Violations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Boost: Create a Success Plan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YPN Connect: Network Open Meeting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Housing Vouchers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AHWD At Home with Diversity 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Bias Override: Overcoming Barriers to Fair Housing 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YPN Connect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Coffee &amp; Conversation: Decoding AI Biases</a:t>
            </a:r>
            <a:endParaRPr lang="en-US" sz="1400" dirty="0">
              <a:solidFill>
                <a:srgbClr val="44BB8D"/>
              </a:solidFill>
            </a:endParaRPr>
          </a:p>
          <a:p>
            <a:r>
              <a:rPr lang="en-US" sz="1400" dirty="0">
                <a:solidFill>
                  <a:srgbClr val="44BB8D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Boost: How Social Media Transforms Real Estate Success</a:t>
            </a:r>
            <a:endParaRPr lang="en-US" sz="1400" dirty="0">
              <a:solidFill>
                <a:srgbClr val="44BB8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3357-F4EA-5687-9034-DD24C0E756E6}"/>
              </a:ext>
            </a:extLst>
          </p:cNvPr>
          <p:cNvSpPr txBox="1"/>
          <p:nvPr/>
        </p:nvSpPr>
        <p:spPr>
          <a:xfrm>
            <a:off x="5629139" y="2078186"/>
            <a:ext cx="28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April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E93EB-9512-3EFD-64CF-92274B140919}"/>
              </a:ext>
            </a:extLst>
          </p:cNvPr>
          <p:cNvSpPr txBox="1"/>
          <p:nvPr/>
        </p:nvSpPr>
        <p:spPr>
          <a:xfrm>
            <a:off x="108858" y="1458686"/>
            <a:ext cx="821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ibre Franklin Light" pitchFamily="2" charset="77"/>
              </a:rPr>
              <a:t>Upcoming Courses &amp; Events</a:t>
            </a:r>
          </a:p>
        </p:txBody>
      </p:sp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325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Libre Franklin</vt:lpstr>
      <vt:lpstr>Libre Franklin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30</cp:revision>
  <dcterms:created xsi:type="dcterms:W3CDTF">2023-04-03T13:57:02Z</dcterms:created>
  <dcterms:modified xsi:type="dcterms:W3CDTF">2024-03-22T15:53:36Z</dcterms:modified>
</cp:coreProperties>
</file>