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5" r:id="rId3"/>
    <p:sldId id="271" r:id="rId4"/>
    <p:sldId id="270" r:id="rId5"/>
    <p:sldId id="266" r:id="rId6"/>
    <p:sldId id="269" r:id="rId7"/>
    <p:sldId id="272" r:id="rId8"/>
    <p:sldId id="267" r:id="rId9"/>
    <p:sldId id="273" r:id="rId10"/>
    <p:sldId id="261"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3478"/>
    <a:srgbClr val="FF9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p:restoredTop sz="94694"/>
  </p:normalViewPr>
  <p:slideViewPr>
    <p:cSldViewPr snapToGrid="0">
      <p:cViewPr varScale="1">
        <p:scale>
          <a:sx n="161" d="100"/>
          <a:sy n="161" d="100"/>
        </p:scale>
        <p:origin x="10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BEFA3B-E37B-138B-722D-F8C341787412}"/>
              </a:ext>
            </a:extLst>
          </p:cNvPr>
          <p:cNvSpPr>
            <a:spLocks noGrp="1" noRot="1" noMove="1" noResize="1" noEditPoints="1" noAdjustHandles="1" noChangeArrowheads="1" noChangeShapeType="1"/>
          </p:cNvSpPr>
          <p:nvPr userDrawn="1"/>
        </p:nvSpPr>
        <p:spPr>
          <a:xfrm>
            <a:off x="4619553" y="-24769"/>
            <a:ext cx="4880638" cy="5193037"/>
          </a:xfrm>
          <a:prstGeom prst="rect">
            <a:avLst/>
          </a:prstGeom>
          <a:solidFill>
            <a:srgbClr val="4B34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118236" y="2923243"/>
            <a:ext cx="3882224" cy="1241822"/>
          </a:xfrm>
          <a:prstGeom prst="rect">
            <a:avLst/>
          </a:prstGeom>
        </p:spPr>
        <p:txBody>
          <a:bodyPr/>
          <a:lstStyle>
            <a:lvl1pPr marL="0" indent="0" algn="l">
              <a:buNone/>
              <a:defRPr sz="1800" b="0" i="0">
                <a:solidFill>
                  <a:schemeClr val="bg1"/>
                </a:solidFill>
                <a:latin typeface="Overpass Medium"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Title 15">
            <a:extLst>
              <a:ext uri="{FF2B5EF4-FFF2-40B4-BE49-F238E27FC236}">
                <a16:creationId xmlns:a16="http://schemas.microsoft.com/office/drawing/2014/main" id="{46B7C850-C8B3-608D-9064-E5279DD844CF}"/>
              </a:ext>
            </a:extLst>
          </p:cNvPr>
          <p:cNvSpPr>
            <a:spLocks noGrp="1"/>
          </p:cNvSpPr>
          <p:nvPr>
            <p:ph type="title"/>
          </p:nvPr>
        </p:nvSpPr>
        <p:spPr>
          <a:xfrm>
            <a:off x="5118236" y="1795060"/>
            <a:ext cx="3882224" cy="993775"/>
          </a:xfrm>
        </p:spPr>
        <p:txBody>
          <a:bodyPr/>
          <a:lstStyle>
            <a:lvl1pPr>
              <a:defRPr b="1" i="0">
                <a:solidFill>
                  <a:schemeClr val="bg1"/>
                </a:solidFill>
                <a:latin typeface="Overpass SemiBold" pitchFamily="2" charset="77"/>
              </a:defRPr>
            </a:lvl1pPr>
          </a:lstStyle>
          <a:p>
            <a:r>
              <a:rPr lang="en-US" dirty="0"/>
              <a:t>Click to edit Master title style</a:t>
            </a:r>
          </a:p>
        </p:txBody>
      </p:sp>
      <p:pic>
        <p:nvPicPr>
          <p:cNvPr id="4" name="Picture 3" descr="A purple and white sign with white text&#10;&#10;Description automatically generated">
            <a:extLst>
              <a:ext uri="{FF2B5EF4-FFF2-40B4-BE49-F238E27FC236}">
                <a16:creationId xmlns:a16="http://schemas.microsoft.com/office/drawing/2014/main" id="{F62DD9ED-0847-31E8-65A6-6485A79D3580}"/>
              </a:ext>
            </a:extLst>
          </p:cNvPr>
          <p:cNvPicPr>
            <a:picLocks noChangeAspect="1"/>
          </p:cNvPicPr>
          <p:nvPr userDrawn="1"/>
        </p:nvPicPr>
        <p:blipFill>
          <a:blip r:embed="rId2"/>
          <a:stretch>
            <a:fillRect/>
          </a:stretch>
        </p:blipFill>
        <p:spPr>
          <a:xfrm>
            <a:off x="436822" y="1900193"/>
            <a:ext cx="3683000" cy="1343112"/>
          </a:xfrm>
          <a:prstGeom prst="rect">
            <a:avLst/>
          </a:prstGeom>
        </p:spPr>
      </p:pic>
    </p:spTree>
    <p:extLst>
      <p:ext uri="{BB962C8B-B14F-4D97-AF65-F5344CB8AC3E}">
        <p14:creationId xmlns:p14="http://schemas.microsoft.com/office/powerpoint/2010/main" val="194002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3072" y="273844"/>
            <a:ext cx="8356324"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73072" y="1369218"/>
            <a:ext cx="8356324"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3/21/25</a:t>
            </a:fld>
            <a:endParaRPr lang="en-US"/>
          </a:p>
        </p:txBody>
      </p:sp>
      <p:sp>
        <p:nvSpPr>
          <p:cNvPr id="5" name="Footer Placeholder 4"/>
          <p:cNvSpPr>
            <a:spLocks noGrp="1"/>
          </p:cNvSpPr>
          <p:nvPr>
            <p:ph type="ftr" sz="quarter" idx="11"/>
          </p:nvPr>
        </p:nvSpPr>
        <p:spPr>
          <a:xfrm>
            <a:off x="4641069" y="4767263"/>
            <a:ext cx="330113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128512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3/21/25</a:t>
            </a:fld>
            <a:endParaRPr lang="en-US"/>
          </a:p>
        </p:txBody>
      </p:sp>
      <p:sp>
        <p:nvSpPr>
          <p:cNvPr id="5" name="Footer Placeholder 4"/>
          <p:cNvSpPr>
            <a:spLocks noGrp="1"/>
          </p:cNvSpPr>
          <p:nvPr>
            <p:ph type="ftr" sz="quarter" idx="11"/>
          </p:nvPr>
        </p:nvSpPr>
        <p:spPr>
          <a:xfrm>
            <a:off x="4641069" y="4767263"/>
            <a:ext cx="330113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244662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72" y="273844"/>
            <a:ext cx="8356324" cy="994172"/>
          </a:xfrm>
          <a:prstGeom prst="rect">
            <a:avLst/>
          </a:prstGeom>
        </p:spPr>
        <p:txBody>
          <a:bodyPr/>
          <a:lstStyle>
            <a:lvl1pPr>
              <a:defRPr>
                <a:latin typeface="Overpass Medium"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373072" y="1369218"/>
            <a:ext cx="8356324" cy="3263504"/>
          </a:xfrm>
          <a:prstGeom prst="rect">
            <a:avLst/>
          </a:prstGeom>
        </p:spPr>
        <p:txBody>
          <a:bodyPr/>
          <a:lstStyle>
            <a:lvl1pPr>
              <a:defRPr>
                <a:latin typeface="Overpass Medium" pitchFamily="2" charset="77"/>
              </a:defRPr>
            </a:lvl1pPr>
            <a:lvl2pPr>
              <a:defRPr>
                <a:latin typeface="Overpass Medium" pitchFamily="2" charset="77"/>
              </a:defRPr>
            </a:lvl2pPr>
            <a:lvl3pPr>
              <a:defRPr>
                <a:latin typeface="Overpass Medium" pitchFamily="2" charset="77"/>
              </a:defRPr>
            </a:lvl3pPr>
            <a:lvl4pPr>
              <a:defRPr>
                <a:latin typeface="Overpass Medium" pitchFamily="2" charset="77"/>
              </a:defRPr>
            </a:lvl4pPr>
            <a:lvl5pPr>
              <a:defRPr>
                <a:latin typeface="Overpass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3/21/25</a:t>
            </a:fld>
            <a:endParaRPr lang="en-US" dirty="0"/>
          </a:p>
        </p:txBody>
      </p:sp>
      <p:sp>
        <p:nvSpPr>
          <p:cNvPr id="5" name="Footer Placeholder 4"/>
          <p:cNvSpPr>
            <a:spLocks noGrp="1"/>
          </p:cNvSpPr>
          <p:nvPr>
            <p:ph type="ftr" sz="quarter" idx="11"/>
          </p:nvPr>
        </p:nvSpPr>
        <p:spPr>
          <a:xfrm>
            <a:off x="4641069" y="4767263"/>
            <a:ext cx="330113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358944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3/21/25</a:t>
            </a:fld>
            <a:endParaRPr lang="en-US" dirty="0"/>
          </a:p>
        </p:txBody>
      </p:sp>
      <p:sp>
        <p:nvSpPr>
          <p:cNvPr id="5" name="Footer Placeholder 4"/>
          <p:cNvSpPr>
            <a:spLocks noGrp="1"/>
          </p:cNvSpPr>
          <p:nvPr>
            <p:ph type="ftr" sz="quarter" idx="11"/>
          </p:nvPr>
        </p:nvSpPr>
        <p:spPr>
          <a:xfrm>
            <a:off x="4641069" y="4767263"/>
            <a:ext cx="330113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4378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72" y="273844"/>
            <a:ext cx="8356324"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3/21/25</a:t>
            </a:fld>
            <a:endParaRPr lang="en-US"/>
          </a:p>
        </p:txBody>
      </p:sp>
      <p:sp>
        <p:nvSpPr>
          <p:cNvPr id="6" name="Footer Placeholder 5"/>
          <p:cNvSpPr>
            <a:spLocks noGrp="1"/>
          </p:cNvSpPr>
          <p:nvPr>
            <p:ph type="ftr" sz="quarter" idx="11"/>
          </p:nvPr>
        </p:nvSpPr>
        <p:spPr>
          <a:xfrm>
            <a:off x="4641069" y="4767263"/>
            <a:ext cx="3301139"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58136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3/21/25</a:t>
            </a:fld>
            <a:endParaRPr lang="en-US"/>
          </a:p>
        </p:txBody>
      </p:sp>
      <p:sp>
        <p:nvSpPr>
          <p:cNvPr id="8" name="Footer Placeholder 7"/>
          <p:cNvSpPr>
            <a:spLocks noGrp="1"/>
          </p:cNvSpPr>
          <p:nvPr>
            <p:ph type="ftr" sz="quarter" idx="11"/>
          </p:nvPr>
        </p:nvSpPr>
        <p:spPr>
          <a:xfrm>
            <a:off x="4641069" y="4767263"/>
            <a:ext cx="3301139"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26488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072" y="273844"/>
            <a:ext cx="8356324"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3/21/25</a:t>
            </a:fld>
            <a:endParaRPr lang="en-US"/>
          </a:p>
        </p:txBody>
      </p:sp>
      <p:sp>
        <p:nvSpPr>
          <p:cNvPr id="4" name="Footer Placeholder 3"/>
          <p:cNvSpPr>
            <a:spLocks noGrp="1"/>
          </p:cNvSpPr>
          <p:nvPr>
            <p:ph type="ftr" sz="quarter" idx="11"/>
          </p:nvPr>
        </p:nvSpPr>
        <p:spPr>
          <a:xfrm>
            <a:off x="4641069" y="4767263"/>
            <a:ext cx="3301139"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9841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3/21/25</a:t>
            </a:fld>
            <a:endParaRPr lang="en-US"/>
          </a:p>
        </p:txBody>
      </p:sp>
      <p:sp>
        <p:nvSpPr>
          <p:cNvPr id="3" name="Footer Placeholder 2"/>
          <p:cNvSpPr>
            <a:spLocks noGrp="1"/>
          </p:cNvSpPr>
          <p:nvPr>
            <p:ph type="ftr" sz="quarter" idx="11"/>
          </p:nvPr>
        </p:nvSpPr>
        <p:spPr>
          <a:xfrm>
            <a:off x="4641069" y="4767263"/>
            <a:ext cx="3301139"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52681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3/21/25</a:t>
            </a:fld>
            <a:endParaRPr lang="en-US"/>
          </a:p>
        </p:txBody>
      </p:sp>
      <p:sp>
        <p:nvSpPr>
          <p:cNvPr id="6" name="Footer Placeholder 5"/>
          <p:cNvSpPr>
            <a:spLocks noGrp="1"/>
          </p:cNvSpPr>
          <p:nvPr>
            <p:ph type="ftr" sz="quarter" idx="11"/>
          </p:nvPr>
        </p:nvSpPr>
        <p:spPr>
          <a:xfrm>
            <a:off x="4641069" y="4767263"/>
            <a:ext cx="3301139"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349043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3499031" y="4767263"/>
            <a:ext cx="1028058" cy="273844"/>
          </a:xfrm>
          <a:prstGeom prst="rect">
            <a:avLst/>
          </a:prstGeom>
        </p:spPr>
        <p:txBody>
          <a:bodyPr/>
          <a:lstStyle/>
          <a:p>
            <a:fld id="{454C7998-9522-FB49-BDD3-A8B61F7243BE}" type="datetimeFigureOut">
              <a:rPr lang="en-US" smtClean="0"/>
              <a:t>3/21/25</a:t>
            </a:fld>
            <a:endParaRPr lang="en-US"/>
          </a:p>
        </p:txBody>
      </p:sp>
      <p:sp>
        <p:nvSpPr>
          <p:cNvPr id="6" name="Footer Placeholder 5"/>
          <p:cNvSpPr>
            <a:spLocks noGrp="1"/>
          </p:cNvSpPr>
          <p:nvPr>
            <p:ph type="ftr" sz="quarter" idx="11"/>
          </p:nvPr>
        </p:nvSpPr>
        <p:spPr>
          <a:xfrm>
            <a:off x="4641069" y="4767263"/>
            <a:ext cx="3301139"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8056188" y="4767263"/>
            <a:ext cx="673208" cy="273844"/>
          </a:xfrm>
          <a:prstGeom prst="rect">
            <a:avLst/>
          </a:prstGeom>
        </p:spPr>
        <p:txBody>
          <a:bodyPr/>
          <a:lstStyle/>
          <a:p>
            <a:fld id="{F276851C-4DAC-B149-A7A7-955E310F7CCC}" type="slidenum">
              <a:rPr lang="en-US" smtClean="0"/>
              <a:t>‹#›</a:t>
            </a:fld>
            <a:endParaRPr lang="en-US"/>
          </a:p>
        </p:txBody>
      </p:sp>
    </p:spTree>
    <p:extLst>
      <p:ext uri="{BB962C8B-B14F-4D97-AF65-F5344CB8AC3E}">
        <p14:creationId xmlns:p14="http://schemas.microsoft.com/office/powerpoint/2010/main" val="60491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A065B0-8DC2-2B43-E424-F1C9008CE2E6}"/>
              </a:ext>
            </a:extLst>
          </p:cNvPr>
          <p:cNvSpPr/>
          <p:nvPr userDrawn="1"/>
        </p:nvSpPr>
        <p:spPr>
          <a:xfrm>
            <a:off x="297366" y="4557132"/>
            <a:ext cx="1189463" cy="58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7F2650D6-E374-C506-921D-A0A4A96059D1}"/>
              </a:ext>
            </a:extLst>
          </p:cNvPr>
          <p:cNvSpPr>
            <a:spLocks noGrp="1"/>
          </p:cNvSpPr>
          <p:nvPr>
            <p:ph type="title"/>
          </p:nvPr>
        </p:nvSpPr>
        <p:spPr>
          <a:xfrm>
            <a:off x="377890" y="274638"/>
            <a:ext cx="8444204" cy="993775"/>
          </a:xfrm>
          <a:prstGeom prst="rect">
            <a:avLst/>
          </a:prstGeom>
        </p:spPr>
        <p:txBody>
          <a:bodyPr vert="horz" lIns="91440" tIns="45720" rIns="91440" bIns="45720" rtlCol="0" anchor="ctr">
            <a:normAutofit/>
          </a:bodyPr>
          <a:lstStyle/>
          <a:p>
            <a:r>
              <a:rPr lang="en-US" dirty="0"/>
              <a:t>Click to edit Master title style</a:t>
            </a:r>
          </a:p>
        </p:txBody>
      </p:sp>
      <p:sp>
        <p:nvSpPr>
          <p:cNvPr id="9" name="Date Placeholder 8">
            <a:extLst>
              <a:ext uri="{FF2B5EF4-FFF2-40B4-BE49-F238E27FC236}">
                <a16:creationId xmlns:a16="http://schemas.microsoft.com/office/drawing/2014/main" id="{529E6EAE-784F-B4A9-A238-9BA6D3130FE0}"/>
              </a:ext>
            </a:extLst>
          </p:cNvPr>
          <p:cNvSpPr>
            <a:spLocks noGrp="1"/>
          </p:cNvSpPr>
          <p:nvPr>
            <p:ph type="dt" sz="half" idx="2"/>
          </p:nvPr>
        </p:nvSpPr>
        <p:spPr>
          <a:xfrm>
            <a:off x="3676261" y="4767263"/>
            <a:ext cx="956385" cy="274637"/>
          </a:xfrm>
          <a:prstGeom prst="rect">
            <a:avLst/>
          </a:prstGeom>
        </p:spPr>
        <p:txBody>
          <a:bodyPr vert="horz" lIns="91440" tIns="45720" rIns="91440" bIns="45720" rtlCol="0" anchor="ctr"/>
          <a:lstStyle>
            <a:lvl1pPr algn="r">
              <a:defRPr sz="1050" b="0" i="0">
                <a:solidFill>
                  <a:schemeClr val="tx1">
                    <a:tint val="82000"/>
                  </a:schemeClr>
                </a:solidFill>
                <a:latin typeface="Overpass Medium" pitchFamily="2" charset="77"/>
              </a:defRPr>
            </a:lvl1pPr>
          </a:lstStyle>
          <a:p>
            <a:fld id="{0EB622EE-73A9-3D4A-B413-783165662A05}" type="datetimeFigureOut">
              <a:rPr lang="en-US" smtClean="0"/>
              <a:pPr/>
              <a:t>3/21/25</a:t>
            </a:fld>
            <a:endParaRPr lang="en-US"/>
          </a:p>
        </p:txBody>
      </p:sp>
      <p:sp>
        <p:nvSpPr>
          <p:cNvPr id="10" name="Footer Placeholder 9">
            <a:extLst>
              <a:ext uri="{FF2B5EF4-FFF2-40B4-BE49-F238E27FC236}">
                <a16:creationId xmlns:a16="http://schemas.microsoft.com/office/drawing/2014/main" id="{0E2003CA-2ECE-446B-F49E-B0FCEBF7FBD9}"/>
              </a:ext>
            </a:extLst>
          </p:cNvPr>
          <p:cNvSpPr>
            <a:spLocks noGrp="1"/>
          </p:cNvSpPr>
          <p:nvPr>
            <p:ph type="ftr" sz="quarter" idx="3"/>
          </p:nvPr>
        </p:nvSpPr>
        <p:spPr>
          <a:xfrm>
            <a:off x="4721289" y="4767263"/>
            <a:ext cx="3475653" cy="274637"/>
          </a:xfrm>
          <a:prstGeom prst="rect">
            <a:avLst/>
          </a:prstGeom>
        </p:spPr>
        <p:txBody>
          <a:bodyPr vert="horz" lIns="91440" tIns="45720" rIns="91440" bIns="45720" rtlCol="0" anchor="ctr"/>
          <a:lstStyle>
            <a:lvl1pPr algn="ctr">
              <a:defRPr sz="1050" b="0" i="0">
                <a:solidFill>
                  <a:schemeClr val="tx1">
                    <a:tint val="82000"/>
                  </a:schemeClr>
                </a:solidFill>
                <a:latin typeface="Overpass Medium" pitchFamily="2" charset="77"/>
              </a:defRPr>
            </a:lvl1pPr>
          </a:lstStyle>
          <a:p>
            <a:endParaRPr lang="en-US" dirty="0"/>
          </a:p>
        </p:txBody>
      </p:sp>
      <p:sp>
        <p:nvSpPr>
          <p:cNvPr id="11" name="Slide Number Placeholder 10">
            <a:extLst>
              <a:ext uri="{FF2B5EF4-FFF2-40B4-BE49-F238E27FC236}">
                <a16:creationId xmlns:a16="http://schemas.microsoft.com/office/drawing/2014/main" id="{C0C6001F-46A3-0B0A-1EC2-DB2965616B2F}"/>
              </a:ext>
            </a:extLst>
          </p:cNvPr>
          <p:cNvSpPr>
            <a:spLocks noGrp="1"/>
          </p:cNvSpPr>
          <p:nvPr>
            <p:ph type="sldNum" sz="quarter" idx="4"/>
          </p:nvPr>
        </p:nvSpPr>
        <p:spPr>
          <a:xfrm>
            <a:off x="8285584" y="4767263"/>
            <a:ext cx="536510" cy="274637"/>
          </a:xfrm>
          <a:prstGeom prst="rect">
            <a:avLst/>
          </a:prstGeom>
        </p:spPr>
        <p:txBody>
          <a:bodyPr vert="horz" lIns="91440" tIns="45720" rIns="91440" bIns="45720" rtlCol="0" anchor="ctr"/>
          <a:lstStyle>
            <a:lvl1pPr algn="r">
              <a:defRPr sz="1050" b="0" i="0">
                <a:solidFill>
                  <a:schemeClr val="tx1">
                    <a:tint val="82000"/>
                  </a:schemeClr>
                </a:solidFill>
                <a:latin typeface="Overpass Medium" pitchFamily="2" charset="77"/>
              </a:defRPr>
            </a:lvl1pPr>
          </a:lstStyle>
          <a:p>
            <a:fld id="{FA22AB36-7A45-D94D-84E6-1F3859B45E01}" type="slidenum">
              <a:rPr lang="en-US" smtClean="0"/>
              <a:pPr/>
              <a:t>‹#›</a:t>
            </a:fld>
            <a:endParaRPr lang="en-US"/>
          </a:p>
        </p:txBody>
      </p:sp>
      <p:sp>
        <p:nvSpPr>
          <p:cNvPr id="12" name="Text Placeholder 11">
            <a:extLst>
              <a:ext uri="{FF2B5EF4-FFF2-40B4-BE49-F238E27FC236}">
                <a16:creationId xmlns:a16="http://schemas.microsoft.com/office/drawing/2014/main" id="{29C53D6B-C697-7A21-B61B-67ED63D9E0DA}"/>
              </a:ext>
            </a:extLst>
          </p:cNvPr>
          <p:cNvSpPr>
            <a:spLocks noGrp="1"/>
          </p:cNvSpPr>
          <p:nvPr>
            <p:ph type="body" idx="1"/>
          </p:nvPr>
        </p:nvSpPr>
        <p:spPr>
          <a:xfrm>
            <a:off x="377890" y="1370013"/>
            <a:ext cx="8444204"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554108E4-874B-701E-50B2-1EBFC22C5028}"/>
              </a:ext>
            </a:extLst>
          </p:cNvPr>
          <p:cNvSpPr/>
          <p:nvPr userDrawn="1"/>
        </p:nvSpPr>
        <p:spPr>
          <a:xfrm>
            <a:off x="-22860" y="0"/>
            <a:ext cx="45719" cy="537475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B8F742-1AC5-97EC-C6BE-5C31115D24EF}"/>
              </a:ext>
            </a:extLst>
          </p:cNvPr>
          <p:cNvSpPr/>
          <p:nvPr userDrawn="1"/>
        </p:nvSpPr>
        <p:spPr>
          <a:xfrm>
            <a:off x="21460" y="0"/>
            <a:ext cx="45719" cy="53747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urple and white sign with white text&#10;&#10;Description automatically generated">
            <a:extLst>
              <a:ext uri="{FF2B5EF4-FFF2-40B4-BE49-F238E27FC236}">
                <a16:creationId xmlns:a16="http://schemas.microsoft.com/office/drawing/2014/main" id="{821769AF-4796-B04F-17B7-0DE6C2D6ECAC}"/>
              </a:ext>
            </a:extLst>
          </p:cNvPr>
          <p:cNvPicPr>
            <a:picLocks noChangeAspect="1"/>
          </p:cNvPicPr>
          <p:nvPr userDrawn="1"/>
        </p:nvPicPr>
        <p:blipFill>
          <a:blip r:embed="rId14"/>
          <a:stretch>
            <a:fillRect/>
          </a:stretch>
        </p:blipFill>
        <p:spPr>
          <a:xfrm>
            <a:off x="7634030" y="4566684"/>
            <a:ext cx="1303108" cy="475216"/>
          </a:xfrm>
          <a:prstGeom prst="rect">
            <a:avLst/>
          </a:prstGeom>
        </p:spPr>
      </p:pic>
    </p:spTree>
    <p:extLst>
      <p:ext uri="{BB962C8B-B14F-4D97-AF65-F5344CB8AC3E}">
        <p14:creationId xmlns:p14="http://schemas.microsoft.com/office/powerpoint/2010/main" val="269879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1" i="0" kern="1200">
          <a:solidFill>
            <a:srgbClr val="4B3478"/>
          </a:solidFill>
          <a:latin typeface="Overpass Black"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4B3478"/>
          </a:solidFill>
          <a:latin typeface="Overpass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4B3478"/>
          </a:solidFill>
          <a:latin typeface="Overpass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4B3478"/>
          </a:solidFill>
          <a:latin typeface="Overpass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4B3478"/>
          </a:solidFill>
          <a:latin typeface="Overpass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4B3478"/>
          </a:solidFill>
          <a:latin typeface="Overpass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ucceedwithmore.com/calendar/04.14.25.-turning-equity-into-opportunity-a-realtors-guide-to-reverse-mortgages/" TargetMode="External"/><Relationship Id="rId3" Type="http://schemas.openxmlformats.org/officeDocument/2006/relationships/hyperlink" Target="https://www.succeedwithmore.com/calendar/02.03.25.-rb725-contract-strategies-for-success-hybrid/" TargetMode="External"/><Relationship Id="rId7" Type="http://schemas.openxmlformats.org/officeDocument/2006/relationships/hyperlink" Target="https://www.succeedwithmore.com/calendar/04.10.25.-from-solo-to-scalable-scaling-your-real-estate-business-through-client-loyalty/" TargetMode="External"/><Relationship Id="rId12" Type="http://schemas.openxmlformats.org/officeDocument/2006/relationships/hyperlink" Target="https://www.succeedwithmore.com/calendar#%7B%22specificDates%22:%22true%22,%22startDate%22:%222025-03-01%22,%22endDate%22:%222026-02-28%22,%22currentDate%22:%222025-03-11%22,%22offset%22:%221%22,%22hasMoreEvents%22:%22true%22%7D" TargetMode="External"/><Relationship Id="rId2" Type="http://schemas.openxmlformats.org/officeDocument/2006/relationships/hyperlink" Target="https://www.succeedwithmore.com/calendar/04.02.25.-bme-1804-12-hour-broker-management/" TargetMode="External"/><Relationship Id="rId1" Type="http://schemas.openxmlformats.org/officeDocument/2006/relationships/slideLayout" Target="../slideLayouts/slideLayout2.xml"/><Relationship Id="rId6" Type="http://schemas.openxmlformats.org/officeDocument/2006/relationships/hyperlink" Target="https://www.succeedwithmore.com/calendar/04.10.25.-coffee--conversation-reasonable-accommodation-and-disability-rights-in-housing/" TargetMode="External"/><Relationship Id="rId11" Type="http://schemas.openxmlformats.org/officeDocument/2006/relationships/hyperlink" Target="https://www.succeedwithmore.com/calendar/04.25.25.-aligning-spaces-and-minds-vastu--yoga-insights-for-realtors/" TargetMode="External"/><Relationship Id="rId5" Type="http://schemas.openxmlformats.org/officeDocument/2006/relationships/hyperlink" Target="https://www.succeedwithmore.com/calendar/04.09.25.-toastmasters-open-house/" TargetMode="External"/><Relationship Id="rId10" Type="http://schemas.openxmlformats.org/officeDocument/2006/relationships/hyperlink" Target="https://www.succeedwithmore.com/calendar/04.24.25.-coffee--conversation-advertising-and-fair-housing/" TargetMode="External"/><Relationship Id="rId4" Type="http://schemas.openxmlformats.org/officeDocument/2006/relationships/hyperlink" Target="https://www.succeedwithmore.com/calendar/04.03.25.-coffee--conversation-unconscious-bias/" TargetMode="External"/><Relationship Id="rId9" Type="http://schemas.openxmlformats.org/officeDocument/2006/relationships/hyperlink" Target="https://www.succeedwithmore.com/calendar/04.17.25.-coffee--conversation-fair-housing-insigh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llinoisrealtors.org/blog/consumer-guide-to-written-buyer-brokerage-agreements-in-illinois/?_cldee=LIS95M8CB_s1En0MXHJwrBGWiPHX-2z9kHI0woOuZjKc4YBj4JbOjdDcHumxh0Mb&amp;recipientid=contact-1365980093de479aab89d355cd64fa39-cde9d4bff9464e9b931f8953663c2c95&amp;utm_source=ClickDimensions&amp;utm_medium=email&amp;utm_campaign=Weekly&amp;esid=a51609e9-8cfb-ef11-9cf5-00155d23ed07" TargetMode="External"/><Relationship Id="rId2" Type="http://schemas.openxmlformats.org/officeDocument/2006/relationships/hyperlink" Target="https://www.succeedwithmore.com/law-ethics-and-advocacy/august-17-practice-chang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ar.realtor/fair-housing/fair-housing-month/fair-housing-month-toolkit#poster" TargetMode="External"/><Relationship Id="rId2" Type="http://schemas.openxmlformats.org/officeDocument/2006/relationships/hyperlink" Target="https://learning.realtor/diweb/catalog/item?id=14737967&amp;cid=dis_Fhaven-86"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surveymonkey.com/r/MainstreetREALTORS" TargetMode="External"/><Relationship Id="rId4" Type="http://schemas.openxmlformats.org/officeDocument/2006/relationships/hyperlink" Target="https://www.succeedwithmore.com/about-us/allied-partn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llinoisrealtors.org/advocacy/housin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cceedwithmore.com/member-center/awards/20-under-40-awar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DF013-EA54-D16F-6AE3-4924740EE42C}"/>
              </a:ext>
            </a:extLst>
          </p:cNvPr>
          <p:cNvSpPr>
            <a:spLocks noGrp="1"/>
          </p:cNvSpPr>
          <p:nvPr>
            <p:ph type="ctrTitle"/>
          </p:nvPr>
        </p:nvSpPr>
        <p:spPr>
          <a:xfrm>
            <a:off x="5118236" y="841771"/>
            <a:ext cx="3807796" cy="1922693"/>
          </a:xfrm>
          <a:prstGeom prst="rect">
            <a:avLst/>
          </a:prstGeom>
        </p:spPr>
        <p:txBody>
          <a:bodyPr anchor="b" anchorCtr="0"/>
          <a:lstStyle/>
          <a:p>
            <a:r>
              <a:rPr lang="en-US" dirty="0"/>
              <a:t>March</a:t>
            </a:r>
          </a:p>
        </p:txBody>
      </p:sp>
      <p:sp>
        <p:nvSpPr>
          <p:cNvPr id="3" name="Subtitle 2">
            <a:extLst>
              <a:ext uri="{FF2B5EF4-FFF2-40B4-BE49-F238E27FC236}">
                <a16:creationId xmlns:a16="http://schemas.microsoft.com/office/drawing/2014/main" id="{EB9C8CF9-0D44-37E4-C11F-57EABE0C71B8}"/>
              </a:ext>
            </a:extLst>
          </p:cNvPr>
          <p:cNvSpPr>
            <a:spLocks noGrp="1"/>
          </p:cNvSpPr>
          <p:nvPr>
            <p:ph type="subTitle" idx="1"/>
          </p:nvPr>
        </p:nvSpPr>
        <p:spPr>
          <a:xfrm>
            <a:off x="5173895" y="2692655"/>
            <a:ext cx="3882224" cy="360646"/>
          </a:xfrm>
        </p:spPr>
        <p:txBody>
          <a:bodyPr/>
          <a:lstStyle/>
          <a:p>
            <a:r>
              <a:rPr lang="en-US" dirty="0"/>
              <a:t>Broker Slides</a:t>
            </a:r>
          </a:p>
        </p:txBody>
      </p:sp>
    </p:spTree>
    <p:extLst>
      <p:ext uri="{BB962C8B-B14F-4D97-AF65-F5344CB8AC3E}">
        <p14:creationId xmlns:p14="http://schemas.microsoft.com/office/powerpoint/2010/main" val="2639500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D4E8-DFEB-37C9-E284-0DB3DDA76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5C915-4104-D9CE-C09F-3A0EFD620661}"/>
              </a:ext>
            </a:extLst>
          </p:cNvPr>
          <p:cNvSpPr>
            <a:spLocks noGrp="1"/>
          </p:cNvSpPr>
          <p:nvPr>
            <p:ph type="title"/>
          </p:nvPr>
        </p:nvSpPr>
        <p:spPr/>
        <p:txBody>
          <a:bodyPr/>
          <a:lstStyle/>
          <a:p>
            <a:r>
              <a:rPr lang="en-US" dirty="0"/>
              <a:t>Mainstreet Calendar – April </a:t>
            </a:r>
          </a:p>
        </p:txBody>
      </p:sp>
      <p:sp>
        <p:nvSpPr>
          <p:cNvPr id="6" name="TextBox 5">
            <a:extLst>
              <a:ext uri="{FF2B5EF4-FFF2-40B4-BE49-F238E27FC236}">
                <a16:creationId xmlns:a16="http://schemas.microsoft.com/office/drawing/2014/main" id="{17D292D7-3602-545C-8E3E-7894E0F17F3D}"/>
              </a:ext>
            </a:extLst>
          </p:cNvPr>
          <p:cNvSpPr txBox="1"/>
          <p:nvPr/>
        </p:nvSpPr>
        <p:spPr>
          <a:xfrm>
            <a:off x="373072" y="1427042"/>
            <a:ext cx="7729310" cy="3185487"/>
          </a:xfrm>
          <a:prstGeom prst="rect">
            <a:avLst/>
          </a:prstGeom>
          <a:noFill/>
        </p:spPr>
        <p:txBody>
          <a:bodyPr wrap="square" rtlCol="0">
            <a:spAutoFit/>
          </a:bodyPr>
          <a:lstStyle/>
          <a:p>
            <a:r>
              <a:rPr lang="en-US" b="1" dirty="0">
                <a:solidFill>
                  <a:srgbClr val="4B3478"/>
                </a:solidFill>
                <a:latin typeface="Overpass Medium" pitchFamily="2" charset="77"/>
                <a:hlinkClick r:id="rId2"/>
              </a:rPr>
              <a:t>12 Hour Broker Management (Zoom)</a:t>
            </a:r>
            <a:endParaRPr lang="en-US" dirty="0">
              <a:solidFill>
                <a:srgbClr val="4B3478"/>
              </a:solidFill>
              <a:latin typeface="Overpass Medium" pitchFamily="2" charset="77"/>
              <a:hlinkClick r:id="rId3"/>
            </a:endParaRPr>
          </a:p>
          <a:p>
            <a:r>
              <a:rPr lang="en-US" dirty="0">
                <a:solidFill>
                  <a:srgbClr val="4B3478"/>
                </a:solidFill>
                <a:latin typeface="Overpass Medium" pitchFamily="2" charset="77"/>
                <a:hlinkClick r:id="rId4"/>
              </a:rPr>
              <a:t>Coffee &amp; Conversation: Unconscious Bias</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5"/>
              </a:rPr>
              <a:t>Toastmasters Open House</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6"/>
              </a:rPr>
              <a:t>Coffee &amp; Conversation: Reasonable Accommodation &amp; Disability Rights</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7"/>
              </a:rPr>
              <a:t>YPN From Solo to Scalable: Scaling your Real Estate Business</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8"/>
              </a:rPr>
              <a:t>Turning Equity into Opportunity: Reverse Mortgages</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9"/>
              </a:rPr>
              <a:t>Coffee &amp; Conversation: Fair Housing Insights</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10"/>
              </a:rPr>
              <a:t>Coffee &amp; Conversation: Advertising &amp; Fair Housing </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11"/>
              </a:rPr>
              <a:t>Aligning Spaces &amp; Minds: Vastu and Yoga Insights for REALTORS</a:t>
            </a:r>
            <a:endParaRPr lang="en-US" dirty="0">
              <a:solidFill>
                <a:srgbClr val="4B3478"/>
              </a:solidFill>
              <a:latin typeface="Overpass Medium" pitchFamily="2" charset="77"/>
            </a:endParaRPr>
          </a:p>
          <a:p>
            <a:r>
              <a:rPr lang="en-US" dirty="0">
                <a:solidFill>
                  <a:srgbClr val="4B3478"/>
                </a:solidFill>
                <a:latin typeface="Overpass Medium" pitchFamily="2" charset="77"/>
                <a:hlinkClick r:id="rId12"/>
              </a:rPr>
              <a:t>2025 Capitol Conference </a:t>
            </a:r>
            <a:endParaRPr lang="en-US" dirty="0">
              <a:solidFill>
                <a:srgbClr val="4B3478"/>
              </a:solidFill>
              <a:latin typeface="Overpass Medium" pitchFamily="2" charset="77"/>
            </a:endParaRPr>
          </a:p>
          <a:p>
            <a:endParaRPr lang="en-US" sz="2100" dirty="0">
              <a:solidFill>
                <a:srgbClr val="4B3478"/>
              </a:solidFill>
              <a:latin typeface="Overpass Medium" pitchFamily="2" charset="77"/>
            </a:endParaRPr>
          </a:p>
        </p:txBody>
      </p:sp>
    </p:spTree>
    <p:extLst>
      <p:ext uri="{BB962C8B-B14F-4D97-AF65-F5344CB8AC3E}">
        <p14:creationId xmlns:p14="http://schemas.microsoft.com/office/powerpoint/2010/main" val="341437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7A4C7-6BC5-2A6C-8512-979A85E1C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CAEE7-E54C-D66F-36EE-FD94D5FEC13B}"/>
              </a:ext>
            </a:extLst>
          </p:cNvPr>
          <p:cNvSpPr>
            <a:spLocks noGrp="1"/>
          </p:cNvSpPr>
          <p:nvPr>
            <p:ph type="title"/>
          </p:nvPr>
        </p:nvSpPr>
        <p:spPr/>
        <p:txBody>
          <a:bodyPr>
            <a:normAutofit/>
          </a:bodyPr>
          <a:lstStyle/>
          <a:p>
            <a:r>
              <a:rPr lang="en-US" dirty="0"/>
              <a:t>Updated Mainstreet Forms &amp; Contracts </a:t>
            </a:r>
          </a:p>
        </p:txBody>
      </p:sp>
      <p:sp>
        <p:nvSpPr>
          <p:cNvPr id="3" name="Content Placeholder 2">
            <a:extLst>
              <a:ext uri="{FF2B5EF4-FFF2-40B4-BE49-F238E27FC236}">
                <a16:creationId xmlns:a16="http://schemas.microsoft.com/office/drawing/2014/main" id="{C78D8078-96F1-401A-B599-FC2B2BEDA10B}"/>
              </a:ext>
            </a:extLst>
          </p:cNvPr>
          <p:cNvSpPr>
            <a:spLocks noGrp="1"/>
          </p:cNvSpPr>
          <p:nvPr>
            <p:ph idx="1"/>
          </p:nvPr>
        </p:nvSpPr>
        <p:spPr>
          <a:xfrm>
            <a:off x="544984" y="1016865"/>
            <a:ext cx="8356324" cy="3775276"/>
          </a:xfrm>
        </p:spPr>
        <p:txBody>
          <a:bodyPr>
            <a:noAutofit/>
          </a:bodyPr>
          <a:lstStyle/>
          <a:p>
            <a:r>
              <a:rPr lang="en-US" sz="1400" b="1" dirty="0">
                <a:latin typeface="Overpass Black" pitchFamily="2" charset="77"/>
              </a:rPr>
              <a:t>Residential Exclusive Right to Sell Marketing Agreement </a:t>
            </a:r>
          </a:p>
          <a:p>
            <a:pPr lvl="1"/>
            <a:r>
              <a:rPr lang="en-US" sz="700" dirty="0">
                <a:latin typeface="Overpass Black" pitchFamily="2" charset="77"/>
              </a:rPr>
              <a:t>Title changed to reflect the contractual nature of the document.</a:t>
            </a:r>
          </a:p>
          <a:p>
            <a:pPr lvl="1"/>
            <a:r>
              <a:rPr lang="en-US" sz="700" dirty="0">
                <a:latin typeface="Overpass Black" pitchFamily="2" charset="77"/>
              </a:rPr>
              <a:t>Moved home warranty &amp; seller’s designated agency paragraphs to first page.</a:t>
            </a:r>
          </a:p>
          <a:p>
            <a:pPr lvl="1"/>
            <a:r>
              <a:rPr lang="en-US" sz="700" dirty="0">
                <a:latin typeface="Overpass Black" pitchFamily="2" charset="77"/>
              </a:rPr>
              <a:t>Updated fixtures and personal property to reflect changes made to the 8.0 contract.</a:t>
            </a:r>
          </a:p>
          <a:p>
            <a:pPr lvl="1"/>
            <a:r>
              <a:rPr lang="en-US" sz="700" dirty="0">
                <a:latin typeface="Overpass Black" pitchFamily="2" charset="77"/>
              </a:rPr>
              <a:t>Added alternative energy paragraph to reflect the 8.0 changes.</a:t>
            </a:r>
          </a:p>
          <a:p>
            <a:pPr lvl="1"/>
            <a:r>
              <a:rPr lang="en-US" sz="700" dirty="0">
                <a:latin typeface="Overpass Black" pitchFamily="2" charset="77"/>
              </a:rPr>
              <a:t>Combined seller authorizations regarding videos/photos of the real estate and buyer offer letters into one paragraph.</a:t>
            </a:r>
          </a:p>
          <a:p>
            <a:pPr lvl="1"/>
            <a:r>
              <a:rPr lang="en-US" sz="700" dirty="0">
                <a:latin typeface="Overpass Black" pitchFamily="2" charset="77"/>
              </a:rPr>
              <a:t>Separated compensation into two paragraphs:</a:t>
            </a:r>
          </a:p>
          <a:p>
            <a:pPr lvl="2"/>
            <a:r>
              <a:rPr lang="en-US" sz="700" dirty="0">
                <a:latin typeface="Overpass Black" pitchFamily="2" charset="77"/>
              </a:rPr>
              <a:t>Listing brokerage compensation; </a:t>
            </a:r>
          </a:p>
          <a:p>
            <a:pPr lvl="2"/>
            <a:r>
              <a:rPr lang="en-US" sz="700" dirty="0">
                <a:latin typeface="Overpass Black" pitchFamily="2" charset="77"/>
              </a:rPr>
              <a:t>Buyer brokerage compensation. This new compensation paragraph indicates that buyer brokerage compensation will be negotiated by the parties to the sales contract.</a:t>
            </a:r>
          </a:p>
          <a:p>
            <a:pPr lvl="1"/>
            <a:r>
              <a:rPr lang="en-US" sz="700" dirty="0">
                <a:latin typeface="Overpass Black" pitchFamily="2" charset="77"/>
              </a:rPr>
              <a:t>Removes language related to the marketing of an offer of compensation.</a:t>
            </a:r>
          </a:p>
          <a:p>
            <a:pPr lvl="1"/>
            <a:r>
              <a:rPr lang="en-US" sz="700" dirty="0">
                <a:latin typeface="Overpass Black" pitchFamily="2" charset="77"/>
              </a:rPr>
              <a:t>Updated disclosures paragraph to reflect the changes in the 8.0 contract.</a:t>
            </a:r>
          </a:p>
          <a:p>
            <a:pPr lvl="1"/>
            <a:r>
              <a:rPr lang="en-US" sz="700" dirty="0">
                <a:latin typeface="Overpass Black" pitchFamily="2" charset="77"/>
              </a:rPr>
              <a:t>Paragraph numbers and references updated throughout.</a:t>
            </a:r>
          </a:p>
          <a:p>
            <a:pPr marL="0" marR="0" algn="l">
              <a:buFont typeface="Arial" panose="020B0604020202020204" pitchFamily="34" charset="0"/>
              <a:buChar char="•"/>
            </a:pPr>
            <a:r>
              <a:rPr lang="en-US" sz="1400" b="1" i="0" u="none" strike="noStrike" dirty="0">
                <a:effectLst/>
                <a:latin typeface="Overpass Black" pitchFamily="2" charset="77"/>
              </a:rPr>
              <a:t>Residential Exclusive Agency Marketing Agreement</a:t>
            </a:r>
          </a:p>
          <a:p>
            <a:pPr lvl="1"/>
            <a:r>
              <a:rPr lang="en-US" sz="700" dirty="0">
                <a:latin typeface="Overpass Black" pitchFamily="2" charset="77"/>
              </a:rPr>
              <a:t>Title changed to reflect the contractual nature of the document.</a:t>
            </a:r>
          </a:p>
          <a:p>
            <a:pPr lvl="1"/>
            <a:r>
              <a:rPr lang="en-US" sz="700" dirty="0">
                <a:latin typeface="Overpass Black" pitchFamily="2" charset="77"/>
              </a:rPr>
              <a:t>Moved home warranty &amp; seller’s designated agency paragraphs to first page.</a:t>
            </a:r>
          </a:p>
          <a:p>
            <a:pPr lvl="1"/>
            <a:r>
              <a:rPr lang="en-US" sz="700" dirty="0">
                <a:latin typeface="Overpass Black" pitchFamily="2" charset="77"/>
              </a:rPr>
              <a:t>Updated fixtures and personal property to reflect changes made to the 8.0 contract.</a:t>
            </a:r>
          </a:p>
          <a:p>
            <a:pPr lvl="1"/>
            <a:r>
              <a:rPr lang="en-US" sz="700" dirty="0">
                <a:latin typeface="Overpass Black" pitchFamily="2" charset="77"/>
              </a:rPr>
              <a:t>Added alternative energy paragraph to reflect the 8.0 changes.</a:t>
            </a:r>
          </a:p>
          <a:p>
            <a:pPr lvl="1"/>
            <a:r>
              <a:rPr lang="en-US" sz="700" dirty="0">
                <a:latin typeface="Overpass Black" pitchFamily="2" charset="77"/>
              </a:rPr>
              <a:t>Combined seller authorizations regarding videos/photos of the real estate and buyer offer letters into one paragraph.</a:t>
            </a:r>
          </a:p>
          <a:p>
            <a:pPr lvl="1"/>
            <a:r>
              <a:rPr lang="en-US" sz="700" dirty="0">
                <a:latin typeface="Overpass Black" pitchFamily="2" charset="77"/>
              </a:rPr>
              <a:t>Separated compensation into two paragraphs:</a:t>
            </a:r>
          </a:p>
          <a:p>
            <a:pPr lvl="2"/>
            <a:r>
              <a:rPr lang="en-US" sz="700" dirty="0">
                <a:latin typeface="Overpass Black" pitchFamily="2" charset="77"/>
              </a:rPr>
              <a:t>Listing brokerage compensation; </a:t>
            </a:r>
          </a:p>
          <a:p>
            <a:pPr lvl="2"/>
            <a:r>
              <a:rPr lang="en-US" sz="700" dirty="0">
                <a:latin typeface="Overpass Black" pitchFamily="2" charset="77"/>
              </a:rPr>
              <a:t>Buyer brokerage compensation. This new compensation paragraph indicates that buyer brokerage compensation will be negotiated by the parties to the sales contract.</a:t>
            </a:r>
          </a:p>
          <a:p>
            <a:pPr lvl="1"/>
            <a:r>
              <a:rPr lang="en-US" sz="700" dirty="0">
                <a:latin typeface="Overpass Black" pitchFamily="2" charset="77"/>
              </a:rPr>
              <a:t>Removes language related to the marketing of an offer of compensation.</a:t>
            </a:r>
          </a:p>
          <a:p>
            <a:pPr lvl="1"/>
            <a:r>
              <a:rPr lang="en-US" sz="700" dirty="0">
                <a:latin typeface="Overpass Black" pitchFamily="2" charset="77"/>
              </a:rPr>
              <a:t>Updated disclosures paragraph to reflect the changes in the 8.0 contract</a:t>
            </a:r>
          </a:p>
          <a:p>
            <a:pPr lvl="1"/>
            <a:r>
              <a:rPr lang="en-US" sz="700" dirty="0">
                <a:latin typeface="Overpass Black" pitchFamily="2" charset="77"/>
              </a:rPr>
              <a:t>Paragraph numbers and references updated throughout.</a:t>
            </a:r>
          </a:p>
          <a:p>
            <a:pPr marL="342900" lvl="1"/>
            <a:endParaRPr lang="en-US" sz="700" i="0" u="none" strike="noStrike" dirty="0">
              <a:effectLst/>
              <a:latin typeface="Overpass Medium" pitchFamily="2" charset="77"/>
            </a:endParaRPr>
          </a:p>
        </p:txBody>
      </p:sp>
    </p:spTree>
    <p:extLst>
      <p:ext uri="{BB962C8B-B14F-4D97-AF65-F5344CB8AC3E}">
        <p14:creationId xmlns:p14="http://schemas.microsoft.com/office/powerpoint/2010/main" val="335677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EC95E-5DF8-906C-F203-36C9B6950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E51F0-B9CA-8DBC-FAF4-F3A004B7C492}"/>
              </a:ext>
            </a:extLst>
          </p:cNvPr>
          <p:cNvSpPr>
            <a:spLocks noGrp="1"/>
          </p:cNvSpPr>
          <p:nvPr>
            <p:ph type="title"/>
          </p:nvPr>
        </p:nvSpPr>
        <p:spPr/>
        <p:txBody>
          <a:bodyPr>
            <a:normAutofit/>
          </a:bodyPr>
          <a:lstStyle/>
          <a:p>
            <a:r>
              <a:rPr lang="en-US" dirty="0"/>
              <a:t>Updated Mainstreet Forms &amp; Contracts </a:t>
            </a:r>
          </a:p>
        </p:txBody>
      </p:sp>
      <p:sp>
        <p:nvSpPr>
          <p:cNvPr id="3" name="Content Placeholder 2">
            <a:extLst>
              <a:ext uri="{FF2B5EF4-FFF2-40B4-BE49-F238E27FC236}">
                <a16:creationId xmlns:a16="http://schemas.microsoft.com/office/drawing/2014/main" id="{BD5C8FAB-F238-0208-DCF3-7BFC6CE1D2E8}"/>
              </a:ext>
            </a:extLst>
          </p:cNvPr>
          <p:cNvSpPr>
            <a:spLocks noGrp="1"/>
          </p:cNvSpPr>
          <p:nvPr>
            <p:ph idx="1"/>
          </p:nvPr>
        </p:nvSpPr>
        <p:spPr>
          <a:xfrm>
            <a:off x="563903" y="1212357"/>
            <a:ext cx="8356324" cy="3775276"/>
          </a:xfrm>
        </p:spPr>
        <p:txBody>
          <a:bodyPr>
            <a:noAutofit/>
          </a:bodyPr>
          <a:lstStyle/>
          <a:p>
            <a:pPr marL="0" marR="0" algn="l">
              <a:buFont typeface="Arial" panose="020B0604020202020204" pitchFamily="34" charset="0"/>
              <a:buChar char="•"/>
            </a:pPr>
            <a:r>
              <a:rPr lang="en-US" sz="1400" b="1" i="0" u="none" strike="noStrike" dirty="0">
                <a:effectLst/>
                <a:latin typeface="Overpass Black" pitchFamily="2" charset="77"/>
              </a:rPr>
              <a:t>Open House Disclosure</a:t>
            </a:r>
          </a:p>
          <a:p>
            <a:pPr marL="342900" lvl="1"/>
            <a:r>
              <a:rPr lang="en-US" sz="700" i="0" u="none" strike="noStrike" dirty="0">
                <a:effectLst/>
                <a:latin typeface="Overpass Black" pitchFamily="2" charset="77"/>
              </a:rPr>
              <a:t>This disclosure provides both a broker and a prospective home buyer with information about agency options related to a potential relationship. This form may be used by a listing broker hosting an open house or by a broker who is not the designated agent for the seller hosting an open house.</a:t>
            </a:r>
          </a:p>
          <a:p>
            <a:pPr marL="342900" lvl="1"/>
            <a:r>
              <a:rPr lang="en-US" sz="700" dirty="0">
                <a:latin typeface="Overpass Black" pitchFamily="2" charset="77"/>
              </a:rPr>
              <a:t>Tutorial available.</a:t>
            </a:r>
            <a:endParaRPr lang="en-US" sz="700" i="0" u="none" strike="noStrike" dirty="0">
              <a:effectLst/>
              <a:latin typeface="Overpass Black" pitchFamily="2" charset="77"/>
            </a:endParaRPr>
          </a:p>
          <a:p>
            <a:pPr marL="0" marR="0" algn="l">
              <a:buFont typeface="Arial" panose="020B0604020202020204" pitchFamily="34" charset="0"/>
              <a:buChar char="•"/>
            </a:pPr>
            <a:r>
              <a:rPr lang="en-US" sz="1400" b="1" dirty="0">
                <a:latin typeface="Overpass Black" pitchFamily="2" charset="77"/>
              </a:rPr>
              <a:t>Cook County Lease</a:t>
            </a:r>
          </a:p>
          <a:p>
            <a:pPr marL="342900" lvl="1"/>
            <a:r>
              <a:rPr lang="en-US" sz="700" dirty="0">
                <a:latin typeface="Overpass Black" pitchFamily="2" charset="77"/>
              </a:rPr>
              <a:t>Reorganized first page to reference move-in fees, pet deposits, Illinois statues and added an option related to tenant’s brokerage compensation.</a:t>
            </a:r>
          </a:p>
          <a:p>
            <a:pPr marL="342900" lvl="1"/>
            <a:r>
              <a:rPr lang="en-US" sz="700" dirty="0">
                <a:latin typeface="Overpass Black" pitchFamily="2" charset="77"/>
              </a:rPr>
              <a:t>Added required disclosure language to the Flood Disclosure for leases in Illinois.</a:t>
            </a:r>
          </a:p>
          <a:p>
            <a:pPr marL="342900" lvl="1"/>
            <a:r>
              <a:rPr lang="en-US" sz="700" dirty="0">
                <a:latin typeface="Overpass Black" pitchFamily="2" charset="77"/>
              </a:rPr>
              <a:t>Added language related to tenant’s and landlord’s obligations regarding maintenance and repairs.</a:t>
            </a:r>
          </a:p>
          <a:p>
            <a:pPr marL="342900" lvl="1"/>
            <a:r>
              <a:rPr lang="en-US" sz="700" dirty="0">
                <a:latin typeface="Overpass Black" pitchFamily="2" charset="77"/>
              </a:rPr>
              <a:t>Added language related to affixing a </a:t>
            </a:r>
            <a:r>
              <a:rPr lang="en-US" sz="700" dirty="0" err="1">
                <a:latin typeface="Overpass Black" pitchFamily="2" charset="77"/>
              </a:rPr>
              <a:t>keybox</a:t>
            </a:r>
            <a:r>
              <a:rPr lang="en-US" sz="700" dirty="0">
                <a:latin typeface="Overpass Black" pitchFamily="2" charset="77"/>
              </a:rPr>
              <a:t> to premises.</a:t>
            </a:r>
          </a:p>
          <a:p>
            <a:pPr marL="342900" lvl="1"/>
            <a:r>
              <a:rPr lang="en-US" sz="700" dirty="0">
                <a:latin typeface="Overpass Black" pitchFamily="2" charset="77"/>
              </a:rPr>
              <a:t>Added language related to tenant’s insurance requirements.</a:t>
            </a:r>
          </a:p>
          <a:p>
            <a:pPr marL="342900" lvl="1"/>
            <a:r>
              <a:rPr lang="en-US" sz="700" dirty="0">
                <a:latin typeface="Overpass Black" pitchFamily="2" charset="77"/>
              </a:rPr>
              <a:t>Added language related to smoking on premises.</a:t>
            </a:r>
          </a:p>
          <a:p>
            <a:pPr marL="342900" lvl="1"/>
            <a:r>
              <a:rPr lang="en-US" sz="700" dirty="0">
                <a:latin typeface="Overpass Black" pitchFamily="2" charset="77"/>
              </a:rPr>
              <a:t>Paragraph numbers and references updated throughout. </a:t>
            </a:r>
          </a:p>
          <a:p>
            <a:r>
              <a:rPr lang="en-US" sz="1400" b="1" i="0" u="none" strike="noStrike" dirty="0">
                <a:effectLst/>
                <a:latin typeface="Overpass Black" pitchFamily="2" charset="77"/>
              </a:rPr>
              <a:t>Residential Lease Agreement</a:t>
            </a:r>
          </a:p>
          <a:p>
            <a:pPr lvl="1"/>
            <a:r>
              <a:rPr lang="en-US" sz="700" i="0" u="none" strike="noStrike" dirty="0">
                <a:effectLst/>
                <a:latin typeface="Overpass Black" pitchFamily="2" charset="77"/>
              </a:rPr>
              <a:t>This form was recently changed but a few tweaks were necessary. Changes are minimal.</a:t>
            </a:r>
          </a:p>
          <a:p>
            <a:pPr lvl="1"/>
            <a:r>
              <a:rPr lang="en-US" sz="700" dirty="0">
                <a:latin typeface="Overpass Black" pitchFamily="2" charset="77"/>
              </a:rPr>
              <a:t>Reorganized first page to add options related to tenant’s brokerage compensation.</a:t>
            </a:r>
          </a:p>
          <a:p>
            <a:pPr lvl="1"/>
            <a:r>
              <a:rPr lang="en-US" sz="700" i="0" u="none" strike="noStrike" dirty="0">
                <a:effectLst/>
                <a:latin typeface="Overpass Black" pitchFamily="2" charset="77"/>
              </a:rPr>
              <a:t>Reorganized first page to add all required disclosure language, including flood disclosure.</a:t>
            </a:r>
          </a:p>
          <a:p>
            <a:pPr lvl="1"/>
            <a:r>
              <a:rPr lang="en-US" sz="700" dirty="0">
                <a:latin typeface="Overpass Black" pitchFamily="2" charset="77"/>
              </a:rPr>
              <a:t>Paragraph numbers and references updated throughout. </a:t>
            </a:r>
            <a:endParaRPr lang="en-US" sz="700" i="0" u="none" strike="noStrike" dirty="0">
              <a:effectLst/>
              <a:latin typeface="Overpass Black" pitchFamily="2" charset="77"/>
            </a:endParaRPr>
          </a:p>
          <a:p>
            <a:pPr marL="0" marR="0" algn="l">
              <a:buFont typeface="Arial" panose="020B0604020202020204" pitchFamily="34" charset="0"/>
              <a:buChar char="•"/>
            </a:pPr>
            <a:r>
              <a:rPr lang="en-US" sz="1400" b="1" i="0" u="none" strike="noStrike" dirty="0">
                <a:effectLst/>
                <a:latin typeface="Overpass Black" pitchFamily="2" charset="77"/>
              </a:rPr>
              <a:t>Vacant Land Contract</a:t>
            </a:r>
          </a:p>
          <a:p>
            <a:pPr marL="342900" lvl="1"/>
            <a:r>
              <a:rPr lang="en-US" sz="700" b="1" i="0" u="none" strike="noStrike" dirty="0">
                <a:effectLst/>
                <a:latin typeface="Overpass Medium" pitchFamily="2" charset="77"/>
              </a:rPr>
              <a:t>This contract has been updated to reflect relevant changes made to the 8.0 contract. </a:t>
            </a:r>
          </a:p>
          <a:p>
            <a:pPr marL="0" marR="0" indent="0" algn="l">
              <a:buNone/>
            </a:pPr>
            <a:endParaRPr lang="en-US" sz="1100" b="0" i="0" u="none" strike="noStrike" dirty="0">
              <a:effectLst/>
              <a:latin typeface="Overpass Medium" pitchFamily="2" charset="77"/>
            </a:endParaRPr>
          </a:p>
        </p:txBody>
      </p:sp>
    </p:spTree>
    <p:extLst>
      <p:ext uri="{BB962C8B-B14F-4D97-AF65-F5344CB8AC3E}">
        <p14:creationId xmlns:p14="http://schemas.microsoft.com/office/powerpoint/2010/main" val="134337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6AEC6-7939-9C25-0134-B0F6E718C7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4716B-8E8C-B9A4-A832-99156538ECF1}"/>
              </a:ext>
            </a:extLst>
          </p:cNvPr>
          <p:cNvSpPr>
            <a:spLocks noGrp="1"/>
          </p:cNvSpPr>
          <p:nvPr>
            <p:ph type="title"/>
          </p:nvPr>
        </p:nvSpPr>
        <p:spPr/>
        <p:txBody>
          <a:bodyPr>
            <a:normAutofit/>
          </a:bodyPr>
          <a:lstStyle/>
          <a:p>
            <a:r>
              <a:rPr lang="en-US" dirty="0"/>
              <a:t>Updated Mainstreet Forms &amp; Contracts </a:t>
            </a:r>
          </a:p>
        </p:txBody>
      </p:sp>
      <p:sp>
        <p:nvSpPr>
          <p:cNvPr id="3" name="Content Placeholder 2">
            <a:extLst>
              <a:ext uri="{FF2B5EF4-FFF2-40B4-BE49-F238E27FC236}">
                <a16:creationId xmlns:a16="http://schemas.microsoft.com/office/drawing/2014/main" id="{66BCDCA3-2745-7230-ECDB-2B2334C516CF}"/>
              </a:ext>
            </a:extLst>
          </p:cNvPr>
          <p:cNvSpPr>
            <a:spLocks noGrp="1"/>
          </p:cNvSpPr>
          <p:nvPr>
            <p:ph idx="1"/>
          </p:nvPr>
        </p:nvSpPr>
        <p:spPr>
          <a:xfrm>
            <a:off x="563903" y="1212357"/>
            <a:ext cx="8356324" cy="1675886"/>
          </a:xfrm>
        </p:spPr>
        <p:txBody>
          <a:bodyPr>
            <a:noAutofit/>
          </a:bodyPr>
          <a:lstStyle/>
          <a:p>
            <a:pPr marL="0" marR="0" algn="l">
              <a:buFont typeface="Arial" panose="020B0604020202020204" pitchFamily="34" charset="0"/>
              <a:buChar char="•"/>
            </a:pPr>
            <a:r>
              <a:rPr lang="en-US" sz="1400" b="1" i="0" u="none" strike="noStrike" dirty="0">
                <a:effectLst/>
                <a:latin typeface="Overpass Black" pitchFamily="2" charset="77"/>
              </a:rPr>
              <a:t>Resources </a:t>
            </a:r>
            <a:endParaRPr lang="en-US" sz="1100" b="0" i="0" u="none" strike="noStrike" dirty="0">
              <a:effectLst/>
              <a:latin typeface="Overpass Medium" pitchFamily="2" charset="77"/>
            </a:endParaRPr>
          </a:p>
          <a:p>
            <a:pPr marL="0" marR="0" indent="0" algn="l">
              <a:buNone/>
            </a:pPr>
            <a:r>
              <a:rPr lang="en-US" sz="1100" dirty="0">
                <a:hlinkClick r:id="rId2"/>
              </a:rPr>
              <a:t>Mainstreet Forms &amp; Contracts </a:t>
            </a:r>
            <a:endParaRPr lang="en-US" sz="1100" dirty="0"/>
          </a:p>
          <a:p>
            <a:pPr marL="0" marR="0" indent="0" algn="l">
              <a:buNone/>
            </a:pPr>
            <a:r>
              <a:rPr lang="en-US" sz="1000" dirty="0"/>
              <a:t>All forms have been submitted to third-party providers. Please be aware that updates may take some time to appear on their site.</a:t>
            </a:r>
          </a:p>
          <a:p>
            <a:pPr marL="0" marR="0" indent="0" algn="l">
              <a:buNone/>
            </a:pPr>
            <a:endParaRPr lang="en-US" sz="1000" dirty="0"/>
          </a:p>
          <a:p>
            <a:pPr marL="0" marR="0" indent="0" algn="l">
              <a:buNone/>
            </a:pPr>
            <a:r>
              <a:rPr lang="en-US" sz="1100" b="0" i="0" u="none" strike="noStrike" dirty="0">
                <a:effectLst/>
                <a:latin typeface="Overpass Medium" pitchFamily="2" charset="77"/>
                <a:hlinkClick r:id="rId3"/>
              </a:rPr>
              <a:t>Consumer guide to written buyer brokerage agreements in Illinois </a:t>
            </a:r>
            <a:endParaRPr lang="en-US" sz="1100" b="0" i="0" u="none" strike="noStrike" dirty="0">
              <a:effectLst/>
              <a:latin typeface="Overpass Medium" pitchFamily="2" charset="77"/>
            </a:endParaRPr>
          </a:p>
          <a:p>
            <a:pPr marL="0" marR="0" indent="0" algn="l">
              <a:buNone/>
            </a:pPr>
            <a:endParaRPr lang="en-US" sz="1100" dirty="0"/>
          </a:p>
          <a:p>
            <a:pPr marL="0" marR="0" indent="0" algn="l">
              <a:buNone/>
            </a:pPr>
            <a:endParaRPr lang="en-US" sz="1100" b="0" i="0" u="none" strike="noStrike" dirty="0">
              <a:effectLst/>
              <a:latin typeface="Overpass Medium" pitchFamily="2" charset="77"/>
            </a:endParaRPr>
          </a:p>
        </p:txBody>
      </p:sp>
    </p:spTree>
    <p:extLst>
      <p:ext uri="{BB962C8B-B14F-4D97-AF65-F5344CB8AC3E}">
        <p14:creationId xmlns:p14="http://schemas.microsoft.com/office/powerpoint/2010/main" val="372180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FD797-B9C9-933F-1404-AF9DB48E6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3B6FD-93D2-C6B2-D7FC-D65A5F0E230F}"/>
              </a:ext>
            </a:extLst>
          </p:cNvPr>
          <p:cNvSpPr>
            <a:spLocks noGrp="1"/>
          </p:cNvSpPr>
          <p:nvPr>
            <p:ph type="title"/>
          </p:nvPr>
        </p:nvSpPr>
        <p:spPr/>
        <p:txBody>
          <a:bodyPr>
            <a:normAutofit/>
          </a:bodyPr>
          <a:lstStyle/>
          <a:p>
            <a:r>
              <a:rPr lang="en-US" sz="2400" dirty="0"/>
              <a:t>April is Fair Housing Month</a:t>
            </a:r>
          </a:p>
        </p:txBody>
      </p:sp>
      <p:sp>
        <p:nvSpPr>
          <p:cNvPr id="3" name="Content Placeholder 2">
            <a:extLst>
              <a:ext uri="{FF2B5EF4-FFF2-40B4-BE49-F238E27FC236}">
                <a16:creationId xmlns:a16="http://schemas.microsoft.com/office/drawing/2014/main" id="{840737A0-DBBC-A4E1-0981-6A448131E094}"/>
              </a:ext>
            </a:extLst>
          </p:cNvPr>
          <p:cNvSpPr>
            <a:spLocks noGrp="1"/>
          </p:cNvSpPr>
          <p:nvPr>
            <p:ph idx="1"/>
          </p:nvPr>
        </p:nvSpPr>
        <p:spPr>
          <a:xfrm>
            <a:off x="271116" y="1033334"/>
            <a:ext cx="8356324" cy="4055164"/>
          </a:xfrm>
        </p:spPr>
        <p:txBody>
          <a:bodyPr>
            <a:noAutofit/>
          </a:bodyPr>
          <a:lstStyle/>
          <a:p>
            <a:pPr marL="0" marR="0" algn="l"/>
            <a:r>
              <a:rPr lang="en-US" sz="1400" dirty="0">
                <a:hlinkClick r:id="rId2"/>
              </a:rPr>
              <a:t>Fairhaven 2.0 </a:t>
            </a:r>
            <a:r>
              <a:rPr lang="en-US" sz="1400" b="0" i="0" dirty="0">
                <a:effectLst/>
                <a:latin typeface="Overpass Medium" pitchFamily="2" charset="77"/>
              </a:rPr>
              <a:t>This course helps ensure that your business practices comply with the letter and spirit of federal, state and local law, as well as the Realtor Code of Ethics. Best of all, it’s free for NAR members. </a:t>
            </a:r>
          </a:p>
          <a:p>
            <a:pPr marL="0" marR="0" algn="l"/>
            <a:endParaRPr lang="en-US" sz="1400" b="0" i="0" dirty="0">
              <a:effectLst/>
              <a:latin typeface="Overpass Medium" pitchFamily="2" charset="77"/>
            </a:endParaRPr>
          </a:p>
          <a:p>
            <a:pPr marL="0" marR="0" algn="l"/>
            <a:r>
              <a:rPr lang="en-US" sz="1400" dirty="0">
                <a:solidFill>
                  <a:srgbClr val="333333"/>
                </a:solidFill>
                <a:hlinkClick r:id="rId3"/>
              </a:rPr>
              <a:t>2025 Fair Housing Month Poster</a:t>
            </a:r>
            <a:endParaRPr lang="en-US" sz="1400" dirty="0">
              <a:solidFill>
                <a:srgbClr val="333333"/>
              </a:solidFill>
            </a:endParaRPr>
          </a:p>
          <a:p>
            <a:pPr marL="0" marR="0" algn="l"/>
            <a:endParaRPr lang="en-US" sz="1400" dirty="0">
              <a:solidFill>
                <a:srgbClr val="333333"/>
              </a:solidFill>
            </a:endParaRPr>
          </a:p>
          <a:p>
            <a:pPr marL="0" marR="0" algn="l"/>
            <a:r>
              <a:rPr lang="en-US" sz="1400" b="0" i="0" dirty="0">
                <a:solidFill>
                  <a:srgbClr val="333333"/>
                </a:solidFill>
                <a:effectLst/>
                <a:hlinkClick r:id="rId4"/>
              </a:rPr>
              <a:t>Attend a multi-cultur</a:t>
            </a:r>
            <a:r>
              <a:rPr lang="en-US" sz="1400" dirty="0">
                <a:solidFill>
                  <a:srgbClr val="333333"/>
                </a:solidFill>
                <a:hlinkClick r:id="rId4"/>
              </a:rPr>
              <a:t>al real estate organization local event </a:t>
            </a:r>
            <a:endParaRPr lang="en-US" sz="1400" dirty="0">
              <a:solidFill>
                <a:srgbClr val="333333"/>
              </a:solidFill>
            </a:endParaRPr>
          </a:p>
          <a:p>
            <a:pPr marL="0" marR="0" algn="l"/>
            <a:endParaRPr lang="en-US" sz="1400" dirty="0">
              <a:solidFill>
                <a:srgbClr val="333333"/>
              </a:solidFill>
            </a:endParaRPr>
          </a:p>
          <a:p>
            <a:pPr marL="0" marR="0" algn="l"/>
            <a:r>
              <a:rPr lang="en-US" sz="1400" dirty="0"/>
              <a:t>Take </a:t>
            </a:r>
            <a:r>
              <a:rPr lang="en-US" sz="1400" dirty="0">
                <a:solidFill>
                  <a:srgbClr val="333333"/>
                </a:solidFill>
                <a:hlinkClick r:id="rId5"/>
              </a:rPr>
              <a:t>Mainstreet’s membership survey </a:t>
            </a:r>
            <a:r>
              <a:rPr lang="en-US" sz="1400" dirty="0"/>
              <a:t>for a chance to win free Mainstreet Advantage Fees for a year! </a:t>
            </a:r>
          </a:p>
          <a:p>
            <a:pPr marL="0" marR="0" algn="l"/>
            <a:endParaRPr lang="en-US" sz="1600" b="0" i="0" dirty="0">
              <a:solidFill>
                <a:srgbClr val="333333"/>
              </a:solidFill>
              <a:effectLst/>
              <a:latin typeface="Overpass Medium" pitchFamily="2" charset="77"/>
            </a:endParaRPr>
          </a:p>
          <a:p>
            <a:pPr marL="0" marR="0" algn="l"/>
            <a:endParaRPr lang="en-US" sz="1600" dirty="0">
              <a:latin typeface="Overpass Medium" pitchFamily="2" charset="77"/>
            </a:endParaRPr>
          </a:p>
        </p:txBody>
      </p:sp>
      <p:pic>
        <p:nvPicPr>
          <p:cNvPr id="1028" name="Picture 4">
            <a:extLst>
              <a:ext uri="{FF2B5EF4-FFF2-40B4-BE49-F238E27FC236}">
                <a16:creationId xmlns:a16="http://schemas.microsoft.com/office/drawing/2014/main" id="{3DBBC6FE-A741-1038-E075-BBAE6B3EAF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8310" y="3479274"/>
            <a:ext cx="1287379" cy="16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7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0C0EF-614E-D5FD-35B2-4F1D8885FAAB}"/>
            </a:ext>
          </a:extLst>
        </p:cNvPr>
        <p:cNvGrpSpPr/>
        <p:nvPr/>
      </p:nvGrpSpPr>
      <p:grpSpPr>
        <a:xfrm>
          <a:off x="0" y="0"/>
          <a:ext cx="0" cy="0"/>
          <a:chOff x="0" y="0"/>
          <a:chExt cx="0" cy="0"/>
        </a:xfrm>
      </p:grpSpPr>
      <p:pic>
        <p:nvPicPr>
          <p:cNvPr id="4" name="Content Placeholder 3" descr="A close-up of a building&#10;&#10;AI-generated content may be incorrect.">
            <a:extLst>
              <a:ext uri="{FF2B5EF4-FFF2-40B4-BE49-F238E27FC236}">
                <a16:creationId xmlns:a16="http://schemas.microsoft.com/office/drawing/2014/main" id="{6E5D8E28-584B-6B8C-8DBA-F32D276649CF}"/>
              </a:ext>
            </a:extLst>
          </p:cNvPr>
          <p:cNvPicPr>
            <a:picLocks noGrp="1" noChangeAspect="1"/>
          </p:cNvPicPr>
          <p:nvPr>
            <p:ph idx="1"/>
          </p:nvPr>
        </p:nvPicPr>
        <p:blipFill>
          <a:blip r:embed="rId2"/>
          <a:stretch>
            <a:fillRect/>
          </a:stretch>
        </p:blipFill>
        <p:spPr>
          <a:xfrm>
            <a:off x="74137" y="0"/>
            <a:ext cx="8071944" cy="4540469"/>
          </a:xfrm>
        </p:spPr>
      </p:pic>
      <p:sp>
        <p:nvSpPr>
          <p:cNvPr id="6" name="TextBox 5">
            <a:extLst>
              <a:ext uri="{FF2B5EF4-FFF2-40B4-BE49-F238E27FC236}">
                <a16:creationId xmlns:a16="http://schemas.microsoft.com/office/drawing/2014/main" id="{4B4FEBD1-F621-2F92-E38D-C53CB8AB33CF}"/>
              </a:ext>
            </a:extLst>
          </p:cNvPr>
          <p:cNvSpPr txBox="1"/>
          <p:nvPr/>
        </p:nvSpPr>
        <p:spPr>
          <a:xfrm>
            <a:off x="1054142" y="4684990"/>
            <a:ext cx="6223220" cy="369332"/>
          </a:xfrm>
          <a:prstGeom prst="rect">
            <a:avLst/>
          </a:prstGeom>
          <a:noFill/>
        </p:spPr>
        <p:txBody>
          <a:bodyPr wrap="square" rtlCol="0">
            <a:spAutoFit/>
          </a:bodyPr>
          <a:lstStyle/>
          <a:p>
            <a:r>
              <a:rPr lang="en-US" dirty="0">
                <a:hlinkClick r:id="rId3"/>
              </a:rPr>
              <a:t>Illinois REALTORS® Housing Stability &amp; Affordable Initiative</a:t>
            </a:r>
            <a:endParaRPr lang="en-US" dirty="0"/>
          </a:p>
        </p:txBody>
      </p:sp>
    </p:spTree>
    <p:extLst>
      <p:ext uri="{BB962C8B-B14F-4D97-AF65-F5344CB8AC3E}">
        <p14:creationId xmlns:p14="http://schemas.microsoft.com/office/powerpoint/2010/main" val="414242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BCB06-2ED9-7AC5-9B36-12DA6D4816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C9966-68B6-6AC7-ED16-B53A22D34D49}"/>
              </a:ext>
            </a:extLst>
          </p:cNvPr>
          <p:cNvSpPr>
            <a:spLocks noGrp="1"/>
          </p:cNvSpPr>
          <p:nvPr>
            <p:ph idx="1"/>
          </p:nvPr>
        </p:nvSpPr>
        <p:spPr>
          <a:xfrm>
            <a:off x="393838" y="1561723"/>
            <a:ext cx="4833712" cy="2226506"/>
          </a:xfrm>
        </p:spPr>
        <p:txBody>
          <a:bodyPr>
            <a:normAutofit/>
          </a:bodyPr>
          <a:lstStyle/>
          <a:p>
            <a:pPr marL="0" indent="0">
              <a:buNone/>
            </a:pPr>
            <a:r>
              <a:rPr lang="en-US" sz="1600" dirty="0"/>
              <a:t>This awards recognizes 20 Mainstreet members ages 40 and under who demonstrate excellence in their careers, community and the real estate industry.  </a:t>
            </a:r>
          </a:p>
          <a:p>
            <a:pPr marL="0" indent="0">
              <a:buNone/>
            </a:pPr>
            <a:r>
              <a:rPr lang="en-US" sz="1600" dirty="0"/>
              <a:t>Applications due April 14 and winners</a:t>
            </a:r>
          </a:p>
          <a:p>
            <a:pPr marL="0" indent="0">
              <a:buNone/>
            </a:pPr>
            <a:r>
              <a:rPr lang="en-US" sz="1600" dirty="0"/>
              <a:t>will be announced the week of </a:t>
            </a:r>
          </a:p>
          <a:p>
            <a:pPr marL="0" indent="0">
              <a:buNone/>
            </a:pPr>
            <a:r>
              <a:rPr lang="en-US" sz="1600" dirty="0"/>
              <a:t>May 26. </a:t>
            </a:r>
            <a:r>
              <a:rPr lang="en-US" sz="1600" dirty="0">
                <a:hlinkClick r:id="rId2"/>
              </a:rPr>
              <a:t>Apply today!</a:t>
            </a:r>
            <a:endParaRPr lang="en-US" sz="1600" dirty="0"/>
          </a:p>
        </p:txBody>
      </p:sp>
      <p:pic>
        <p:nvPicPr>
          <p:cNvPr id="5" name="Picture 4">
            <a:extLst>
              <a:ext uri="{FF2B5EF4-FFF2-40B4-BE49-F238E27FC236}">
                <a16:creationId xmlns:a16="http://schemas.microsoft.com/office/drawing/2014/main" id="{69EB25F1-36FA-4A62-7224-103DF588D489}"/>
              </a:ext>
            </a:extLst>
          </p:cNvPr>
          <p:cNvPicPr>
            <a:picLocks noChangeAspect="1"/>
          </p:cNvPicPr>
          <p:nvPr/>
        </p:nvPicPr>
        <p:blipFill>
          <a:blip r:embed="rId3"/>
          <a:stretch>
            <a:fillRect/>
          </a:stretch>
        </p:blipFill>
        <p:spPr>
          <a:xfrm>
            <a:off x="5227550" y="433137"/>
            <a:ext cx="3086272" cy="3857840"/>
          </a:xfrm>
          <a:prstGeom prst="rect">
            <a:avLst/>
          </a:prstGeom>
        </p:spPr>
      </p:pic>
    </p:spTree>
    <p:extLst>
      <p:ext uri="{BB962C8B-B14F-4D97-AF65-F5344CB8AC3E}">
        <p14:creationId xmlns:p14="http://schemas.microsoft.com/office/powerpoint/2010/main" val="113872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91BCB-4AD6-B052-06A9-78AB3EAE2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6A459-ABAF-A1BC-DE76-8EA003706203}"/>
              </a:ext>
            </a:extLst>
          </p:cNvPr>
          <p:cNvSpPr>
            <a:spLocks noGrp="1"/>
          </p:cNvSpPr>
          <p:nvPr>
            <p:ph type="title"/>
          </p:nvPr>
        </p:nvSpPr>
        <p:spPr/>
        <p:txBody>
          <a:bodyPr>
            <a:normAutofit/>
          </a:bodyPr>
          <a:lstStyle/>
          <a:p>
            <a:endParaRPr lang="en-US" sz="2400" dirty="0"/>
          </a:p>
        </p:txBody>
      </p:sp>
      <p:pic>
        <p:nvPicPr>
          <p:cNvPr id="7" name="Content Placeholder 6" descr="A person next to a cellphone&#10;&#10;AI-generated content may be incorrect.">
            <a:extLst>
              <a:ext uri="{FF2B5EF4-FFF2-40B4-BE49-F238E27FC236}">
                <a16:creationId xmlns:a16="http://schemas.microsoft.com/office/drawing/2014/main" id="{3FAD094E-90DE-EE66-2260-E4952AEDB125}"/>
              </a:ext>
            </a:extLst>
          </p:cNvPr>
          <p:cNvPicPr>
            <a:picLocks noGrp="1" noChangeAspect="1"/>
          </p:cNvPicPr>
          <p:nvPr>
            <p:ph idx="1"/>
          </p:nvPr>
        </p:nvPicPr>
        <p:blipFill>
          <a:blip r:embed="rId2"/>
          <a:stretch>
            <a:fillRect/>
          </a:stretch>
        </p:blipFill>
        <p:spPr>
          <a:xfrm>
            <a:off x="62237" y="0"/>
            <a:ext cx="9135174" cy="5143500"/>
          </a:xfrm>
        </p:spPr>
      </p:pic>
    </p:spTree>
    <p:extLst>
      <p:ext uri="{BB962C8B-B14F-4D97-AF65-F5344CB8AC3E}">
        <p14:creationId xmlns:p14="http://schemas.microsoft.com/office/powerpoint/2010/main" val="141897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A20F0-D43A-2224-BE5A-DA967ED6CE4B}"/>
            </a:ext>
          </a:extLst>
        </p:cNvPr>
        <p:cNvGrpSpPr/>
        <p:nvPr/>
      </p:nvGrpSpPr>
      <p:grpSpPr>
        <a:xfrm>
          <a:off x="0" y="0"/>
          <a:ext cx="0" cy="0"/>
          <a:chOff x="0" y="0"/>
          <a:chExt cx="0" cy="0"/>
        </a:xfrm>
      </p:grpSpPr>
      <p:pic>
        <p:nvPicPr>
          <p:cNvPr id="11" name="Content Placeholder 10" descr="A screenshot of a website&#10;&#10;AI-generated content may be incorrect.">
            <a:extLst>
              <a:ext uri="{FF2B5EF4-FFF2-40B4-BE49-F238E27FC236}">
                <a16:creationId xmlns:a16="http://schemas.microsoft.com/office/drawing/2014/main" id="{246CCFA8-B340-EAC8-4078-1A7DB3ADBD2C}"/>
              </a:ext>
            </a:extLst>
          </p:cNvPr>
          <p:cNvPicPr>
            <a:picLocks noGrp="1" noChangeAspect="1"/>
          </p:cNvPicPr>
          <p:nvPr>
            <p:ph idx="1"/>
          </p:nvPr>
        </p:nvPicPr>
        <p:blipFill>
          <a:blip r:embed="rId2"/>
          <a:stretch>
            <a:fillRect/>
          </a:stretch>
        </p:blipFill>
        <p:spPr>
          <a:xfrm>
            <a:off x="706125" y="0"/>
            <a:ext cx="8023271" cy="4513091"/>
          </a:xfrm>
        </p:spPr>
      </p:pic>
    </p:spTree>
    <p:extLst>
      <p:ext uri="{BB962C8B-B14F-4D97-AF65-F5344CB8AC3E}">
        <p14:creationId xmlns:p14="http://schemas.microsoft.com/office/powerpoint/2010/main" val="1090829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instreet PPT Template  -  Compatibility Mode" id="{F81CAD1E-911A-784E-B7E2-D6A2D93F31EC}" vid="{2598AAC8-3E7D-8E44-8875-E11D8D9D2FB8}"/>
    </a:ext>
  </a:extLst>
</a:theme>
</file>

<file path=docProps/app.xml><?xml version="1.0" encoding="utf-8"?>
<Properties xmlns="http://schemas.openxmlformats.org/officeDocument/2006/extended-properties" xmlns:vt="http://schemas.openxmlformats.org/officeDocument/2006/docPropsVTypes">
  <Template>Office Theme</Template>
  <TotalTime>763</TotalTime>
  <Words>747</Words>
  <Application>Microsoft Macintosh PowerPoint</Application>
  <PresentationFormat>On-screen Show (16:9)</PresentationFormat>
  <Paragraphs>76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Overpass Black</vt:lpstr>
      <vt:lpstr>Overpass Medium</vt:lpstr>
      <vt:lpstr>Overpass SemiBold</vt:lpstr>
      <vt:lpstr>Office Theme</vt:lpstr>
      <vt:lpstr>March</vt:lpstr>
      <vt:lpstr>Updated Mainstreet Forms &amp; Contracts </vt:lpstr>
      <vt:lpstr>Updated Mainstreet Forms &amp; Contracts </vt:lpstr>
      <vt:lpstr>Updated Mainstreet Forms &amp; Contracts </vt:lpstr>
      <vt:lpstr>April is Fair Housing Month</vt:lpstr>
      <vt:lpstr>PowerPoint Presentation</vt:lpstr>
      <vt:lpstr>PowerPoint Presentation</vt:lpstr>
      <vt:lpstr>PowerPoint Presentation</vt:lpstr>
      <vt:lpstr>PowerPoint Presentation</vt:lpstr>
      <vt:lpstr>Mainstreet Calendar – April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 Sexton</dc:creator>
  <cp:lastModifiedBy>David Pollina</cp:lastModifiedBy>
  <cp:revision>22</cp:revision>
  <dcterms:created xsi:type="dcterms:W3CDTF">2024-10-07T18:31:05Z</dcterms:created>
  <dcterms:modified xsi:type="dcterms:W3CDTF">2025-03-21T16:01:22Z</dcterms:modified>
</cp:coreProperties>
</file>