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71" r:id="rId3"/>
    <p:sldId id="270" r:id="rId4"/>
    <p:sldId id="265" r:id="rId5"/>
    <p:sldId id="272" r:id="rId6"/>
    <p:sldId id="261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3478"/>
    <a:srgbClr val="FF9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75"/>
    <p:restoredTop sz="94658"/>
  </p:normalViewPr>
  <p:slideViewPr>
    <p:cSldViewPr snapToGrid="0">
      <p:cViewPr varScale="1">
        <p:scale>
          <a:sx n="154" d="100"/>
          <a:sy n="154" d="100"/>
        </p:scale>
        <p:origin x="1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15CF9-AF03-184F-9B4C-7077EAF07E75}" type="datetimeFigureOut">
              <a:rPr lang="en-US" smtClean="0"/>
              <a:t>5/22/25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6F042-E022-4C42-BE89-698F2EBB2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60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76F042-E022-4C42-BE89-698F2EBB295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25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76F042-E022-4C42-BE89-698F2EBB295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01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3BEFA3B-E37B-138B-722D-F8C3417874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4619553" y="-24769"/>
            <a:ext cx="4880638" cy="5193037"/>
          </a:xfrm>
          <a:prstGeom prst="rect">
            <a:avLst/>
          </a:prstGeom>
          <a:solidFill>
            <a:srgbClr val="4B347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8236" y="2923243"/>
            <a:ext cx="3882224" cy="124182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 i="0">
                <a:solidFill>
                  <a:schemeClr val="bg1"/>
                </a:solidFill>
                <a:latin typeface="Overpass Medium" pitchFamily="2" charset="77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46B7C850-C8B3-608D-9064-E5279DD84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8236" y="1795060"/>
            <a:ext cx="3882224" cy="993775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Overpass SemiBold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A purple and white sign with white text&#10;&#10;Description automatically generated">
            <a:extLst>
              <a:ext uri="{FF2B5EF4-FFF2-40B4-BE49-F238E27FC236}">
                <a16:creationId xmlns:a16="http://schemas.microsoft.com/office/drawing/2014/main" id="{F62DD9ED-0847-31E8-65A6-6485A79D35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6822" y="1900193"/>
            <a:ext cx="3683000" cy="1343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02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072" y="273844"/>
            <a:ext cx="8356324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3072" y="1369218"/>
            <a:ext cx="8356324" cy="326350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99031" y="4767263"/>
            <a:ext cx="1028058" cy="273844"/>
          </a:xfrm>
          <a:prstGeom prst="rect">
            <a:avLst/>
          </a:prstGeom>
        </p:spPr>
        <p:txBody>
          <a:bodyPr/>
          <a:lstStyle/>
          <a:p>
            <a:fld id="{4136A1C9-1493-8E46-B41C-1886C2550995}" type="datetime1">
              <a:rPr lang="en-US" smtClean="0"/>
              <a:t>5/22/25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069" y="4767263"/>
            <a:ext cx="3301139" cy="273844"/>
          </a:xfrm>
          <a:prstGeom prst="rect">
            <a:avLst/>
          </a:prstGeom>
        </p:spPr>
        <p:txBody>
          <a:bodyPr/>
          <a:lstStyle/>
          <a:p>
            <a:r>
              <a:rPr lang="en-US"/>
              <a:t>Source: MRED Weekly Snapshot, Illinois REALTORS®, Chicago Agent Magazine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56188" y="4767263"/>
            <a:ext cx="673208" cy="273844"/>
          </a:xfrm>
          <a:prstGeom prst="rect">
            <a:avLst/>
          </a:prstGeom>
        </p:spPr>
        <p:txBody>
          <a:bodyPr/>
          <a:lstStyle/>
          <a:p>
            <a:fld id="{F276851C-4DAC-B149-A7A7-955E310F7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22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99031" y="4767263"/>
            <a:ext cx="1028058" cy="273844"/>
          </a:xfrm>
          <a:prstGeom prst="rect">
            <a:avLst/>
          </a:prstGeom>
        </p:spPr>
        <p:txBody>
          <a:bodyPr/>
          <a:lstStyle/>
          <a:p>
            <a:fld id="{89AB4125-BA1E-6740-A8D2-9E4D0D6858C4}" type="datetime1">
              <a:rPr lang="en-US" smtClean="0"/>
              <a:t>5/22/25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069" y="4767263"/>
            <a:ext cx="3301139" cy="273844"/>
          </a:xfrm>
          <a:prstGeom prst="rect">
            <a:avLst/>
          </a:prstGeom>
        </p:spPr>
        <p:txBody>
          <a:bodyPr/>
          <a:lstStyle/>
          <a:p>
            <a:r>
              <a:rPr lang="en-US"/>
              <a:t>Source: MRED Weekly Snapshot, Illinois REALTORS®, Chicago Agent Magazine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56188" y="4767263"/>
            <a:ext cx="673208" cy="273844"/>
          </a:xfrm>
          <a:prstGeom prst="rect">
            <a:avLst/>
          </a:prstGeom>
        </p:spPr>
        <p:txBody>
          <a:bodyPr/>
          <a:lstStyle/>
          <a:p>
            <a:fld id="{F276851C-4DAC-B149-A7A7-955E310F7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26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072" y="273844"/>
            <a:ext cx="8356324" cy="994172"/>
          </a:xfrm>
          <a:prstGeom prst="rect">
            <a:avLst/>
          </a:prstGeom>
        </p:spPr>
        <p:txBody>
          <a:bodyPr/>
          <a:lstStyle>
            <a:lvl1pPr>
              <a:defRPr>
                <a:latin typeface="Overpass Medium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072" y="1369218"/>
            <a:ext cx="8356324" cy="3263504"/>
          </a:xfrm>
          <a:prstGeom prst="rect">
            <a:avLst/>
          </a:prstGeom>
        </p:spPr>
        <p:txBody>
          <a:bodyPr/>
          <a:lstStyle>
            <a:lvl1pPr>
              <a:defRPr>
                <a:latin typeface="Overpass Medium" pitchFamily="2" charset="77"/>
              </a:defRPr>
            </a:lvl1pPr>
            <a:lvl2pPr>
              <a:defRPr>
                <a:latin typeface="Overpass Medium" pitchFamily="2" charset="77"/>
              </a:defRPr>
            </a:lvl2pPr>
            <a:lvl3pPr>
              <a:defRPr>
                <a:latin typeface="Overpass Medium" pitchFamily="2" charset="77"/>
              </a:defRPr>
            </a:lvl3pPr>
            <a:lvl4pPr>
              <a:defRPr>
                <a:latin typeface="Overpass Medium" pitchFamily="2" charset="77"/>
              </a:defRPr>
            </a:lvl4pPr>
            <a:lvl5pPr>
              <a:defRPr>
                <a:latin typeface="Overpass Medium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99031" y="4767263"/>
            <a:ext cx="1028058" cy="273844"/>
          </a:xfrm>
          <a:prstGeom prst="rect">
            <a:avLst/>
          </a:prstGeom>
        </p:spPr>
        <p:txBody>
          <a:bodyPr/>
          <a:lstStyle/>
          <a:p>
            <a:fld id="{85D073D3-18E2-1542-92F7-303007767EEA}" type="datetime1">
              <a:rPr lang="en-US" smtClean="0"/>
              <a:t>5/22/25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069" y="4767263"/>
            <a:ext cx="3301139" cy="273844"/>
          </a:xfrm>
          <a:prstGeom prst="rect">
            <a:avLst/>
          </a:prstGeom>
        </p:spPr>
        <p:txBody>
          <a:bodyPr/>
          <a:lstStyle/>
          <a:p>
            <a:r>
              <a:rPr lang="en-US"/>
              <a:t>Source: MRED Weekly Snapshot, Illinois REALTORS®, Chicago Agent Magazine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56188" y="4767263"/>
            <a:ext cx="673208" cy="273844"/>
          </a:xfrm>
          <a:prstGeom prst="rect">
            <a:avLst/>
          </a:prstGeom>
        </p:spPr>
        <p:txBody>
          <a:bodyPr/>
          <a:lstStyle/>
          <a:p>
            <a:fld id="{F276851C-4DAC-B149-A7A7-955E310F7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4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99031" y="4767263"/>
            <a:ext cx="1028058" cy="273844"/>
          </a:xfrm>
          <a:prstGeom prst="rect">
            <a:avLst/>
          </a:prstGeom>
        </p:spPr>
        <p:txBody>
          <a:bodyPr/>
          <a:lstStyle/>
          <a:p>
            <a:fld id="{916011B6-4FFB-0E45-A595-8EBA4DEB4DE6}" type="datetime1">
              <a:rPr lang="en-US" smtClean="0"/>
              <a:t>5/22/25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069" y="4767263"/>
            <a:ext cx="3301139" cy="273844"/>
          </a:xfrm>
          <a:prstGeom prst="rect">
            <a:avLst/>
          </a:prstGeom>
        </p:spPr>
        <p:txBody>
          <a:bodyPr/>
          <a:lstStyle/>
          <a:p>
            <a:r>
              <a:rPr lang="en-US"/>
              <a:t>Source: MRED Weekly Snapshot, Illinois REALTORS®, Chicago Agent Magazine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56188" y="4767263"/>
            <a:ext cx="673208" cy="273844"/>
          </a:xfrm>
          <a:prstGeom prst="rect">
            <a:avLst/>
          </a:prstGeom>
        </p:spPr>
        <p:txBody>
          <a:bodyPr/>
          <a:lstStyle/>
          <a:p>
            <a:fld id="{F276851C-4DAC-B149-A7A7-955E310F7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87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072" y="273844"/>
            <a:ext cx="8356324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9031" y="4767263"/>
            <a:ext cx="1028058" cy="273844"/>
          </a:xfrm>
          <a:prstGeom prst="rect">
            <a:avLst/>
          </a:prstGeom>
        </p:spPr>
        <p:txBody>
          <a:bodyPr/>
          <a:lstStyle/>
          <a:p>
            <a:fld id="{B9DB5CE8-1310-954F-8127-2E640F33CFAD}" type="datetime1">
              <a:rPr lang="en-US" smtClean="0"/>
              <a:t>5/22/25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069" y="4767263"/>
            <a:ext cx="3301139" cy="273844"/>
          </a:xfrm>
          <a:prstGeom prst="rect">
            <a:avLst/>
          </a:prstGeom>
        </p:spPr>
        <p:txBody>
          <a:bodyPr/>
          <a:lstStyle/>
          <a:p>
            <a:r>
              <a:rPr lang="en-US"/>
              <a:t>Source: MRED Weekly Snapshot, Illinois REALTORS®, Chicago Agent Magazine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56188" y="4767263"/>
            <a:ext cx="673208" cy="273844"/>
          </a:xfrm>
          <a:prstGeom prst="rect">
            <a:avLst/>
          </a:prstGeom>
        </p:spPr>
        <p:txBody>
          <a:bodyPr/>
          <a:lstStyle/>
          <a:p>
            <a:fld id="{F276851C-4DAC-B149-A7A7-955E310F7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36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499031" y="4767263"/>
            <a:ext cx="1028058" cy="273844"/>
          </a:xfrm>
          <a:prstGeom prst="rect">
            <a:avLst/>
          </a:prstGeom>
        </p:spPr>
        <p:txBody>
          <a:bodyPr/>
          <a:lstStyle/>
          <a:p>
            <a:fld id="{5A8E1E03-59DC-E64A-BA7D-54C7B799E0B4}" type="datetime1">
              <a:rPr lang="en-US" smtClean="0"/>
              <a:t>5/22/25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641069" y="4767263"/>
            <a:ext cx="3301139" cy="273844"/>
          </a:xfrm>
          <a:prstGeom prst="rect">
            <a:avLst/>
          </a:prstGeom>
        </p:spPr>
        <p:txBody>
          <a:bodyPr/>
          <a:lstStyle/>
          <a:p>
            <a:r>
              <a:rPr lang="en-US"/>
              <a:t>Source: MRED Weekly Snapshot, Illinois REALTORS®, Chicago Agent Magazine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56188" y="4767263"/>
            <a:ext cx="673208" cy="273844"/>
          </a:xfrm>
          <a:prstGeom prst="rect">
            <a:avLst/>
          </a:prstGeom>
        </p:spPr>
        <p:txBody>
          <a:bodyPr/>
          <a:lstStyle/>
          <a:p>
            <a:fld id="{F276851C-4DAC-B149-A7A7-955E310F7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7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072" y="273844"/>
            <a:ext cx="8356324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499031" y="4767263"/>
            <a:ext cx="1028058" cy="273844"/>
          </a:xfrm>
          <a:prstGeom prst="rect">
            <a:avLst/>
          </a:prstGeom>
        </p:spPr>
        <p:txBody>
          <a:bodyPr/>
          <a:lstStyle/>
          <a:p>
            <a:fld id="{575DF711-E285-D747-BF92-555558FEF657}" type="datetime1">
              <a:rPr lang="en-US" smtClean="0"/>
              <a:t>5/22/25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069" y="4767263"/>
            <a:ext cx="3301139" cy="273844"/>
          </a:xfrm>
          <a:prstGeom prst="rect">
            <a:avLst/>
          </a:prstGeom>
        </p:spPr>
        <p:txBody>
          <a:bodyPr/>
          <a:lstStyle/>
          <a:p>
            <a:r>
              <a:rPr lang="en-US"/>
              <a:t>Source: MRED Weekly Snapshot, Illinois REALTORS®, Chicago Agent Magazine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56188" y="4767263"/>
            <a:ext cx="673208" cy="273844"/>
          </a:xfrm>
          <a:prstGeom prst="rect">
            <a:avLst/>
          </a:prstGeom>
        </p:spPr>
        <p:txBody>
          <a:bodyPr/>
          <a:lstStyle/>
          <a:p>
            <a:fld id="{F276851C-4DAC-B149-A7A7-955E310F7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2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499031" y="4767263"/>
            <a:ext cx="1028058" cy="273844"/>
          </a:xfrm>
          <a:prstGeom prst="rect">
            <a:avLst/>
          </a:prstGeom>
        </p:spPr>
        <p:txBody>
          <a:bodyPr/>
          <a:lstStyle/>
          <a:p>
            <a:fld id="{81ABE4DF-673B-AB4C-8FD6-1D46BB9A2F37}" type="datetime1">
              <a:rPr lang="en-US" smtClean="0"/>
              <a:t>5/22/25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641069" y="4767263"/>
            <a:ext cx="3301139" cy="273844"/>
          </a:xfrm>
          <a:prstGeom prst="rect">
            <a:avLst/>
          </a:prstGeom>
        </p:spPr>
        <p:txBody>
          <a:bodyPr/>
          <a:lstStyle/>
          <a:p>
            <a:r>
              <a:rPr lang="en-US"/>
              <a:t>Source: MRED Weekly Snapshot, Illinois REALTORS®, Chicago Agent Magazine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56188" y="4767263"/>
            <a:ext cx="673208" cy="273844"/>
          </a:xfrm>
          <a:prstGeom prst="rect">
            <a:avLst/>
          </a:prstGeom>
        </p:spPr>
        <p:txBody>
          <a:bodyPr/>
          <a:lstStyle/>
          <a:p>
            <a:fld id="{F276851C-4DAC-B149-A7A7-955E310F7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1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9031" y="4767263"/>
            <a:ext cx="1028058" cy="273844"/>
          </a:xfrm>
          <a:prstGeom prst="rect">
            <a:avLst/>
          </a:prstGeom>
        </p:spPr>
        <p:txBody>
          <a:bodyPr/>
          <a:lstStyle/>
          <a:p>
            <a:fld id="{16B40D05-56C0-D948-9569-9453BFE58B48}" type="datetime1">
              <a:rPr lang="en-US" smtClean="0"/>
              <a:t>5/22/25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069" y="4767263"/>
            <a:ext cx="3301139" cy="273844"/>
          </a:xfrm>
          <a:prstGeom prst="rect">
            <a:avLst/>
          </a:prstGeom>
        </p:spPr>
        <p:txBody>
          <a:bodyPr/>
          <a:lstStyle/>
          <a:p>
            <a:r>
              <a:rPr lang="en-US"/>
              <a:t>Source: MRED Weekly Snapshot, Illinois REALTORS®, Chicago Agent Magazine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56188" y="4767263"/>
            <a:ext cx="673208" cy="273844"/>
          </a:xfrm>
          <a:prstGeom prst="rect">
            <a:avLst/>
          </a:prstGeom>
        </p:spPr>
        <p:txBody>
          <a:bodyPr/>
          <a:lstStyle/>
          <a:p>
            <a:fld id="{F276851C-4DAC-B149-A7A7-955E310F7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3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9031" y="4767263"/>
            <a:ext cx="1028058" cy="273844"/>
          </a:xfrm>
          <a:prstGeom prst="rect">
            <a:avLst/>
          </a:prstGeom>
        </p:spPr>
        <p:txBody>
          <a:bodyPr/>
          <a:lstStyle/>
          <a:p>
            <a:fld id="{8BEB77B1-1678-2B49-9D3E-3D3318A86748}" type="datetime1">
              <a:rPr lang="en-US" smtClean="0"/>
              <a:t>5/22/25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069" y="4767263"/>
            <a:ext cx="3301139" cy="273844"/>
          </a:xfrm>
          <a:prstGeom prst="rect">
            <a:avLst/>
          </a:prstGeom>
        </p:spPr>
        <p:txBody>
          <a:bodyPr/>
          <a:lstStyle/>
          <a:p>
            <a:r>
              <a:rPr lang="en-US"/>
              <a:t>Source: MRED Weekly Snapshot, Illinois REALTORS®, Chicago Agent Magazine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56188" y="4767263"/>
            <a:ext cx="673208" cy="273844"/>
          </a:xfrm>
          <a:prstGeom prst="rect">
            <a:avLst/>
          </a:prstGeom>
        </p:spPr>
        <p:txBody>
          <a:bodyPr/>
          <a:lstStyle/>
          <a:p>
            <a:fld id="{F276851C-4DAC-B149-A7A7-955E310F7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1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1A065B0-8DC2-2B43-E424-F1C9008CE2E6}"/>
              </a:ext>
            </a:extLst>
          </p:cNvPr>
          <p:cNvSpPr/>
          <p:nvPr userDrawn="1"/>
        </p:nvSpPr>
        <p:spPr>
          <a:xfrm>
            <a:off x="297366" y="4557132"/>
            <a:ext cx="1189463" cy="5863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7F2650D6-E374-C506-921D-A0A4A9605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890" y="274638"/>
            <a:ext cx="8444204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529E6EAE-784F-B4A9-A238-9BA6D3130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76261" y="4767263"/>
            <a:ext cx="95638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82000"/>
                  </a:schemeClr>
                </a:solidFill>
                <a:latin typeface="Overpass Medium" pitchFamily="2" charset="77"/>
              </a:defRPr>
            </a:lvl1pPr>
          </a:lstStyle>
          <a:p>
            <a:fld id="{4727B124-3463-BC4D-A3CC-30BAD16122E7}" type="datetime1">
              <a:rPr lang="en-US" smtClean="0"/>
              <a:t>5/22/25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0E2003CA-2ECE-446B-F49E-B0FCEBF7FB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21289" y="4767263"/>
            <a:ext cx="3475653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0" i="0">
                <a:solidFill>
                  <a:schemeClr val="tx1">
                    <a:tint val="82000"/>
                  </a:schemeClr>
                </a:solidFill>
                <a:latin typeface="Overpass Medium" pitchFamily="2" charset="77"/>
              </a:defRPr>
            </a:lvl1pPr>
          </a:lstStyle>
          <a:p>
            <a:r>
              <a:rPr lang="en-US"/>
              <a:t>Source: MRED Weekly Snapshot, Illinois REALTORS®, Chicago Agent Magazine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0C6001F-46A3-0B0A-1EC2-DB2965616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85584" y="4767263"/>
            <a:ext cx="53651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82000"/>
                  </a:schemeClr>
                </a:solidFill>
                <a:latin typeface="Overpass Medium" pitchFamily="2" charset="77"/>
              </a:defRPr>
            </a:lvl1pPr>
          </a:lstStyle>
          <a:p>
            <a:fld id="{FA22AB36-7A45-D94D-84E6-1F3859B45E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9C53D6B-C697-7A21-B61B-67ED63D9E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890" y="1370013"/>
            <a:ext cx="8444204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4108E4-874B-701E-50B2-1EBFC22C5028}"/>
              </a:ext>
            </a:extLst>
          </p:cNvPr>
          <p:cNvSpPr/>
          <p:nvPr userDrawn="1"/>
        </p:nvSpPr>
        <p:spPr>
          <a:xfrm>
            <a:off x="-22860" y="0"/>
            <a:ext cx="45719" cy="53747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B8F742-1AC5-97EC-C6BE-5C31115D24EF}"/>
              </a:ext>
            </a:extLst>
          </p:cNvPr>
          <p:cNvSpPr/>
          <p:nvPr userDrawn="1"/>
        </p:nvSpPr>
        <p:spPr>
          <a:xfrm>
            <a:off x="21460" y="0"/>
            <a:ext cx="45719" cy="537475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urple and white sign with white text&#10;&#10;Description automatically generated">
            <a:extLst>
              <a:ext uri="{FF2B5EF4-FFF2-40B4-BE49-F238E27FC236}">
                <a16:creationId xmlns:a16="http://schemas.microsoft.com/office/drawing/2014/main" id="{821769AF-4796-B04F-17B7-0DE6C2D6ECAC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634030" y="4566684"/>
            <a:ext cx="1303108" cy="475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794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rgbClr val="4B3478"/>
          </a:solidFill>
          <a:latin typeface="Overpass Black" pitchFamily="2" charset="77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rgbClr val="4B3478"/>
          </a:solidFill>
          <a:latin typeface="Overpass Medium" pitchFamily="2" charset="77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rgbClr val="4B3478"/>
          </a:solidFill>
          <a:latin typeface="Overpass Medium" pitchFamily="2" charset="77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rgbClr val="4B3478"/>
          </a:solidFill>
          <a:latin typeface="Overpass Medium" pitchFamily="2" charset="77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rgbClr val="4B3478"/>
          </a:solidFill>
          <a:latin typeface="Overpass Medium" pitchFamily="2" charset="77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rgbClr val="4B3478"/>
          </a:solidFill>
          <a:latin typeface="Overpass Medium" pitchFamily="2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succeedwithmore.com/committe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ketwatch.com/story/rent-increases-are-driving-overall-inflation-but-its-a-lot-more-complicated-than-you-think-8588d4f3?utm_source=chatgpt.com" TargetMode="External"/><Relationship Id="rId2" Type="http://schemas.openxmlformats.org/officeDocument/2006/relationships/hyperlink" Target="https://www.marketwatch.com/story/mortgage-rates-jump-above-7-after-moodys-downgrade-of-u-s-credit-0d287336?utm_source=chatgpt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cceedwithmore.com/member-center/programs-and-benefits/realsatisfied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ucceedwithmore.com/calendar/06.17.25.-content-that-converts-a-short-form-video-workshop-for-realtors/" TargetMode="External"/><Relationship Id="rId3" Type="http://schemas.openxmlformats.org/officeDocument/2006/relationships/hyperlink" Target="https://www.succeedwithmore.com/calendar/06.05.25.-com1049-commercial-boot-camp/" TargetMode="External"/><Relationship Id="rId7" Type="http://schemas.openxmlformats.org/officeDocument/2006/relationships/hyperlink" Target="https://www.succeedwithmore.com/calendar/06.11.25.-fh313-understanding-housing-choice-vouchers---hybrid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ucceedwithmore.com/calendar/06.11.25.-rb704-working-with-residential-landlords-and-tenants/" TargetMode="External"/><Relationship Id="rId11" Type="http://schemas.openxmlformats.org/officeDocument/2006/relationships/hyperlink" Target="https://www.succeedwithmore.com/calendar/02.03.25.-rb725-contract-strategies-for-success-hybrid/" TargetMode="External"/><Relationship Id="rId5" Type="http://schemas.openxmlformats.org/officeDocument/2006/relationships/hyperlink" Target="https://www.succeedwithmore.com/calendar/06.10.25.-mainstreet-20-under-40-reception-at-taco-tuesday-unconference---in-person/" TargetMode="External"/><Relationship Id="rId10" Type="http://schemas.openxmlformats.org/officeDocument/2006/relationships/hyperlink" Target="https://www.succeedwithmore.com/calendar/06.25.25-senior-real-estate-specialist/" TargetMode="External"/><Relationship Id="rId4" Type="http://schemas.openxmlformats.org/officeDocument/2006/relationships/hyperlink" Target="https://www.succeedwithmore.com/calendar/06.10.25.-mred-training---realtors-property-resource-rpr---in-person/" TargetMode="External"/><Relationship Id="rId9" Type="http://schemas.openxmlformats.org/officeDocument/2006/relationships/hyperlink" Target="https://www.succeedwithmore.com/calendar/06.18.25.-coffee--conversation-inside-the-luxury-market---zo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DF013-EA54-D16F-6AE3-4924740EE4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18236" y="841771"/>
            <a:ext cx="3807796" cy="1922693"/>
          </a:xfrm>
          <a:prstGeom prst="rect">
            <a:avLst/>
          </a:prstGeom>
        </p:spPr>
        <p:txBody>
          <a:bodyPr anchor="b" anchorCtr="0"/>
          <a:lstStyle/>
          <a:p>
            <a:r>
              <a:rPr lang="en-US" dirty="0"/>
              <a:t>May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9C8CF9-0D44-37E4-C11F-57EABE0C7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895" y="2692655"/>
            <a:ext cx="3882224" cy="360646"/>
          </a:xfrm>
        </p:spPr>
        <p:txBody>
          <a:bodyPr/>
          <a:lstStyle/>
          <a:p>
            <a:r>
              <a:rPr lang="en-US" dirty="0"/>
              <a:t>Broker Slides</a:t>
            </a:r>
          </a:p>
        </p:txBody>
      </p:sp>
    </p:spTree>
    <p:extLst>
      <p:ext uri="{BB962C8B-B14F-4D97-AF65-F5344CB8AC3E}">
        <p14:creationId xmlns:p14="http://schemas.microsoft.com/office/powerpoint/2010/main" val="2639500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9EC95E-5DF8-906C-F203-36C9B6950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E51F0-B9CA-8DBC-FAF4-F3A004B7C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One Week Left! Make  Your Voice Heard – </a:t>
            </a:r>
            <a:br>
              <a:rPr lang="en-US" dirty="0"/>
            </a:br>
            <a:r>
              <a:rPr lang="en-US" dirty="0"/>
              <a:t>Join a Mainstreet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7F8E6-BB3D-2AB8-497B-FABEB05C90EF}"/>
              </a:ext>
            </a:extLst>
          </p:cNvPr>
          <p:cNvSpPr txBox="1">
            <a:spLocks/>
          </p:cNvSpPr>
          <p:nvPr/>
        </p:nvSpPr>
        <p:spPr>
          <a:xfrm>
            <a:off x="571854" y="1482701"/>
            <a:ext cx="7800869" cy="16758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b="0" i="0" kern="1200">
                <a:solidFill>
                  <a:srgbClr val="4B3478"/>
                </a:solidFill>
                <a:latin typeface="Overpass Medium" pitchFamily="2" charset="77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4B3478"/>
                </a:solidFill>
                <a:latin typeface="Overpass Medium" pitchFamily="2" charset="77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b="0" i="0" kern="1200">
                <a:solidFill>
                  <a:srgbClr val="4B3478"/>
                </a:solidFill>
                <a:latin typeface="Overpass Medium" pitchFamily="2" charset="77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0" i="0" kern="1200">
                <a:solidFill>
                  <a:srgbClr val="4B3478"/>
                </a:solidFill>
                <a:latin typeface="Overpass Medium" pitchFamily="2" charset="77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0" i="0" kern="1200">
                <a:solidFill>
                  <a:srgbClr val="4B3478"/>
                </a:solidFill>
                <a:latin typeface="Overpass Medium" pitchFamily="2" charset="77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i="1" u="sng" dirty="0"/>
              <a:t>Shape the Future of Real Estate with Us</a:t>
            </a:r>
            <a:endParaRPr lang="en-US" sz="1600" b="1" i="1" u="sng" dirty="0">
              <a:latin typeface="Overpass Black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Overpass Medium" pitchFamily="2" charset="77"/>
                <a:cs typeface="Arial" panose="020B0604020202020204" pitchFamily="34" charset="0"/>
              </a:rPr>
              <a:t>Mainstreet Committees are where ideas become action. Whether you’re passionate about advocacy, education, events or member engagement,  there’s a place for you. But time is running out – applications close on May 31!</a:t>
            </a:r>
          </a:p>
          <a:p>
            <a:r>
              <a:rPr lang="en-US" sz="1600" dirty="0">
                <a:latin typeface="Overpass Medium" pitchFamily="2" charset="77"/>
                <a:cs typeface="Arial" panose="020B0604020202020204" pitchFamily="34" charset="0"/>
              </a:rPr>
              <a:t>Build your leadership skills</a:t>
            </a:r>
          </a:p>
          <a:p>
            <a:r>
              <a:rPr lang="en-US" sz="1600" dirty="0">
                <a:latin typeface="Overpass Medium" pitchFamily="2" charset="77"/>
                <a:cs typeface="Arial" panose="020B0604020202020204" pitchFamily="34" charset="0"/>
              </a:rPr>
              <a:t>Expand your network</a:t>
            </a:r>
          </a:p>
          <a:p>
            <a:r>
              <a:rPr lang="en-US" sz="1600" dirty="0">
                <a:latin typeface="Overpass Medium" pitchFamily="2" charset="77"/>
                <a:cs typeface="Arial" panose="020B0604020202020204" pitchFamily="34" charset="0"/>
              </a:rPr>
              <a:t>Make a meaningful i</a:t>
            </a:r>
            <a:r>
              <a:rPr lang="en-US" sz="1600" dirty="0">
                <a:cs typeface="Arial" panose="020B0604020202020204" pitchFamily="34" charset="0"/>
              </a:rPr>
              <a:t>mpact on your industry</a:t>
            </a:r>
          </a:p>
          <a:p>
            <a:pPr marL="0" indent="0">
              <a:buNone/>
            </a:pPr>
            <a:endParaRPr lang="en-US" sz="1600" dirty="0">
              <a:latin typeface="Overpass Medium" pitchFamily="2" charset="77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accent2"/>
                </a:solidFill>
                <a:latin typeface="Overpass Medium" pitchFamily="2" charset="77"/>
                <a:cs typeface="Arial" panose="020B0604020202020204" pitchFamily="34" charset="0"/>
              </a:rPr>
              <a:t>Apply now – Deadline is May 31 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accent2"/>
                </a:solidFill>
                <a:cs typeface="Arial" panose="020B0604020202020204" pitchFamily="34" charset="0"/>
                <a:hlinkClick r:id="rId2"/>
              </a:rPr>
              <a:t>www.succeedwithmore.com/committees</a:t>
            </a:r>
            <a:endParaRPr lang="en-US" sz="1600" dirty="0">
              <a:solidFill>
                <a:schemeClr val="accent2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Overpass Medium" pitchFamily="2" charset="77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1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100" dirty="0"/>
              <a:t>			</a:t>
            </a:r>
            <a:r>
              <a:rPr lang="en-US" sz="3200" dirty="0"/>
              <a:t>	</a:t>
            </a:r>
          </a:p>
        </p:txBody>
      </p:sp>
      <p:pic>
        <p:nvPicPr>
          <p:cNvPr id="8" name="Picture 2" descr="No photo description available.">
            <a:extLst>
              <a:ext uri="{FF2B5EF4-FFF2-40B4-BE49-F238E27FC236}">
                <a16:creationId xmlns:a16="http://schemas.microsoft.com/office/drawing/2014/main" id="{07EDC04B-AFE9-3A85-43D4-060B7F80B5F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897" y="2413271"/>
            <a:ext cx="2075930" cy="2075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3376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6AEC6-7939-9C25-0134-B0F6E718C7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4716B-8E8C-B9A4-A832-99156538E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299" y="273844"/>
            <a:ext cx="8770928" cy="994172"/>
          </a:xfrm>
        </p:spPr>
        <p:txBody>
          <a:bodyPr>
            <a:normAutofit/>
          </a:bodyPr>
          <a:lstStyle/>
          <a:p>
            <a:r>
              <a:rPr lang="en-US" sz="2800" dirty="0"/>
              <a:t>National Market Pulse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CDCA3-2745-7230-ECDB-2B2334C51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098" y="1045379"/>
            <a:ext cx="7800869" cy="3717451"/>
          </a:xfrm>
        </p:spPr>
        <p:txBody>
          <a:bodyPr>
            <a:noAutofit/>
          </a:bodyPr>
          <a:lstStyle/>
          <a:p>
            <a:pPr marL="0" marR="0" indent="0" algn="l">
              <a:buNone/>
            </a:pPr>
            <a:r>
              <a:rPr lang="en-US" sz="2000" b="1" i="1" u="sng" dirty="0">
                <a:latin typeface="Overpass Medium" pitchFamily="2" charset="77"/>
              </a:rPr>
              <a:t>Mortgage Rates Edge Above 7% Following U.S. Credit Downgrade</a:t>
            </a:r>
          </a:p>
          <a:p>
            <a:pPr marL="0" marR="0" indent="0" algn="l">
              <a:buNone/>
            </a:pPr>
            <a:r>
              <a:rPr lang="en-US" sz="1600" i="0" u="none" strike="noStrike" dirty="0">
                <a:effectLst/>
                <a:latin typeface="Overpass Medium" pitchFamily="2" charset="77"/>
                <a:cs typeface="Arial" panose="020B0604020202020204" pitchFamily="34" charset="0"/>
              </a:rPr>
              <a:t>Moody’s recent downgrade of the U.S. credit rating from AAA to Aa1 has pushed 30-year fixed mortgage rates above 7%. This uptick is adding pressure to an already strained housing affordability landscape, with home sales at a 30-year low. However, builders are responding by offering more price cuts. 34% of them reduced prices in May, up from 29% in April. </a:t>
            </a:r>
            <a:r>
              <a:rPr lang="en-US" sz="1600" dirty="0">
                <a:cs typeface="Arial" panose="020B0604020202020204" pitchFamily="34" charset="0"/>
              </a:rPr>
              <a:t> </a:t>
            </a:r>
            <a:r>
              <a:rPr lang="en-US" sz="1100" dirty="0">
                <a:cs typeface="Arial" panose="020B0604020202020204" pitchFamily="34" charset="0"/>
                <a:hlinkClick r:id="rId2"/>
              </a:rPr>
              <a:t>MarketWatch</a:t>
            </a:r>
            <a:endParaRPr lang="en-US" sz="1100" dirty="0">
              <a:cs typeface="Arial" panose="020B0604020202020204" pitchFamily="34" charset="0"/>
            </a:endParaRPr>
          </a:p>
          <a:p>
            <a:pPr marL="0" marR="0" indent="0" algn="l">
              <a:buNone/>
            </a:pPr>
            <a:endParaRPr lang="en-US" sz="1100" dirty="0">
              <a:cs typeface="Arial" panose="020B0604020202020204" pitchFamily="34" charset="0"/>
            </a:endParaRPr>
          </a:p>
          <a:p>
            <a:pPr marL="0" marR="0" indent="0" algn="l">
              <a:buNone/>
            </a:pPr>
            <a:r>
              <a:rPr lang="en-US" sz="2000" b="1" i="1" u="sng" dirty="0">
                <a:cs typeface="Arial" panose="020B0604020202020204" pitchFamily="34" charset="0"/>
              </a:rPr>
              <a:t>Rising Rents Continue to Drive Inflation</a:t>
            </a:r>
          </a:p>
          <a:p>
            <a:pPr marL="0" marR="0" indent="0" algn="l">
              <a:buNone/>
            </a:pPr>
            <a:r>
              <a:rPr lang="en-US" sz="1600" dirty="0">
                <a:cs typeface="Arial" panose="020B0604020202020204" pitchFamily="34" charset="0"/>
              </a:rPr>
              <a:t>In April 2025, shelter costs accounted for over half of the 0.02% increase in the Consumer Price Index. Over the past five years, average apartment rents have risen 29%, and single family home rents have surged 43%, outpacing median household income growth. While some data suggests recent stabilization, economic uncertainty and high construction costs may lead to renewed rent increases.  </a:t>
            </a:r>
            <a:r>
              <a:rPr lang="en-US" sz="1100" dirty="0">
                <a:cs typeface="Arial" panose="020B0604020202020204" pitchFamily="34" charset="0"/>
                <a:hlinkClick r:id="rId3"/>
              </a:rPr>
              <a:t>MarketWatch</a:t>
            </a:r>
            <a:endParaRPr lang="en-US" sz="1100" dirty="0">
              <a:cs typeface="Arial" panose="020B0604020202020204" pitchFamily="34" charset="0"/>
            </a:endParaRPr>
          </a:p>
          <a:p>
            <a:pPr marL="0" marR="0" indent="0" algn="l">
              <a:buNone/>
            </a:pPr>
            <a:endParaRPr lang="en-US" sz="1100" i="0" u="none" strike="noStrike" dirty="0">
              <a:effectLst/>
              <a:latin typeface="Overpass Medium" pitchFamily="2" charset="77"/>
              <a:cs typeface="Arial" panose="020B0604020202020204" pitchFamily="34" charset="0"/>
            </a:endParaRPr>
          </a:p>
          <a:p>
            <a:pPr marL="0" marR="0" indent="0" algn="l">
              <a:buNone/>
            </a:pPr>
            <a:endParaRPr lang="en-US" sz="1100" i="0" u="none" strike="noStrike" dirty="0">
              <a:effectLst/>
              <a:latin typeface="Overpass Medium" pitchFamily="2" charset="77"/>
              <a:cs typeface="Arial" panose="020B0604020202020204" pitchFamily="34" charset="0"/>
            </a:endParaRPr>
          </a:p>
          <a:p>
            <a:pPr marL="0" marR="0" indent="0" algn="l">
              <a:buNone/>
            </a:pPr>
            <a:endParaRPr lang="en-US" sz="1100" dirty="0"/>
          </a:p>
          <a:p>
            <a:pPr marL="0" marR="0" indent="0" algn="l">
              <a:buNone/>
            </a:pPr>
            <a:r>
              <a:rPr lang="en-US" sz="1100" b="0" i="0" u="none" strike="noStrike" dirty="0">
                <a:effectLst/>
                <a:latin typeface="Overpass Medium" pitchFamily="2" charset="77"/>
              </a:rPr>
              <a:t>			</a:t>
            </a:r>
            <a:r>
              <a:rPr lang="en-US" sz="3200" b="0" i="0" u="none" strike="noStrike" dirty="0">
                <a:effectLst/>
                <a:latin typeface="Overpass Medium" pitchFamily="2" charset="77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21801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B7A4C7-6BC5-2A6C-8512-979A85E1C3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CAEE7-E54C-D66F-36EE-FD94D5FEC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036" y="161030"/>
            <a:ext cx="8356324" cy="994172"/>
          </a:xfrm>
        </p:spPr>
        <p:txBody>
          <a:bodyPr>
            <a:normAutofit/>
          </a:bodyPr>
          <a:lstStyle/>
          <a:p>
            <a:r>
              <a:rPr lang="en-US" dirty="0"/>
              <a:t>Chicagoland Market Pulse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D8078-96F1-401A-B599-FC2B2BEDA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036" y="923124"/>
            <a:ext cx="3947574" cy="3544373"/>
          </a:xfrm>
        </p:spPr>
        <p:txBody>
          <a:bodyPr>
            <a:noAutofit/>
          </a:bodyPr>
          <a:lstStyle/>
          <a:p>
            <a:pPr marL="171450" lvl="1" indent="0">
              <a:buNone/>
            </a:pPr>
            <a:r>
              <a:rPr lang="en-US" b="1" i="1" u="sng" strike="noStrike" dirty="0">
                <a:effectLst/>
                <a:latin typeface="Overpass Medium" pitchFamily="2" charset="77"/>
              </a:rPr>
              <a:t>Inventory is Growing</a:t>
            </a:r>
          </a:p>
          <a:p>
            <a:pPr marL="171450" lvl="1" indent="0">
              <a:buNone/>
            </a:pPr>
            <a:r>
              <a:rPr lang="en-US" sz="1600" dirty="0"/>
              <a:t>Listings hit a new YTD high</a:t>
            </a:r>
          </a:p>
          <a:p>
            <a:pPr marL="457200" lvl="1" indent="-285750"/>
            <a:r>
              <a:rPr lang="en-US" sz="1600" i="0" u="none" strike="noStrike" dirty="0">
                <a:effectLst/>
                <a:latin typeface="Overpass Medium" pitchFamily="2" charset="77"/>
              </a:rPr>
              <a:t>5,967 homes listed the week of May 19</a:t>
            </a:r>
          </a:p>
          <a:p>
            <a:pPr marL="457200" lvl="1" indent="-285750"/>
            <a:r>
              <a:rPr lang="en-US" sz="1600" dirty="0"/>
              <a:t>Outpacing same week in 2024</a:t>
            </a:r>
          </a:p>
          <a:p>
            <a:pPr marL="457200" lvl="1" indent="-285750"/>
            <a:r>
              <a:rPr lang="en-US" sz="1600" i="0" u="none" strike="noStrike" dirty="0">
                <a:effectLst/>
                <a:latin typeface="Overpass Medium" pitchFamily="2" charset="77"/>
              </a:rPr>
              <a:t>Closings up to 2,168 (vs 1,992 prior week)</a:t>
            </a:r>
          </a:p>
          <a:p>
            <a:pPr marL="171450" lvl="1" indent="0">
              <a:buNone/>
            </a:pPr>
            <a:endParaRPr lang="en-US" sz="1600" b="1" i="1" u="sng" dirty="0"/>
          </a:p>
          <a:p>
            <a:pPr marL="171450" lvl="1" indent="0">
              <a:buNone/>
            </a:pPr>
            <a:r>
              <a:rPr lang="en-US" b="1" i="1" u="sng" dirty="0"/>
              <a:t>Prices Continue Climbing</a:t>
            </a:r>
          </a:p>
          <a:p>
            <a:pPr marL="171450" lvl="1" indent="0">
              <a:buNone/>
            </a:pPr>
            <a:r>
              <a:rPr lang="en-US" sz="1600" dirty="0"/>
              <a:t>Year-over-year growth</a:t>
            </a:r>
          </a:p>
          <a:p>
            <a:pPr marL="457200" lvl="1" indent="-285750"/>
            <a:r>
              <a:rPr lang="en-US" sz="1600" dirty="0"/>
              <a:t>Single-family: +7.5%</a:t>
            </a:r>
          </a:p>
          <a:p>
            <a:pPr marL="457200" lvl="1" indent="-285750"/>
            <a:r>
              <a:rPr lang="en-US" sz="1600" dirty="0"/>
              <a:t>Condos &amp; townhomes: +7.5%</a:t>
            </a:r>
          </a:p>
          <a:p>
            <a:pPr marL="171450" lvl="1" indent="0">
              <a:buNone/>
            </a:pPr>
            <a:r>
              <a:rPr lang="en-US" dirty="0"/>
              <a:t>			</a:t>
            </a:r>
            <a:endParaRPr lang="en-US" i="0" u="none" strike="noStrike" dirty="0">
              <a:effectLst/>
              <a:latin typeface="Overpass Medium" pitchFamily="2" charset="7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4274E8-2279-70EF-AD62-AF0F40CF17D3}"/>
              </a:ext>
            </a:extLst>
          </p:cNvPr>
          <p:cNvSpPr txBox="1"/>
          <p:nvPr/>
        </p:nvSpPr>
        <p:spPr>
          <a:xfrm>
            <a:off x="4341412" y="879597"/>
            <a:ext cx="3838492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1" indent="0">
              <a:buNone/>
            </a:pPr>
            <a:r>
              <a:rPr lang="en-US" b="1" i="1" u="sng" strike="noStrike" dirty="0">
                <a:solidFill>
                  <a:srgbClr val="4B3478"/>
                </a:solidFill>
                <a:effectLst/>
                <a:latin typeface="Overpass Black" pitchFamily="2" charset="77"/>
                <a:cs typeface="Arial" panose="020B0604020202020204" pitchFamily="34" charset="0"/>
              </a:rPr>
              <a:t>Buyer Activity Dips</a:t>
            </a:r>
          </a:p>
          <a:p>
            <a:pPr marL="171450" lvl="1"/>
            <a:r>
              <a:rPr lang="en-US" sz="1600" dirty="0">
                <a:solidFill>
                  <a:srgbClr val="4B3478"/>
                </a:solidFill>
                <a:latin typeface="Overpass Medium" pitchFamily="2" charset="77"/>
              </a:rPr>
              <a:t>Contracts are slowing slightly</a:t>
            </a:r>
          </a:p>
          <a:p>
            <a:pPr marL="457200" lvl="1" indent="-285750">
              <a:buFont typeface="Arial" panose="020B0604020202020204" pitchFamily="34" charset="0"/>
              <a:buChar char="•"/>
            </a:pPr>
            <a:r>
              <a:rPr lang="en-US" sz="1600" i="0" u="none" strike="noStrike" dirty="0">
                <a:solidFill>
                  <a:srgbClr val="4B3478"/>
                </a:solidFill>
                <a:effectLst/>
                <a:latin typeface="Overpass Medium" pitchFamily="2" charset="77"/>
              </a:rPr>
              <a:t>Homes under contract dropped to 3,161</a:t>
            </a:r>
          </a:p>
          <a:p>
            <a:pPr marL="45720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B3478"/>
                </a:solidFill>
                <a:latin typeface="Overpass Medium" pitchFamily="2" charset="77"/>
              </a:rPr>
              <a:t>Down from 3,561 the previous week</a:t>
            </a:r>
            <a:endParaRPr lang="en-US" sz="1600" i="0" u="none" strike="noStrike" dirty="0">
              <a:solidFill>
                <a:srgbClr val="4B3478"/>
              </a:solidFill>
              <a:effectLst/>
              <a:latin typeface="Overpass Medium" pitchFamily="2" charset="77"/>
            </a:endParaRPr>
          </a:p>
          <a:p>
            <a:pPr marL="457200" lvl="1" indent="-285750">
              <a:buFont typeface="Arial" panose="020B0604020202020204" pitchFamily="34" charset="0"/>
              <a:buChar char="•"/>
            </a:pPr>
            <a:endParaRPr lang="en-US" i="0" u="none" strike="noStrike" dirty="0">
              <a:solidFill>
                <a:srgbClr val="4B3478"/>
              </a:solidFill>
              <a:effectLst/>
              <a:latin typeface="Overpass Medium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908533-C281-AA5C-DC35-5FEEDF7DCF8E}"/>
              </a:ext>
            </a:extLst>
          </p:cNvPr>
          <p:cNvSpPr txBox="1"/>
          <p:nvPr/>
        </p:nvSpPr>
        <p:spPr>
          <a:xfrm>
            <a:off x="4341412" y="2943644"/>
            <a:ext cx="4585062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1" indent="0">
              <a:buNone/>
            </a:pPr>
            <a:r>
              <a:rPr lang="en-US" b="1" i="1" u="sng" dirty="0">
                <a:solidFill>
                  <a:srgbClr val="4B3478"/>
                </a:solidFill>
                <a:latin typeface="Overpass Black" pitchFamily="2" charset="77"/>
              </a:rPr>
              <a:t>Looking Ahead</a:t>
            </a:r>
          </a:p>
          <a:p>
            <a:pPr marL="171450" lvl="1"/>
            <a:r>
              <a:rPr lang="en-US" sz="1600" dirty="0">
                <a:solidFill>
                  <a:srgbClr val="4B3478"/>
                </a:solidFill>
                <a:latin typeface="Overpass Medium" pitchFamily="2" charset="77"/>
              </a:rPr>
              <a:t>2025 is trending positive</a:t>
            </a:r>
          </a:p>
          <a:p>
            <a:pPr marL="457200" lvl="1" indent="-285750">
              <a:buFont typeface="Arial" panose="020B0604020202020204" pitchFamily="34" charset="0"/>
              <a:buChar char="•"/>
            </a:pPr>
            <a:r>
              <a:rPr lang="en-US" sz="1600" i="0" u="none" strike="noStrike" dirty="0">
                <a:solidFill>
                  <a:srgbClr val="4B3478"/>
                </a:solidFill>
                <a:effectLst/>
                <a:latin typeface="Overpass Medium" pitchFamily="2" charset="77"/>
              </a:rPr>
              <a:t>National home sales projected to rise 9-13%</a:t>
            </a:r>
          </a:p>
          <a:p>
            <a:pPr marL="45720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B3478"/>
                </a:solidFill>
                <a:latin typeface="Overpass Medium" pitchFamily="2" charset="77"/>
              </a:rPr>
              <a:t>Chicago/Chicagoland expected to benefit from more inventory and stable job growth</a:t>
            </a:r>
            <a:endParaRPr lang="en-US" sz="1600" i="0" u="none" strike="noStrike" dirty="0">
              <a:solidFill>
                <a:srgbClr val="4B3478"/>
              </a:solidFill>
              <a:effectLst/>
              <a:latin typeface="Overpass Medium" pitchFamily="2" charset="77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A0DD56-F26C-7031-0EB7-CBC85960D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8706" y="4660339"/>
            <a:ext cx="3838492" cy="273844"/>
          </a:xfrm>
        </p:spPr>
        <p:txBody>
          <a:bodyPr/>
          <a:lstStyle/>
          <a:p>
            <a:r>
              <a:rPr lang="en-US" dirty="0"/>
              <a:t>Source: MRED Weekly Snapshot, Illinois REALTORS®, Chicago Agent Magazine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4C56368-1947-E62F-CD3B-23222EDA62EE}"/>
              </a:ext>
            </a:extLst>
          </p:cNvPr>
          <p:cNvCxnSpPr>
            <a:cxnSpLocks/>
          </p:cNvCxnSpPr>
          <p:nvPr/>
        </p:nvCxnSpPr>
        <p:spPr>
          <a:xfrm>
            <a:off x="450633" y="2807803"/>
            <a:ext cx="373597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8E8ED8F-ED7A-D217-D3F6-06AEB040F749}"/>
              </a:ext>
            </a:extLst>
          </p:cNvPr>
          <p:cNvCxnSpPr>
            <a:cxnSpLocks/>
          </p:cNvCxnSpPr>
          <p:nvPr/>
        </p:nvCxnSpPr>
        <p:spPr>
          <a:xfrm>
            <a:off x="4572000" y="2804257"/>
            <a:ext cx="373597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AEEF277-BAB9-3013-8537-7982EE3A844A}"/>
              </a:ext>
            </a:extLst>
          </p:cNvPr>
          <p:cNvCxnSpPr>
            <a:cxnSpLocks/>
          </p:cNvCxnSpPr>
          <p:nvPr/>
        </p:nvCxnSpPr>
        <p:spPr>
          <a:xfrm flipV="1">
            <a:off x="4417198" y="1045019"/>
            <a:ext cx="0" cy="39115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6772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F4CFD-CAC8-35AF-E2D1-7BC3532F3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Benefit Spotlight</a:t>
            </a:r>
          </a:p>
        </p:txBody>
      </p:sp>
      <p:pic>
        <p:nvPicPr>
          <p:cNvPr id="6" name="Content Placeholder 5" descr="A screenshot of a mobile phone and a tablet&#10;&#10;AI-generated content may be incorrect.">
            <a:extLst>
              <a:ext uri="{FF2B5EF4-FFF2-40B4-BE49-F238E27FC236}">
                <a16:creationId xmlns:a16="http://schemas.microsoft.com/office/drawing/2014/main" id="{B89F57CD-1307-D9D4-CF94-01C565EE05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79957" y="20871"/>
            <a:ext cx="3868628" cy="5122629"/>
          </a:xfr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2296CB3-3CEB-07F8-EDC4-25B44B5E7355}"/>
              </a:ext>
            </a:extLst>
          </p:cNvPr>
          <p:cNvSpPr txBox="1">
            <a:spLocks/>
          </p:cNvSpPr>
          <p:nvPr/>
        </p:nvSpPr>
        <p:spPr>
          <a:xfrm>
            <a:off x="95414" y="1204406"/>
            <a:ext cx="4921859" cy="3081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b="0" i="0" kern="1200">
                <a:solidFill>
                  <a:srgbClr val="4B3478"/>
                </a:solidFill>
                <a:latin typeface="Overpass Medium" pitchFamily="2" charset="77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4B3478"/>
                </a:solidFill>
                <a:latin typeface="Overpass Medium" pitchFamily="2" charset="77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b="0" i="0" kern="1200">
                <a:solidFill>
                  <a:srgbClr val="4B3478"/>
                </a:solidFill>
                <a:latin typeface="Overpass Medium" pitchFamily="2" charset="77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0" i="0" kern="1200">
                <a:solidFill>
                  <a:srgbClr val="4B3478"/>
                </a:solidFill>
                <a:latin typeface="Overpass Medium" pitchFamily="2" charset="77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0" i="0" kern="1200">
                <a:solidFill>
                  <a:srgbClr val="4B3478"/>
                </a:solidFill>
                <a:latin typeface="Overpass Medium" pitchFamily="2" charset="77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i="1" u="sng" dirty="0"/>
              <a:t>You already do the work. Now get the credit.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/>
              <a:t>Mainstreet members have access to </a:t>
            </a:r>
            <a:r>
              <a:rPr lang="en-US" sz="1600" dirty="0">
                <a:hlinkClick r:id="rId3"/>
              </a:rPr>
              <a:t>RealSatisfied</a:t>
            </a:r>
            <a:r>
              <a:rPr lang="en-US" sz="1600" dirty="0"/>
              <a:t> Lite at no cost. It’s an easy way to automatically collect client testimonials after every closing.</a:t>
            </a:r>
          </a:p>
          <a:p>
            <a:r>
              <a:rPr lang="en-US" sz="1600" dirty="0"/>
              <a:t>Build your online reputation</a:t>
            </a:r>
          </a:p>
          <a:p>
            <a:r>
              <a:rPr lang="en-US" sz="1600" dirty="0"/>
              <a:t>Gather honest client feedback</a:t>
            </a:r>
          </a:p>
          <a:p>
            <a:r>
              <a:rPr lang="en-US" sz="1600" dirty="0"/>
              <a:t>Share your success on social media &amp; Google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Looking for more tools? You can upgrade to Pro at a discounted member rate.</a:t>
            </a:r>
          </a:p>
        </p:txBody>
      </p:sp>
    </p:spTree>
    <p:extLst>
      <p:ext uri="{BB962C8B-B14F-4D97-AF65-F5344CB8AC3E}">
        <p14:creationId xmlns:p14="http://schemas.microsoft.com/office/powerpoint/2010/main" val="3003021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67D4E8-DFEB-37C9-E284-0DB3DDA76F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5C915-4104-D9CE-C09F-3A0EFD620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Mainstreet Calendar – June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D292D7-3602-545C-8E3E-7894E0F17F3D}"/>
              </a:ext>
            </a:extLst>
          </p:cNvPr>
          <p:cNvSpPr txBox="1"/>
          <p:nvPr/>
        </p:nvSpPr>
        <p:spPr>
          <a:xfrm>
            <a:off x="834248" y="1665864"/>
            <a:ext cx="772931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4B3478"/>
                </a:solidFill>
                <a:latin typeface="Overpass Medium" pitchFamily="2" charset="77"/>
                <a:hlinkClick r:id="rId3"/>
              </a:rPr>
              <a:t>Commercial Boot Camp</a:t>
            </a:r>
            <a:endParaRPr lang="en-US" b="1" dirty="0">
              <a:solidFill>
                <a:srgbClr val="4B3478"/>
              </a:solidFill>
              <a:latin typeface="Overpass Medium" pitchFamily="2" charset="77"/>
            </a:endParaRPr>
          </a:p>
          <a:p>
            <a:r>
              <a:rPr lang="en-US" b="1" dirty="0">
                <a:solidFill>
                  <a:srgbClr val="4B3478"/>
                </a:solidFill>
                <a:latin typeface="Overpass Medium" pitchFamily="2" charset="77"/>
                <a:hlinkClick r:id="rId4"/>
              </a:rPr>
              <a:t>MRED Training – Realtor Property Resource (RPR)</a:t>
            </a:r>
            <a:endParaRPr lang="en-US" b="1" dirty="0">
              <a:solidFill>
                <a:srgbClr val="4B3478"/>
              </a:solidFill>
              <a:latin typeface="Overpass Medium" pitchFamily="2" charset="77"/>
            </a:endParaRPr>
          </a:p>
          <a:p>
            <a:r>
              <a:rPr lang="en-US" b="1" dirty="0">
                <a:solidFill>
                  <a:srgbClr val="4B3478"/>
                </a:solidFill>
                <a:latin typeface="Overpass Medium" pitchFamily="2" charset="77"/>
                <a:hlinkClick r:id="rId5"/>
              </a:rPr>
              <a:t>Taco Tuesday Unconference &amp; Mainstreet 20 under 40 Reception</a:t>
            </a:r>
            <a:endParaRPr lang="en-US" b="1" dirty="0">
              <a:solidFill>
                <a:srgbClr val="4B3478"/>
              </a:solidFill>
              <a:latin typeface="Overpass Medium" pitchFamily="2" charset="77"/>
            </a:endParaRPr>
          </a:p>
          <a:p>
            <a:r>
              <a:rPr lang="en-US" b="1" dirty="0">
                <a:solidFill>
                  <a:srgbClr val="4B3478"/>
                </a:solidFill>
                <a:latin typeface="Overpass Medium" pitchFamily="2" charset="77"/>
                <a:hlinkClick r:id="rId6"/>
              </a:rPr>
              <a:t>Working with Residential Landlords &amp; Tenants</a:t>
            </a:r>
            <a:endParaRPr lang="en-US" b="1" dirty="0">
              <a:solidFill>
                <a:srgbClr val="4B3478"/>
              </a:solidFill>
              <a:latin typeface="Overpass Medium" pitchFamily="2" charset="77"/>
            </a:endParaRPr>
          </a:p>
          <a:p>
            <a:r>
              <a:rPr lang="en-US" b="1" dirty="0">
                <a:solidFill>
                  <a:srgbClr val="4B3478"/>
                </a:solidFill>
                <a:latin typeface="Overpass Medium" pitchFamily="2" charset="77"/>
                <a:hlinkClick r:id="rId7"/>
              </a:rPr>
              <a:t>Understanding Housing Choice Vouchers</a:t>
            </a:r>
            <a:endParaRPr lang="en-US" b="1" dirty="0">
              <a:solidFill>
                <a:srgbClr val="4B3478"/>
              </a:solidFill>
              <a:latin typeface="Overpass Medium" pitchFamily="2" charset="77"/>
            </a:endParaRPr>
          </a:p>
          <a:p>
            <a:r>
              <a:rPr lang="en-US" b="1" dirty="0">
                <a:solidFill>
                  <a:srgbClr val="4B3478"/>
                </a:solidFill>
                <a:latin typeface="Overpass Medium" pitchFamily="2" charset="77"/>
                <a:hlinkClick r:id="rId8"/>
              </a:rPr>
              <a:t>Content that Converts: A Short Form Video Workshop for REALTORS</a:t>
            </a:r>
            <a:endParaRPr lang="en-US" b="1" dirty="0">
              <a:solidFill>
                <a:srgbClr val="4B3478"/>
              </a:solidFill>
              <a:latin typeface="Overpass Medium" pitchFamily="2" charset="77"/>
            </a:endParaRPr>
          </a:p>
          <a:p>
            <a:r>
              <a:rPr lang="en-US" b="1" dirty="0">
                <a:solidFill>
                  <a:srgbClr val="4B3478"/>
                </a:solidFill>
                <a:latin typeface="Overpass Medium" pitchFamily="2" charset="77"/>
                <a:hlinkClick r:id="rId9"/>
              </a:rPr>
              <a:t>Coffee &amp; Conversation: Inside the Luxury Market</a:t>
            </a:r>
            <a:endParaRPr lang="en-US" b="1" dirty="0">
              <a:solidFill>
                <a:srgbClr val="4B3478"/>
              </a:solidFill>
              <a:latin typeface="Overpass Medium" pitchFamily="2" charset="77"/>
            </a:endParaRPr>
          </a:p>
          <a:p>
            <a:r>
              <a:rPr lang="en-US" b="1" dirty="0">
                <a:solidFill>
                  <a:srgbClr val="4B3478"/>
                </a:solidFill>
                <a:latin typeface="Overpass Medium" pitchFamily="2" charset="77"/>
                <a:hlinkClick r:id="rId10"/>
              </a:rPr>
              <a:t>Senior Real Estate Specialist (SRES) Designation</a:t>
            </a:r>
            <a:endParaRPr lang="en-US" dirty="0">
              <a:solidFill>
                <a:srgbClr val="4B3478"/>
              </a:solidFill>
              <a:latin typeface="Overpass Medium" pitchFamily="2" charset="77"/>
              <a:hlinkClick r:id="rId11"/>
            </a:endParaRPr>
          </a:p>
          <a:p>
            <a:endParaRPr lang="en-US" sz="2100" dirty="0">
              <a:solidFill>
                <a:srgbClr val="4B3478"/>
              </a:solidFill>
              <a:latin typeface="Overpass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414372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ainstreet PPT Template  -  Compatibility Mode" id="{F81CAD1E-911A-784E-B7E2-D6A2D93F31EC}" vid="{2598AAC8-3E7D-8E44-8875-E11D8D9D2FB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837</TotalTime>
  <Words>511</Words>
  <Application>Microsoft Macintosh PowerPoint</Application>
  <PresentationFormat>On-screen Show (16:9)</PresentationFormat>
  <Paragraphs>65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Arial</vt:lpstr>
      <vt:lpstr>Overpass Black</vt:lpstr>
      <vt:lpstr>Overpass Medium</vt:lpstr>
      <vt:lpstr>Overpass SemiBold</vt:lpstr>
      <vt:lpstr>Office Theme</vt:lpstr>
      <vt:lpstr>May</vt:lpstr>
      <vt:lpstr>One Week Left! Make  Your Voice Heard –  Join a Mainstreet Committee</vt:lpstr>
      <vt:lpstr>National Market Pulse</vt:lpstr>
      <vt:lpstr>Chicagoland Market Pulse</vt:lpstr>
      <vt:lpstr>Benefit Spotlight</vt:lpstr>
      <vt:lpstr>Mainstreet Calendar – June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Christian Sexton</dc:creator>
  <cp:lastModifiedBy>Kate Sax</cp:lastModifiedBy>
  <cp:revision>22</cp:revision>
  <dcterms:created xsi:type="dcterms:W3CDTF">2024-10-07T18:31:05Z</dcterms:created>
  <dcterms:modified xsi:type="dcterms:W3CDTF">2025-05-22T15:33:43Z</dcterms:modified>
</cp:coreProperties>
</file>