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70" r:id="rId3"/>
    <p:sldId id="271" r:id="rId4"/>
    <p:sldId id="272" r:id="rId5"/>
    <p:sldId id="266"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BA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70"/>
    <p:restoredTop sz="94966"/>
  </p:normalViewPr>
  <p:slideViewPr>
    <p:cSldViewPr snapToGrid="0">
      <p:cViewPr varScale="1">
        <p:scale>
          <a:sx n="121" d="100"/>
          <a:sy n="121" d="100"/>
        </p:scale>
        <p:origin x="5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E1F79-675D-2048-9418-CE806D2ACD17}" type="datetimeFigureOut">
              <a:rPr lang="en-US" smtClean="0"/>
              <a:t>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673AA7-87D9-374E-A53D-0FB049AB8291}" type="slidenum">
              <a:rPr lang="en-US" smtClean="0"/>
              <a:t>‹#›</a:t>
            </a:fld>
            <a:endParaRPr lang="en-US"/>
          </a:p>
        </p:txBody>
      </p:sp>
    </p:spTree>
    <p:extLst>
      <p:ext uri="{BB962C8B-B14F-4D97-AF65-F5344CB8AC3E}">
        <p14:creationId xmlns:p14="http://schemas.microsoft.com/office/powerpoint/2010/main" val="414797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673AA7-87D9-374E-A53D-0FB049AB8291}" type="slidenum">
              <a:rPr lang="en-US" smtClean="0"/>
              <a:t>6</a:t>
            </a:fld>
            <a:endParaRPr lang="en-US"/>
          </a:p>
        </p:txBody>
      </p:sp>
    </p:spTree>
    <p:extLst>
      <p:ext uri="{BB962C8B-B14F-4D97-AF65-F5344CB8AC3E}">
        <p14:creationId xmlns:p14="http://schemas.microsoft.com/office/powerpoint/2010/main" val="4187736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673AA7-87D9-374E-A53D-0FB049AB8291}" type="slidenum">
              <a:rPr lang="en-US" smtClean="0"/>
              <a:t>7</a:t>
            </a:fld>
            <a:endParaRPr lang="en-US"/>
          </a:p>
        </p:txBody>
      </p:sp>
    </p:spTree>
    <p:extLst>
      <p:ext uri="{BB962C8B-B14F-4D97-AF65-F5344CB8AC3E}">
        <p14:creationId xmlns:p14="http://schemas.microsoft.com/office/powerpoint/2010/main" val="253104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FD31B-33A7-1C1C-8C2B-0FA3B73452B1}"/>
              </a:ext>
            </a:extLst>
          </p:cNvPr>
          <p:cNvSpPr>
            <a:spLocks noGrp="1"/>
          </p:cNvSpPr>
          <p:nvPr>
            <p:ph type="ctrTitle"/>
          </p:nvPr>
        </p:nvSpPr>
        <p:spPr>
          <a:xfrm>
            <a:off x="238540" y="1122363"/>
            <a:ext cx="5257800" cy="1381125"/>
          </a:xfrm>
        </p:spPr>
        <p:txBody>
          <a:bodyPr anchor="b"/>
          <a:lstStyle>
            <a:lvl1pPr algn="ctr">
              <a:defRPr sz="6000" b="1" i="0">
                <a:latin typeface="Libre Franklin"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4BECF529-8F1F-8926-C809-362BC49E459C}"/>
              </a:ext>
            </a:extLst>
          </p:cNvPr>
          <p:cNvSpPr>
            <a:spLocks noGrp="1"/>
          </p:cNvSpPr>
          <p:nvPr>
            <p:ph type="subTitle" idx="1"/>
          </p:nvPr>
        </p:nvSpPr>
        <p:spPr>
          <a:xfrm>
            <a:off x="238540" y="2584173"/>
            <a:ext cx="8885582" cy="341906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C8753EF-2972-0947-AFCB-2420607A081F}"/>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5" name="Footer Placeholder 4">
            <a:extLst>
              <a:ext uri="{FF2B5EF4-FFF2-40B4-BE49-F238E27FC236}">
                <a16:creationId xmlns:a16="http://schemas.microsoft.com/office/drawing/2014/main" id="{26F7DBB3-DF3F-F868-F953-E540EB699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42CC3-F472-34D8-37EC-62EDFB719A06}"/>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877376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3153-C4F2-18BC-9A1F-0521BDC380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F318BF-59BA-8DBE-ED3F-48ECB3901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ECA19F-3BE1-FD25-D5AD-67506BFB409E}"/>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5" name="Footer Placeholder 4">
            <a:extLst>
              <a:ext uri="{FF2B5EF4-FFF2-40B4-BE49-F238E27FC236}">
                <a16:creationId xmlns:a16="http://schemas.microsoft.com/office/drawing/2014/main" id="{74B7B76D-1EB5-0F6B-F44F-E9D0DC4CA0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0EB825-261F-0F3D-B74E-0AE645558F4E}"/>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569818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2A166B-36BF-4637-AA4E-241CB2F796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3C4590-59D9-32BC-604F-C84B90D361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110FC-2090-D06F-7BAC-A3206BF5CA07}"/>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5" name="Footer Placeholder 4">
            <a:extLst>
              <a:ext uri="{FF2B5EF4-FFF2-40B4-BE49-F238E27FC236}">
                <a16:creationId xmlns:a16="http://schemas.microsoft.com/office/drawing/2014/main" id="{5A1F18F5-762C-BFA1-5C01-F4CDFA4FEA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7CD18-9821-D508-8031-EBC906ED2000}"/>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85233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D880A-C6A9-B15F-4993-3210A32AF5FB}"/>
              </a:ext>
            </a:extLst>
          </p:cNvPr>
          <p:cNvSpPr>
            <a:spLocks noGrp="1"/>
          </p:cNvSpPr>
          <p:nvPr>
            <p:ph type="title"/>
          </p:nvPr>
        </p:nvSpPr>
        <p:spPr>
          <a:xfrm>
            <a:off x="457200" y="983456"/>
            <a:ext cx="8428383" cy="1325563"/>
          </a:xfrm>
        </p:spPr>
        <p:txBody>
          <a:bodyPr/>
          <a:lstStyle>
            <a:lvl1pPr>
              <a:defRPr b="1" i="0">
                <a:latin typeface="Libre Franklin"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17967114-DC2F-28B9-9B91-1E6FC2AC7B9D}"/>
              </a:ext>
            </a:extLst>
          </p:cNvPr>
          <p:cNvSpPr>
            <a:spLocks noGrp="1"/>
          </p:cNvSpPr>
          <p:nvPr>
            <p:ph idx="1"/>
          </p:nvPr>
        </p:nvSpPr>
        <p:spPr>
          <a:xfrm>
            <a:off x="457200" y="2474843"/>
            <a:ext cx="9402417" cy="3702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96E0AA2-2DFF-B67F-8C09-FA18CF681CCA}"/>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5" name="Footer Placeholder 4">
            <a:extLst>
              <a:ext uri="{FF2B5EF4-FFF2-40B4-BE49-F238E27FC236}">
                <a16:creationId xmlns:a16="http://schemas.microsoft.com/office/drawing/2014/main" id="{14D6C4C0-F9BF-38E4-7E34-A273FC26B6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7448DE-265B-384E-8265-D48AAA3F12F3}"/>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11584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B00E-0F15-F004-FF9B-ECC03F82B3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8EBE70-B9B7-5E99-E55C-9CD31FCD7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062E1-C99D-F99E-6DB0-14F5E4BBFEE9}"/>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5" name="Footer Placeholder 4">
            <a:extLst>
              <a:ext uri="{FF2B5EF4-FFF2-40B4-BE49-F238E27FC236}">
                <a16:creationId xmlns:a16="http://schemas.microsoft.com/office/drawing/2014/main" id="{3A765714-5021-A7B5-435C-CA17DBA5F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4EF81-5F17-84BD-D2C9-AEDE1ABB5203}"/>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49254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82199-3258-BEBA-740A-091FF1603D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24588-4438-C0DF-BF34-1B0D302F01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749FB3-3FE2-362E-4697-716D2236C5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BFE7F6-B3B9-095B-3B46-C6EBDE083A93}"/>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6" name="Footer Placeholder 5">
            <a:extLst>
              <a:ext uri="{FF2B5EF4-FFF2-40B4-BE49-F238E27FC236}">
                <a16:creationId xmlns:a16="http://schemas.microsoft.com/office/drawing/2014/main" id="{807E9FF9-2B48-1EF1-4C5F-0F7E97289E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07CAF0-9E05-FE99-149A-EF14A5AECDD9}"/>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232217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765B4-74EB-ED46-6811-51F1E69023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D900ED-3C14-AD58-E05C-94B3020C4D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F46831-AFFD-A4EF-46FD-7E2BEA5178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1921C6-1739-B95A-3DAA-2F49CE634C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F1263D-9417-B349-677B-215B0A056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80FA44-294E-1285-AB75-0781134C75B0}"/>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8" name="Footer Placeholder 7">
            <a:extLst>
              <a:ext uri="{FF2B5EF4-FFF2-40B4-BE49-F238E27FC236}">
                <a16:creationId xmlns:a16="http://schemas.microsoft.com/office/drawing/2014/main" id="{147A075C-E771-4A07-4C6C-B344378DF0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E2CDD4-6596-60E9-6FCA-6D915770C3BF}"/>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71352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9246-7BCC-D30B-CE30-7E52FB270B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B84EB2-D2B2-51DB-0D13-8FC0B4BC3FC6}"/>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4" name="Footer Placeholder 3">
            <a:extLst>
              <a:ext uri="{FF2B5EF4-FFF2-40B4-BE49-F238E27FC236}">
                <a16:creationId xmlns:a16="http://schemas.microsoft.com/office/drawing/2014/main" id="{72110D10-69E3-EF5F-B5E3-655FEC3E7E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6EAB8D-B69B-C669-C248-5B6F4168D4C4}"/>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154460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2DB2C7-31DB-B6D5-E2C5-AC736C1B5AF3}"/>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3" name="Footer Placeholder 2">
            <a:extLst>
              <a:ext uri="{FF2B5EF4-FFF2-40B4-BE49-F238E27FC236}">
                <a16:creationId xmlns:a16="http://schemas.microsoft.com/office/drawing/2014/main" id="{FA9A0869-759E-9ABE-AD4E-A233A3E3A6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3C34C2-F609-8F27-96D9-2521347DA60E}"/>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336380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72A35-63A6-94C5-6DF6-F5632FE0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5AF433-4AE3-770F-BF73-45218F9DAA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F6D232-E8EA-640F-5143-A584BCAB8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5463A5-73C2-7C74-FA4E-F8090E5E50B9}"/>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6" name="Footer Placeholder 5">
            <a:extLst>
              <a:ext uri="{FF2B5EF4-FFF2-40B4-BE49-F238E27FC236}">
                <a16:creationId xmlns:a16="http://schemas.microsoft.com/office/drawing/2014/main" id="{13F902D9-8B72-57D2-7307-288A0E6575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804866-6186-DEF1-7ED9-BE75956798BB}"/>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135218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4169F-72EE-0BB9-2EA0-942790F113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D0B9D0-3E66-8EFC-3A7D-2C6BF3EF53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F08CC3-E63F-C6E9-9E28-7F84D2131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AC4E43-995A-DB02-C003-EAE0902B0CE4}"/>
              </a:ext>
            </a:extLst>
          </p:cNvPr>
          <p:cNvSpPr>
            <a:spLocks noGrp="1"/>
          </p:cNvSpPr>
          <p:nvPr>
            <p:ph type="dt" sz="half" idx="10"/>
          </p:nvPr>
        </p:nvSpPr>
        <p:spPr/>
        <p:txBody>
          <a:bodyPr/>
          <a:lstStyle/>
          <a:p>
            <a:fld id="{3C8C401E-66AD-5840-8938-64897317BCD7}" type="datetimeFigureOut">
              <a:rPr lang="en-US" smtClean="0"/>
              <a:t>9/20/24</a:t>
            </a:fld>
            <a:endParaRPr lang="en-US"/>
          </a:p>
        </p:txBody>
      </p:sp>
      <p:sp>
        <p:nvSpPr>
          <p:cNvPr id="6" name="Footer Placeholder 5">
            <a:extLst>
              <a:ext uri="{FF2B5EF4-FFF2-40B4-BE49-F238E27FC236}">
                <a16:creationId xmlns:a16="http://schemas.microsoft.com/office/drawing/2014/main" id="{F74B6C4C-29D0-4B46-1B54-FE6377C28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E9573A-2F2D-0416-14E7-3E849113DF00}"/>
              </a:ext>
            </a:extLst>
          </p:cNvPr>
          <p:cNvSpPr>
            <a:spLocks noGrp="1"/>
          </p:cNvSpPr>
          <p:nvPr>
            <p:ph type="sldNum" sz="quarter" idx="12"/>
          </p:nvPr>
        </p:nvSpPr>
        <p:spPr/>
        <p:txBody>
          <a:bodyPr/>
          <a:lstStyle/>
          <a:p>
            <a:fld id="{3814D1CF-3689-CE4C-83EF-A0C411CB647D}" type="slidenum">
              <a:rPr lang="en-US" smtClean="0"/>
              <a:t>‹#›</a:t>
            </a:fld>
            <a:endParaRPr lang="en-US"/>
          </a:p>
        </p:txBody>
      </p:sp>
    </p:spTree>
    <p:extLst>
      <p:ext uri="{BB962C8B-B14F-4D97-AF65-F5344CB8AC3E}">
        <p14:creationId xmlns:p14="http://schemas.microsoft.com/office/powerpoint/2010/main" val="24170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close-up of a house&#10;&#10;Description automatically generated">
            <a:extLst>
              <a:ext uri="{FF2B5EF4-FFF2-40B4-BE49-F238E27FC236}">
                <a16:creationId xmlns:a16="http://schemas.microsoft.com/office/drawing/2014/main" id="{EB28EF69-C534-4270-A8A6-D6E5426F64CC}"/>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4F9B01BF-1012-8041-962F-6AFB8A5AA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6C8EB9D-617D-8421-D6AD-E625F131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C082554-24D1-7467-0471-71BA4B2F11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C401E-66AD-5840-8938-64897317BCD7}" type="datetimeFigureOut">
              <a:rPr lang="en-US" smtClean="0"/>
              <a:t>9/20/24</a:t>
            </a:fld>
            <a:endParaRPr lang="en-US"/>
          </a:p>
        </p:txBody>
      </p:sp>
      <p:sp>
        <p:nvSpPr>
          <p:cNvPr id="5" name="Footer Placeholder 4">
            <a:extLst>
              <a:ext uri="{FF2B5EF4-FFF2-40B4-BE49-F238E27FC236}">
                <a16:creationId xmlns:a16="http://schemas.microsoft.com/office/drawing/2014/main" id="{4349C3E9-FC5F-E47C-19B3-9B4C9C8C23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DA6F36-5CD1-EBB6-76F8-FFF44BBFB2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4D1CF-3689-CE4C-83EF-A0C411CB647D}" type="slidenum">
              <a:rPr lang="en-US" smtClean="0"/>
              <a:t>‹#›</a:t>
            </a:fld>
            <a:endParaRPr lang="en-US"/>
          </a:p>
        </p:txBody>
      </p:sp>
    </p:spTree>
    <p:extLst>
      <p:ext uri="{BB962C8B-B14F-4D97-AF65-F5344CB8AC3E}">
        <p14:creationId xmlns:p14="http://schemas.microsoft.com/office/powerpoint/2010/main" val="274930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Libre Franklin"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Libre Franklin"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Libre Franklin"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Libre Franklin"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ibre Franklin"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ibre Franklin"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ompetition.realtor/" TargetMode="External"/><Relationship Id="rId7" Type="http://schemas.openxmlformats.org/officeDocument/2006/relationships/hyperlink" Target="mailto:Marys@succeedwithmore.com" TargetMode="External"/><Relationship Id="rId2" Type="http://schemas.openxmlformats.org/officeDocument/2006/relationships/hyperlink" Target="http://www.facts.realtor/" TargetMode="External"/><Relationship Id="rId1" Type="http://schemas.openxmlformats.org/officeDocument/2006/relationships/slideLayout" Target="../slideLayouts/slideLayout2.xml"/><Relationship Id="rId6" Type="http://schemas.openxmlformats.org/officeDocument/2006/relationships/hyperlink" Target="https://www.succeedwithmore.com/law-ethics-and-advocacy/august-17-practice-changes/" TargetMode="External"/><Relationship Id="rId5" Type="http://schemas.openxmlformats.org/officeDocument/2006/relationships/hyperlink" Target="https://ww2.mredllc.com/news/settlement-update/" TargetMode="External"/><Relationship Id="rId4" Type="http://schemas.openxmlformats.org/officeDocument/2006/relationships/hyperlink" Target="https://www.succeedwithmore.com/compensation"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chrome-extension://efaidnbmnnnibpcajpcglclefindmkaj/https:/www.nar.realtor/sites/default/files/2024-09/2024-member-safety-residential-report-09-11-2024.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ucceedwithmore.com/calendar/10.15.24.-45hr.post---45-hour-broker-post-licensing-course/" TargetMode="External"/><Relationship Id="rId3" Type="http://schemas.openxmlformats.org/officeDocument/2006/relationships/hyperlink" Target="https://www.succeedwithmore.com/calendar/10.02.24.-agy404-buyer-agency-agreements-explained/" TargetMode="External"/><Relationship Id="rId7" Type="http://schemas.openxmlformats.org/officeDocument/2006/relationships/hyperlink" Target="https://www.succeedwithmore.com/calendar/10.09.24.-inter-chamber-speed-networking-with-yp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succeedwithmore.com/calendar/10.8.24-tax-reduction-strategies/" TargetMode="External"/><Relationship Id="rId11" Type="http://schemas.openxmlformats.org/officeDocument/2006/relationships/image" Target="../media/image5.png"/><Relationship Id="rId5" Type="http://schemas.openxmlformats.org/officeDocument/2006/relationships/hyperlink" Target="http://www.succeedwithmore.com/oktoberfest2024" TargetMode="External"/><Relationship Id="rId10" Type="http://schemas.openxmlformats.org/officeDocument/2006/relationships/hyperlink" Target="https://www.succeedwithmore.com/calendar/10.21.24.-ci102-market-analysis-for-commercial-investment-real-estate/" TargetMode="External"/><Relationship Id="rId4" Type="http://schemas.openxmlformats.org/officeDocument/2006/relationships/hyperlink" Target="https://www.succeedwithmore.com/calendar/10.02.24.-fi1170-financing-residential-transactions/" TargetMode="External"/><Relationship Id="rId9" Type="http://schemas.openxmlformats.org/officeDocument/2006/relationships/hyperlink" Target="https://www.succeedwithmore.com/calendar/10.17.24.-coffee--conversation-health-insurance-2025---understanding-your-op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C777938-77E9-CEAF-AE30-837CF3087E08}"/>
              </a:ext>
            </a:extLst>
          </p:cNvPr>
          <p:cNvSpPr>
            <a:spLocks noGrp="1"/>
          </p:cNvSpPr>
          <p:nvPr>
            <p:ph type="subTitle" idx="1"/>
          </p:nvPr>
        </p:nvSpPr>
        <p:spPr>
          <a:xfrm>
            <a:off x="-395040" y="3825587"/>
            <a:ext cx="5177481" cy="1655762"/>
          </a:xfrm>
        </p:spPr>
        <p:txBody>
          <a:bodyPr/>
          <a:lstStyle/>
          <a:p>
            <a:r>
              <a:rPr lang="en-US" dirty="0"/>
              <a:t>Monthly Broker Slides</a:t>
            </a:r>
          </a:p>
        </p:txBody>
      </p:sp>
      <p:sp>
        <p:nvSpPr>
          <p:cNvPr id="4" name="TextBox 3">
            <a:extLst>
              <a:ext uri="{FF2B5EF4-FFF2-40B4-BE49-F238E27FC236}">
                <a16:creationId xmlns:a16="http://schemas.microsoft.com/office/drawing/2014/main" id="{472F2604-A72D-E3C1-39C1-38056E8B721F}"/>
              </a:ext>
            </a:extLst>
          </p:cNvPr>
          <p:cNvSpPr txBox="1"/>
          <p:nvPr/>
        </p:nvSpPr>
        <p:spPr>
          <a:xfrm>
            <a:off x="521658" y="2379037"/>
            <a:ext cx="3514314" cy="1446550"/>
          </a:xfrm>
          <a:prstGeom prst="rect">
            <a:avLst/>
          </a:prstGeom>
          <a:noFill/>
        </p:spPr>
        <p:txBody>
          <a:bodyPr wrap="square" rtlCol="0">
            <a:spAutoFit/>
          </a:bodyPr>
          <a:lstStyle/>
          <a:p>
            <a:pPr algn="ctr"/>
            <a:r>
              <a:rPr lang="en-US" sz="4400" b="1" dirty="0">
                <a:latin typeface="Libre Franklin Light" pitchFamily="2" charset="77"/>
              </a:rPr>
              <a:t>September</a:t>
            </a:r>
          </a:p>
          <a:p>
            <a:pPr algn="ctr"/>
            <a:r>
              <a:rPr lang="en-US" sz="4400" b="1" dirty="0">
                <a:latin typeface="Libre Franklin Light" pitchFamily="2" charset="77"/>
              </a:rPr>
              <a:t>2024</a:t>
            </a:r>
          </a:p>
        </p:txBody>
      </p:sp>
    </p:spTree>
    <p:extLst>
      <p:ext uri="{BB962C8B-B14F-4D97-AF65-F5344CB8AC3E}">
        <p14:creationId xmlns:p14="http://schemas.microsoft.com/office/powerpoint/2010/main" val="184725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F69FB5-1B97-7970-E7D1-01C4A06C4C2D}"/>
              </a:ext>
            </a:extLst>
          </p:cNvPr>
          <p:cNvSpPr txBox="1"/>
          <p:nvPr/>
        </p:nvSpPr>
        <p:spPr>
          <a:xfrm>
            <a:off x="178526" y="1407800"/>
            <a:ext cx="9186192" cy="6340197"/>
          </a:xfrm>
          <a:prstGeom prst="rect">
            <a:avLst/>
          </a:prstGeom>
          <a:noFill/>
        </p:spPr>
        <p:txBody>
          <a:bodyPr wrap="square" rtlCol="0">
            <a:spAutoFit/>
          </a:bodyPr>
          <a:lstStyle/>
          <a:p>
            <a:pPr algn="l" fontAlgn="base"/>
            <a:r>
              <a:rPr lang="en-US" sz="2400" b="1" i="0" u="sng" dirty="0">
                <a:solidFill>
                  <a:srgbClr val="213556"/>
                </a:solidFill>
                <a:effectLst/>
                <a:latin typeface="Libre Franklin" pitchFamily="2" charset="77"/>
              </a:rPr>
              <a:t>Mainstreet Offers You a Better Way to Resolve a Dispute</a:t>
            </a:r>
          </a:p>
          <a:p>
            <a:pPr algn="l" fontAlgn="base"/>
            <a:endParaRPr lang="en-US" sz="2400" b="1" dirty="0">
              <a:solidFill>
                <a:srgbClr val="213556"/>
              </a:solidFill>
              <a:latin typeface="Libre Franklin" pitchFamily="2" charset="77"/>
            </a:endParaRPr>
          </a:p>
          <a:p>
            <a:pPr algn="l" fontAlgn="base"/>
            <a:r>
              <a:rPr lang="en-US" sz="2400" b="1" i="0" dirty="0">
                <a:solidFill>
                  <a:srgbClr val="213556"/>
                </a:solidFill>
                <a:effectLst/>
                <a:latin typeface="Libre Franklin" pitchFamily="2" charset="77"/>
              </a:rPr>
              <a:t>Professional Hotline: </a:t>
            </a:r>
            <a:r>
              <a:rPr lang="en-US" sz="2400" i="0" dirty="0">
                <a:solidFill>
                  <a:srgbClr val="45BA8D"/>
                </a:solidFill>
                <a:effectLst/>
                <a:latin typeface="Libre Franklin" pitchFamily="2" charset="77"/>
              </a:rPr>
              <a:t>Call 630.324.8400 and select the Professional and Ethical Hotline</a:t>
            </a:r>
          </a:p>
          <a:p>
            <a:pPr algn="l" fontAlgn="base"/>
            <a:r>
              <a:rPr lang="en-US" sz="1600" b="0" i="0" dirty="0">
                <a:solidFill>
                  <a:srgbClr val="213556"/>
                </a:solidFill>
                <a:effectLst/>
                <a:latin typeface="Libre Franklin" pitchFamily="2" charset="77"/>
              </a:rPr>
              <a:t>When you have ethical, transactional or professional standards questions, you need quick answers. The Mainstreet Professionalism Hotline is staffed by trained experts who are standing by to help members and consumers with questions related to real estate transactions.</a:t>
            </a:r>
            <a:endParaRPr lang="en-US" sz="1600" i="0" dirty="0">
              <a:solidFill>
                <a:srgbClr val="213556"/>
              </a:solidFill>
              <a:effectLst/>
              <a:latin typeface="Libre Franklin" pitchFamily="2" charset="77"/>
            </a:endParaRPr>
          </a:p>
          <a:p>
            <a:pPr algn="l" fontAlgn="base"/>
            <a:endParaRPr lang="en-US" sz="2400" b="1" dirty="0">
              <a:solidFill>
                <a:srgbClr val="213556"/>
              </a:solidFill>
              <a:latin typeface="Libre Franklin" pitchFamily="2" charset="77"/>
            </a:endParaRPr>
          </a:p>
          <a:p>
            <a:pPr algn="l" fontAlgn="base"/>
            <a:r>
              <a:rPr lang="en-US" sz="2400" b="1" i="0" dirty="0">
                <a:solidFill>
                  <a:srgbClr val="213556"/>
                </a:solidFill>
                <a:effectLst/>
                <a:latin typeface="Libre Franklin" pitchFamily="2" charset="77"/>
              </a:rPr>
              <a:t>Ombudsman: </a:t>
            </a:r>
            <a:r>
              <a:rPr lang="en-US" sz="2400" i="0" dirty="0">
                <a:solidFill>
                  <a:srgbClr val="45BA8D"/>
                </a:solidFill>
                <a:effectLst/>
                <a:latin typeface="Libre Franklin" pitchFamily="2" charset="77"/>
              </a:rPr>
              <a:t>Call 855.737.6990</a:t>
            </a:r>
          </a:p>
          <a:p>
            <a:pPr algn="l" fontAlgn="base"/>
            <a:r>
              <a:rPr lang="en-US" sz="1600" b="0" i="0" dirty="0">
                <a:solidFill>
                  <a:srgbClr val="213556"/>
                </a:solidFill>
                <a:effectLst/>
                <a:latin typeface="Libre Franklin" pitchFamily="2" charset="77"/>
              </a:rPr>
              <a:t>Sometimes disputes just need facilitated conversation to get both parties on the same page. Our Ombudsman program offers an option for resolution that can help facilitate and bridge conversations between parties in conflict. This peer-driven process is confidential and allows you to bypass a lengthy complaint process.</a:t>
            </a:r>
          </a:p>
          <a:p>
            <a:pPr algn="l" fontAlgn="base"/>
            <a:r>
              <a:rPr lang="en-US" sz="1600" b="0" i="0" dirty="0">
                <a:solidFill>
                  <a:srgbClr val="213556"/>
                </a:solidFill>
                <a:effectLst/>
                <a:latin typeface="Libre Franklin" pitchFamily="2" charset="77"/>
              </a:rPr>
              <a:t>Our Ombudsman Team is comprised of members and REALTORS® who have gone through mediation training and are well-versed on the Code of Ethics and the Professional Standards process.</a:t>
            </a:r>
          </a:p>
          <a:p>
            <a:br>
              <a:rPr lang="en-US" sz="2400" dirty="0"/>
            </a:br>
            <a:endParaRPr lang="en-US" sz="2400" b="1" i="0" dirty="0">
              <a:solidFill>
                <a:srgbClr val="213556"/>
              </a:solidFill>
              <a:effectLst/>
              <a:latin typeface="Libre Franklin" pitchFamily="2" charset="77"/>
            </a:endParaRPr>
          </a:p>
          <a:p>
            <a:pPr algn="l" fontAlgn="base"/>
            <a:endParaRPr lang="en-US" sz="3600" b="1" dirty="0">
              <a:solidFill>
                <a:srgbClr val="213556"/>
              </a:solidFill>
              <a:latin typeface="Libre Franklin" pitchFamily="2" charset="77"/>
            </a:endParaRPr>
          </a:p>
          <a:p>
            <a:pPr algn="l" fontAlgn="base"/>
            <a:endParaRPr lang="en-US" b="1" i="0" dirty="0">
              <a:solidFill>
                <a:srgbClr val="213556"/>
              </a:solidFill>
              <a:effectLst/>
              <a:latin typeface="Libre Franklin" pitchFamily="2" charset="77"/>
            </a:endParaRPr>
          </a:p>
        </p:txBody>
      </p:sp>
    </p:spTree>
    <p:extLst>
      <p:ext uri="{BB962C8B-B14F-4D97-AF65-F5344CB8AC3E}">
        <p14:creationId xmlns:p14="http://schemas.microsoft.com/office/powerpoint/2010/main" val="682873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F69FB5-1B97-7970-E7D1-01C4A06C4C2D}"/>
              </a:ext>
            </a:extLst>
          </p:cNvPr>
          <p:cNvSpPr txBox="1"/>
          <p:nvPr/>
        </p:nvSpPr>
        <p:spPr>
          <a:xfrm>
            <a:off x="147143" y="1556656"/>
            <a:ext cx="6295697" cy="769441"/>
          </a:xfrm>
          <a:prstGeom prst="rect">
            <a:avLst/>
          </a:prstGeom>
          <a:noFill/>
        </p:spPr>
        <p:txBody>
          <a:bodyPr wrap="square" rtlCol="0">
            <a:spAutoFit/>
          </a:bodyPr>
          <a:lstStyle/>
          <a:p>
            <a:r>
              <a:rPr lang="en-US" sz="4400" b="1" dirty="0">
                <a:latin typeface="Libre Franklin Light" pitchFamily="2" charset="77"/>
              </a:rPr>
              <a:t>Resources</a:t>
            </a:r>
          </a:p>
        </p:txBody>
      </p:sp>
      <p:sp>
        <p:nvSpPr>
          <p:cNvPr id="3" name="TextBox 2">
            <a:extLst>
              <a:ext uri="{FF2B5EF4-FFF2-40B4-BE49-F238E27FC236}">
                <a16:creationId xmlns:a16="http://schemas.microsoft.com/office/drawing/2014/main" id="{DEAEBA5F-A7C0-A24A-8CFB-99F72A54AA51}"/>
              </a:ext>
            </a:extLst>
          </p:cNvPr>
          <p:cNvSpPr txBox="1"/>
          <p:nvPr/>
        </p:nvSpPr>
        <p:spPr>
          <a:xfrm>
            <a:off x="651641" y="2020511"/>
            <a:ext cx="9497975" cy="4401205"/>
          </a:xfrm>
          <a:prstGeom prst="rect">
            <a:avLst/>
          </a:prstGeom>
          <a:noFill/>
        </p:spPr>
        <p:txBody>
          <a:bodyPr wrap="square" rtlCol="0">
            <a:spAutoFit/>
          </a:bodyPr>
          <a:lstStyle/>
          <a:p>
            <a:endParaRPr lang="en-US" sz="1600" i="1" dirty="0">
              <a:solidFill>
                <a:schemeClr val="bg1"/>
              </a:solidFill>
              <a:latin typeface="Libre Franklin Light" pitchFamily="2" charset="77"/>
            </a:endParaRPr>
          </a:p>
          <a:p>
            <a:pPr marL="285750" indent="-285750">
              <a:buFont typeface="Arial" panose="020B0604020202020204" pitchFamily="34" charset="0"/>
              <a:buChar char="•"/>
            </a:pPr>
            <a:endParaRPr lang="en-US" sz="2400" dirty="0">
              <a:solidFill>
                <a:schemeClr val="bg1"/>
              </a:solidFill>
              <a:latin typeface="Libre Franklin Light" pitchFamily="2" charset="77"/>
            </a:endParaRPr>
          </a:p>
          <a:p>
            <a:pPr marL="285750" indent="-285750">
              <a:buFont typeface="Arial" panose="020B0604020202020204" pitchFamily="34" charset="0"/>
              <a:buChar char="•"/>
            </a:pPr>
            <a:r>
              <a:rPr lang="en-US" sz="2400" dirty="0">
                <a:solidFill>
                  <a:srgbClr val="45BA8D"/>
                </a:solidFill>
                <a:latin typeface="Libre Franklin Light" pitchFamily="2" charset="77"/>
                <a:hlinkClick r:id="rId2">
                  <a:extLst>
                    <a:ext uri="{A12FA001-AC4F-418D-AE19-62706E023703}">
                      <ahyp:hlinkClr xmlns:ahyp="http://schemas.microsoft.com/office/drawing/2018/hyperlinkcolor" val="tx"/>
                    </a:ext>
                  </a:extLst>
                </a:hlinkClick>
              </a:rPr>
              <a:t>NAR Resource for Members </a:t>
            </a:r>
            <a:endParaRPr lang="en-US" sz="2400" dirty="0">
              <a:solidFill>
                <a:srgbClr val="45BA8D"/>
              </a:solidFill>
              <a:latin typeface="Libre Franklin Light" pitchFamily="2" charset="77"/>
            </a:endParaRPr>
          </a:p>
          <a:p>
            <a:pPr marL="285750" indent="-285750">
              <a:buFont typeface="Arial" panose="020B0604020202020204" pitchFamily="34" charset="0"/>
              <a:buChar char="•"/>
            </a:pPr>
            <a:endParaRPr lang="en-US" sz="2400" dirty="0">
              <a:solidFill>
                <a:srgbClr val="45BA8D"/>
              </a:solidFill>
              <a:latin typeface="Libre Franklin Light" pitchFamily="2" charset="77"/>
            </a:endParaRPr>
          </a:p>
          <a:p>
            <a:pPr marL="285750" indent="-285750">
              <a:buFont typeface="Arial" panose="020B0604020202020204" pitchFamily="34" charset="0"/>
              <a:buChar char="•"/>
            </a:pPr>
            <a:r>
              <a:rPr lang="en-US" sz="2400" dirty="0">
                <a:solidFill>
                  <a:srgbClr val="45BA8D"/>
                </a:solidFill>
                <a:latin typeface="Libre Franklin Light" pitchFamily="2" charset="77"/>
                <a:hlinkClick r:id="rId3">
                  <a:extLst>
                    <a:ext uri="{A12FA001-AC4F-418D-AE19-62706E023703}">
                      <ahyp:hlinkClr xmlns:ahyp="http://schemas.microsoft.com/office/drawing/2018/hyperlinkcolor" val="tx"/>
                    </a:ext>
                  </a:extLst>
                </a:hlinkClick>
              </a:rPr>
              <a:t>NAR Resource for Consumers</a:t>
            </a:r>
            <a:endParaRPr lang="en-US" sz="2400" dirty="0">
              <a:solidFill>
                <a:srgbClr val="45BA8D"/>
              </a:solidFill>
              <a:latin typeface="Libre Franklin Light" pitchFamily="2" charset="77"/>
            </a:endParaRPr>
          </a:p>
          <a:p>
            <a:pPr marL="285750" indent="-285750">
              <a:buFont typeface="Arial" panose="020B0604020202020204" pitchFamily="34" charset="0"/>
              <a:buChar char="•"/>
            </a:pPr>
            <a:endParaRPr lang="en-US" sz="2400" dirty="0">
              <a:solidFill>
                <a:srgbClr val="45BA8D"/>
              </a:solidFill>
              <a:latin typeface="Libre Franklin Light" pitchFamily="2" charset="77"/>
            </a:endParaRPr>
          </a:p>
          <a:p>
            <a:pPr marL="285750" indent="-285750">
              <a:buFont typeface="Arial" panose="020B0604020202020204" pitchFamily="34" charset="0"/>
              <a:buChar char="•"/>
            </a:pPr>
            <a:r>
              <a:rPr lang="en-US" sz="2400" dirty="0">
                <a:solidFill>
                  <a:srgbClr val="45BA8D"/>
                </a:solidFill>
                <a:latin typeface="Libre Franklin Light" pitchFamily="2" charset="77"/>
                <a:hlinkClick r:id="rId4">
                  <a:extLst>
                    <a:ext uri="{A12FA001-AC4F-418D-AE19-62706E023703}">
                      <ahyp:hlinkClr xmlns:ahyp="http://schemas.microsoft.com/office/drawing/2018/hyperlinkcolor" val="tx"/>
                    </a:ext>
                  </a:extLst>
                </a:hlinkClick>
              </a:rPr>
              <a:t>Mainstreet Resource</a:t>
            </a:r>
            <a:endParaRPr lang="en-US" sz="2400" dirty="0">
              <a:solidFill>
                <a:srgbClr val="45BA8D"/>
              </a:solidFill>
              <a:latin typeface="Libre Franklin Light" pitchFamily="2" charset="77"/>
            </a:endParaRPr>
          </a:p>
          <a:p>
            <a:pPr marL="285750" indent="-285750">
              <a:buFont typeface="Arial" panose="020B0604020202020204" pitchFamily="34" charset="0"/>
              <a:buChar char="•"/>
            </a:pPr>
            <a:endParaRPr lang="en-US" sz="2400" dirty="0">
              <a:solidFill>
                <a:srgbClr val="45BA8D"/>
              </a:solidFill>
              <a:latin typeface="Libre Franklin Light" pitchFamily="2" charset="77"/>
            </a:endParaRPr>
          </a:p>
          <a:p>
            <a:pPr marL="285750" indent="-285750">
              <a:buFont typeface="Arial" panose="020B0604020202020204" pitchFamily="34" charset="0"/>
              <a:buChar char="•"/>
            </a:pPr>
            <a:r>
              <a:rPr lang="en-US" sz="2400" dirty="0">
                <a:solidFill>
                  <a:srgbClr val="45BA8D"/>
                </a:solidFill>
                <a:latin typeface="Libre Franklin Light" pitchFamily="2" charset="77"/>
                <a:hlinkClick r:id="rId5">
                  <a:extLst>
                    <a:ext uri="{A12FA001-AC4F-418D-AE19-62706E023703}">
                      <ahyp:hlinkClr xmlns:ahyp="http://schemas.microsoft.com/office/drawing/2018/hyperlinkcolor" val="tx"/>
                    </a:ext>
                  </a:extLst>
                </a:hlinkClick>
              </a:rPr>
              <a:t>MRED Resource </a:t>
            </a:r>
            <a:endParaRPr lang="en-US" sz="2400" dirty="0">
              <a:solidFill>
                <a:srgbClr val="45BA8D"/>
              </a:solidFill>
              <a:latin typeface="Libre Franklin Light" pitchFamily="2" charset="77"/>
            </a:endParaRPr>
          </a:p>
          <a:p>
            <a:pPr marL="285750" indent="-285750">
              <a:buFont typeface="Arial" panose="020B0604020202020204" pitchFamily="34" charset="0"/>
              <a:buChar char="•"/>
            </a:pPr>
            <a:endParaRPr lang="en-US" sz="2400" dirty="0">
              <a:solidFill>
                <a:srgbClr val="45BA8D"/>
              </a:solidFill>
              <a:latin typeface="Libre Franklin Light" pitchFamily="2" charset="77"/>
            </a:endParaRPr>
          </a:p>
          <a:p>
            <a:pPr marL="285750" indent="-285750">
              <a:buFont typeface="Arial" panose="020B0604020202020204" pitchFamily="34" charset="0"/>
              <a:buChar char="•"/>
            </a:pPr>
            <a:r>
              <a:rPr lang="en-US" sz="2400" dirty="0">
                <a:solidFill>
                  <a:srgbClr val="45BA8D"/>
                </a:solidFill>
                <a:latin typeface="Libre Franklin Light" pitchFamily="2" charset="77"/>
                <a:hlinkClick r:id="rId6">
                  <a:extLst>
                    <a:ext uri="{A12FA001-AC4F-418D-AE19-62706E023703}">
                      <ahyp:hlinkClr xmlns:ahyp="http://schemas.microsoft.com/office/drawing/2018/hyperlinkcolor" val="tx"/>
                    </a:ext>
                  </a:extLst>
                </a:hlinkClick>
              </a:rPr>
              <a:t>Practice Change Resources</a:t>
            </a:r>
            <a:endParaRPr lang="en-US" sz="2400" dirty="0">
              <a:solidFill>
                <a:srgbClr val="45BA8D"/>
              </a:solidFill>
              <a:latin typeface="Libre Franklin Light" pitchFamily="2" charset="77"/>
            </a:endParaRPr>
          </a:p>
          <a:p>
            <a:pPr marL="285750" indent="-285750">
              <a:buFont typeface="Arial" panose="020B0604020202020204" pitchFamily="34" charset="0"/>
              <a:buChar char="•"/>
            </a:pPr>
            <a:endParaRPr lang="en-US" sz="2400" dirty="0">
              <a:solidFill>
                <a:srgbClr val="45BA8D"/>
              </a:solidFill>
              <a:latin typeface="Libre Franklin Light" pitchFamily="2" charset="77"/>
            </a:endParaRPr>
          </a:p>
        </p:txBody>
      </p:sp>
      <p:sp>
        <p:nvSpPr>
          <p:cNvPr id="4" name="TextBox 3">
            <a:extLst>
              <a:ext uri="{FF2B5EF4-FFF2-40B4-BE49-F238E27FC236}">
                <a16:creationId xmlns:a16="http://schemas.microsoft.com/office/drawing/2014/main" id="{61B41D94-D1A7-6CE0-BE24-63B309E9D7A0}"/>
              </a:ext>
            </a:extLst>
          </p:cNvPr>
          <p:cNvSpPr txBox="1"/>
          <p:nvPr/>
        </p:nvSpPr>
        <p:spPr>
          <a:xfrm>
            <a:off x="6600495" y="2318111"/>
            <a:ext cx="4939864" cy="2215991"/>
          </a:xfrm>
          <a:prstGeom prst="rect">
            <a:avLst/>
          </a:prstGeom>
          <a:solidFill>
            <a:srgbClr val="45BA8D"/>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pPr algn="ctr"/>
            <a:r>
              <a:rPr lang="en-US" sz="2400" dirty="0">
                <a:solidFill>
                  <a:schemeClr val="bg1"/>
                </a:solidFill>
                <a:latin typeface="Libre Franklin Light" pitchFamily="2" charset="77"/>
              </a:rPr>
              <a:t>Mainstreet is offering the ABR Course in-office at no cost! Contact </a:t>
            </a:r>
            <a:r>
              <a:rPr lang="en-US" sz="2400" dirty="0">
                <a:solidFill>
                  <a:schemeClr val="bg1"/>
                </a:solidFill>
                <a:latin typeface="Libre Franklin Light" pitchFamily="2" charset="77"/>
                <a:hlinkClick r:id="rId7"/>
              </a:rPr>
              <a:t>Marys@succeedwithmore.com</a:t>
            </a:r>
            <a:endParaRPr lang="en-US" sz="2400" dirty="0">
              <a:solidFill>
                <a:schemeClr val="bg1"/>
              </a:solidFill>
              <a:latin typeface="Libre Franklin Light" pitchFamily="2" charset="77"/>
            </a:endParaRPr>
          </a:p>
          <a:p>
            <a:pPr algn="ctr"/>
            <a:endParaRPr lang="en-US" dirty="0">
              <a:solidFill>
                <a:schemeClr val="bg1"/>
              </a:solidFill>
            </a:endParaRPr>
          </a:p>
          <a:p>
            <a:pPr algn="ctr"/>
            <a:r>
              <a:rPr lang="en-US" sz="2400" dirty="0">
                <a:solidFill>
                  <a:schemeClr val="bg1"/>
                </a:solidFill>
                <a:latin typeface="Libre Franklin Light" pitchFamily="2" charset="77"/>
              </a:rPr>
              <a:t>To schedule today!</a:t>
            </a:r>
          </a:p>
        </p:txBody>
      </p:sp>
    </p:spTree>
    <p:extLst>
      <p:ext uri="{BB962C8B-B14F-4D97-AF65-F5344CB8AC3E}">
        <p14:creationId xmlns:p14="http://schemas.microsoft.com/office/powerpoint/2010/main" val="2550736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B12A1-49AE-DFC8-C282-06F776A8385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C883550-03A3-FBFC-DC22-8A1371481F20}"/>
              </a:ext>
            </a:extLst>
          </p:cNvPr>
          <p:cNvSpPr txBox="1"/>
          <p:nvPr/>
        </p:nvSpPr>
        <p:spPr>
          <a:xfrm>
            <a:off x="546387" y="1197593"/>
            <a:ext cx="9837833" cy="646331"/>
          </a:xfrm>
          <a:prstGeom prst="rect">
            <a:avLst/>
          </a:prstGeom>
          <a:noFill/>
        </p:spPr>
        <p:txBody>
          <a:bodyPr wrap="square" rtlCol="0">
            <a:spAutoFit/>
          </a:bodyPr>
          <a:lstStyle/>
          <a:p>
            <a:r>
              <a:rPr lang="en-US" sz="3600" b="1" dirty="0">
                <a:latin typeface="Libre Franklin Light" pitchFamily="2" charset="77"/>
              </a:rPr>
              <a:t>Congratulations Mainstreet REALTORS®</a:t>
            </a:r>
          </a:p>
        </p:txBody>
      </p:sp>
      <p:pic>
        <p:nvPicPr>
          <p:cNvPr id="4" name="Picture 3">
            <a:extLst>
              <a:ext uri="{FF2B5EF4-FFF2-40B4-BE49-F238E27FC236}">
                <a16:creationId xmlns:a16="http://schemas.microsoft.com/office/drawing/2014/main" id="{A939E90E-6BCC-5C77-F666-8B9178E2DFCF}"/>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2396359" y="1843924"/>
            <a:ext cx="5034455" cy="4735947"/>
          </a:xfrm>
          <a:prstGeom prst="rect">
            <a:avLst/>
          </a:prstGeom>
        </p:spPr>
      </p:pic>
    </p:spTree>
    <p:extLst>
      <p:ext uri="{BB962C8B-B14F-4D97-AF65-F5344CB8AC3E}">
        <p14:creationId xmlns:p14="http://schemas.microsoft.com/office/powerpoint/2010/main" val="213526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F69FB5-1B97-7970-E7D1-01C4A06C4C2D}"/>
              </a:ext>
            </a:extLst>
          </p:cNvPr>
          <p:cNvSpPr txBox="1"/>
          <p:nvPr/>
        </p:nvSpPr>
        <p:spPr>
          <a:xfrm>
            <a:off x="157653" y="1508105"/>
            <a:ext cx="8534401" cy="707886"/>
          </a:xfrm>
          <a:prstGeom prst="rect">
            <a:avLst/>
          </a:prstGeom>
          <a:noFill/>
        </p:spPr>
        <p:txBody>
          <a:bodyPr wrap="square" rtlCol="0">
            <a:spAutoFit/>
          </a:bodyPr>
          <a:lstStyle/>
          <a:p>
            <a:r>
              <a:rPr lang="en-US" sz="4000" b="1" dirty="0">
                <a:latin typeface="Libre Franklin Light" pitchFamily="2" charset="77"/>
              </a:rPr>
              <a:t>REALTOR Safety Month</a:t>
            </a:r>
          </a:p>
        </p:txBody>
      </p:sp>
      <p:sp>
        <p:nvSpPr>
          <p:cNvPr id="3" name="TextBox 2">
            <a:extLst>
              <a:ext uri="{FF2B5EF4-FFF2-40B4-BE49-F238E27FC236}">
                <a16:creationId xmlns:a16="http://schemas.microsoft.com/office/drawing/2014/main" id="{DEAEBA5F-A7C0-A24A-8CFB-99F72A54AA51}"/>
              </a:ext>
            </a:extLst>
          </p:cNvPr>
          <p:cNvSpPr txBox="1"/>
          <p:nvPr/>
        </p:nvSpPr>
        <p:spPr>
          <a:xfrm>
            <a:off x="698935" y="2215991"/>
            <a:ext cx="7451836" cy="646331"/>
          </a:xfrm>
          <a:prstGeom prst="rect">
            <a:avLst/>
          </a:prstGeom>
          <a:noFill/>
        </p:spPr>
        <p:txBody>
          <a:bodyPr wrap="square" rtlCol="0">
            <a:spAutoFit/>
          </a:bodyPr>
          <a:lstStyle/>
          <a:p>
            <a:r>
              <a:rPr lang="en-US" sz="2400" dirty="0">
                <a:solidFill>
                  <a:srgbClr val="45BA8D"/>
                </a:solidFill>
                <a:latin typeface="Libre Franklin Light" pitchFamily="2" charset="77"/>
                <a:hlinkClick r:id="rId2">
                  <a:extLst>
                    <a:ext uri="{A12FA001-AC4F-418D-AE19-62706E023703}">
                      <ahyp:hlinkClr xmlns:ahyp="http://schemas.microsoft.com/office/drawing/2018/hyperlinkcolor" val="tx"/>
                    </a:ext>
                  </a:extLst>
                </a:hlinkClick>
              </a:rPr>
              <a:t>2024 NAR Member Safety Residential Report </a:t>
            </a:r>
            <a:endParaRPr lang="en-US" sz="2400" i="1" dirty="0">
              <a:solidFill>
                <a:srgbClr val="45BA8D"/>
              </a:solidFill>
              <a:latin typeface="Libre Franklin Light" pitchFamily="2" charset="77"/>
            </a:endParaRPr>
          </a:p>
          <a:p>
            <a:pPr marL="285750" indent="-285750">
              <a:buFont typeface="Arial" panose="020B0604020202020204" pitchFamily="34" charset="0"/>
              <a:buChar char="•"/>
            </a:pPr>
            <a:endParaRPr lang="en-US" sz="1200" dirty="0">
              <a:solidFill>
                <a:schemeClr val="accent4">
                  <a:lumMod val="60000"/>
                  <a:lumOff val="40000"/>
                </a:schemeClr>
              </a:solidFill>
              <a:latin typeface="Libre Franklin Light" pitchFamily="2" charset="77"/>
            </a:endParaRPr>
          </a:p>
        </p:txBody>
      </p:sp>
      <p:sp>
        <p:nvSpPr>
          <p:cNvPr id="6" name="TextBox 5">
            <a:extLst>
              <a:ext uri="{FF2B5EF4-FFF2-40B4-BE49-F238E27FC236}">
                <a16:creationId xmlns:a16="http://schemas.microsoft.com/office/drawing/2014/main" id="{CBC4202B-4F3A-69FC-DF18-98EFE6E44794}"/>
              </a:ext>
            </a:extLst>
          </p:cNvPr>
          <p:cNvSpPr txBox="1"/>
          <p:nvPr/>
        </p:nvSpPr>
        <p:spPr>
          <a:xfrm>
            <a:off x="809296" y="2733794"/>
            <a:ext cx="6674069" cy="4124206"/>
          </a:xfrm>
          <a:prstGeom prst="rect">
            <a:avLst/>
          </a:prstGeom>
          <a:noFill/>
        </p:spPr>
        <p:txBody>
          <a:bodyPr wrap="square" rtlCol="0">
            <a:spAutoFit/>
          </a:bodyPr>
          <a:lstStyle/>
          <a:p>
            <a:r>
              <a:rPr lang="en-US" u="sng" dirty="0">
                <a:latin typeface="Libre Franklin Light" pitchFamily="2" charset="77"/>
              </a:rPr>
              <a:t>Key Findings:</a:t>
            </a:r>
          </a:p>
          <a:p>
            <a:pPr marL="285750" indent="-285750">
              <a:buFont typeface="Arial" panose="020B0604020202020204" pitchFamily="34" charset="0"/>
              <a:buChar char="•"/>
            </a:pPr>
            <a:r>
              <a:rPr lang="en-US" sz="1600" b="0" i="0" dirty="0">
                <a:solidFill>
                  <a:srgbClr val="333333"/>
                </a:solidFill>
                <a:effectLst/>
                <a:latin typeface="Libre Franklin Light" pitchFamily="2" charset="77"/>
              </a:rPr>
              <a:t>Over the Past 12 Months, </a:t>
            </a:r>
            <a:r>
              <a:rPr lang="en-US" sz="1600" b="1" i="0" dirty="0">
                <a:solidFill>
                  <a:srgbClr val="333333"/>
                </a:solidFill>
                <a:effectLst/>
                <a:latin typeface="Libre Franklin Light" pitchFamily="2" charset="77"/>
              </a:rPr>
              <a:t>60%</a:t>
            </a:r>
            <a:r>
              <a:rPr lang="en-US" sz="1600" b="0" i="0" dirty="0">
                <a:solidFill>
                  <a:srgbClr val="333333"/>
                </a:solidFill>
                <a:effectLst/>
                <a:latin typeface="Libre Franklin Light" pitchFamily="2" charset="77"/>
              </a:rPr>
              <a:t> of residential members said that they </a:t>
            </a:r>
            <a:r>
              <a:rPr lang="en-US" sz="1600" b="1" i="0" dirty="0">
                <a:solidFill>
                  <a:srgbClr val="333333"/>
                </a:solidFill>
                <a:effectLst/>
                <a:latin typeface="Libre Franklin Light" pitchFamily="2" charset="77"/>
              </a:rPr>
              <a:t>had not met a new or prospective client alone at a secluded location or property</a:t>
            </a:r>
            <a:r>
              <a:rPr lang="en-US" sz="1600" b="0" i="0" dirty="0">
                <a:solidFill>
                  <a:srgbClr val="333333"/>
                </a:solidFill>
                <a:effectLst/>
                <a:latin typeface="Libre Franklin Light" pitchFamily="2" charset="77"/>
              </a:rPr>
              <a:t>.</a:t>
            </a:r>
          </a:p>
          <a:p>
            <a:pPr algn="l">
              <a:buFont typeface="Arial" panose="020B0604020202020204" pitchFamily="34" charset="0"/>
              <a:buChar char="•"/>
            </a:pPr>
            <a:endParaRPr lang="en-US" sz="1600" b="0" i="0" dirty="0">
              <a:solidFill>
                <a:srgbClr val="333333"/>
              </a:solidFill>
              <a:effectLst/>
              <a:latin typeface="Libre Franklin Light" pitchFamily="2" charset="77"/>
            </a:endParaRPr>
          </a:p>
          <a:p>
            <a:pPr marL="285750" indent="-285750" algn="l">
              <a:buFont typeface="Arial" panose="020B0604020202020204" pitchFamily="34" charset="0"/>
              <a:buChar char="•"/>
            </a:pPr>
            <a:r>
              <a:rPr lang="en-US" sz="1600" b="1" i="0" dirty="0">
                <a:solidFill>
                  <a:srgbClr val="333333"/>
                </a:solidFill>
                <a:effectLst/>
                <a:latin typeface="Libre Franklin Light" pitchFamily="2" charset="77"/>
              </a:rPr>
              <a:t>73%</a:t>
            </a:r>
            <a:r>
              <a:rPr lang="en-US" sz="1600" b="0" i="0" dirty="0">
                <a:solidFill>
                  <a:srgbClr val="333333"/>
                </a:solidFill>
                <a:effectLst/>
                <a:latin typeface="Libre Franklin Light" pitchFamily="2" charset="77"/>
              </a:rPr>
              <a:t> of residential members said that they </a:t>
            </a:r>
            <a:r>
              <a:rPr lang="en-US" sz="1600" b="1" i="0" dirty="0">
                <a:solidFill>
                  <a:srgbClr val="333333"/>
                </a:solidFill>
                <a:effectLst/>
                <a:latin typeface="Libre Franklin Light" pitchFamily="2" charset="77"/>
              </a:rPr>
              <a:t>have personal safety protocols in place</a:t>
            </a:r>
            <a:r>
              <a:rPr lang="en-US" sz="1600" b="0" i="0" dirty="0">
                <a:solidFill>
                  <a:srgbClr val="333333"/>
                </a:solidFill>
                <a:effectLst/>
                <a:latin typeface="Libre Franklin Light" pitchFamily="2" charset="77"/>
              </a:rPr>
              <a:t> that they follow with every client. This is more likely among females (77%) than among males (63%).</a:t>
            </a:r>
          </a:p>
          <a:p>
            <a:pPr algn="l">
              <a:buFont typeface="Arial" panose="020B0604020202020204" pitchFamily="34" charset="0"/>
              <a:buChar char="•"/>
            </a:pPr>
            <a:endParaRPr lang="en-US" sz="1600" dirty="0">
              <a:solidFill>
                <a:srgbClr val="333333"/>
              </a:solidFill>
              <a:latin typeface="Libre Franklin Light" pitchFamily="2" charset="77"/>
            </a:endParaRPr>
          </a:p>
          <a:p>
            <a:pPr marL="285750" indent="-285750" algn="l">
              <a:buFont typeface="Arial" panose="020B0604020202020204" pitchFamily="34" charset="0"/>
              <a:buChar char="•"/>
            </a:pPr>
            <a:r>
              <a:rPr lang="en-US" sz="1600" b="1" i="0" dirty="0">
                <a:solidFill>
                  <a:srgbClr val="333333"/>
                </a:solidFill>
                <a:effectLst/>
                <a:latin typeface="Libre Franklin Light" pitchFamily="2" charset="77"/>
              </a:rPr>
              <a:t>41%</a:t>
            </a:r>
            <a:r>
              <a:rPr lang="en-US" sz="1600" b="0" i="0" dirty="0">
                <a:solidFill>
                  <a:srgbClr val="333333"/>
                </a:solidFill>
                <a:effectLst/>
                <a:latin typeface="Libre Franklin Light" pitchFamily="2" charset="77"/>
              </a:rPr>
              <a:t> of residential members said that they </a:t>
            </a:r>
            <a:r>
              <a:rPr lang="en-US" sz="1600" b="1" i="0" dirty="0">
                <a:solidFill>
                  <a:srgbClr val="333333"/>
                </a:solidFill>
                <a:effectLst/>
                <a:latin typeface="Libre Franklin Light" pitchFamily="2" charset="77"/>
              </a:rPr>
              <a:t>have participated in a self-defense class</a:t>
            </a:r>
            <a:r>
              <a:rPr lang="en-US" sz="1600" b="0" i="0" dirty="0">
                <a:solidFill>
                  <a:srgbClr val="333333"/>
                </a:solidFill>
                <a:effectLst/>
                <a:latin typeface="Libre Franklin Light" pitchFamily="2" charset="77"/>
              </a:rPr>
              <a:t>.</a:t>
            </a:r>
          </a:p>
          <a:p>
            <a:pPr algn="l">
              <a:buFont typeface="Arial" panose="020B0604020202020204" pitchFamily="34" charset="0"/>
              <a:buChar char="•"/>
            </a:pPr>
            <a:endParaRPr lang="en-US" sz="1600" b="0" i="0" dirty="0">
              <a:solidFill>
                <a:srgbClr val="333333"/>
              </a:solidFill>
              <a:effectLst/>
              <a:latin typeface="Libre Franklin Light" pitchFamily="2" charset="77"/>
            </a:endParaRPr>
          </a:p>
          <a:p>
            <a:pPr marL="285750" indent="-285750" algn="l">
              <a:buFont typeface="Arial" panose="020B0604020202020204" pitchFamily="34" charset="0"/>
              <a:buChar char="•"/>
            </a:pPr>
            <a:r>
              <a:rPr lang="en-US" sz="1600" b="1" i="0" dirty="0">
                <a:solidFill>
                  <a:srgbClr val="333333"/>
                </a:solidFill>
                <a:effectLst/>
                <a:latin typeface="Libre Franklin Light" pitchFamily="2" charset="77"/>
              </a:rPr>
              <a:t>47%</a:t>
            </a:r>
            <a:r>
              <a:rPr lang="en-US" sz="1600" b="0" i="0" dirty="0">
                <a:solidFill>
                  <a:srgbClr val="333333"/>
                </a:solidFill>
                <a:effectLst/>
                <a:latin typeface="Libre Franklin Light" pitchFamily="2" charset="77"/>
              </a:rPr>
              <a:t> of men and </a:t>
            </a:r>
            <a:r>
              <a:rPr lang="en-US" sz="1600" b="1" i="0" dirty="0">
                <a:solidFill>
                  <a:srgbClr val="333333"/>
                </a:solidFill>
                <a:effectLst/>
                <a:latin typeface="Libre Franklin Light" pitchFamily="2" charset="77"/>
              </a:rPr>
              <a:t>54%</a:t>
            </a:r>
            <a:r>
              <a:rPr lang="en-US" sz="1600" b="0" i="0" dirty="0">
                <a:solidFill>
                  <a:srgbClr val="333333"/>
                </a:solidFill>
                <a:effectLst/>
                <a:latin typeface="Libre Franklin Light" pitchFamily="2" charset="77"/>
              </a:rPr>
              <a:t> of women </a:t>
            </a:r>
            <a:r>
              <a:rPr lang="en-US" sz="1600" b="1" i="0" dirty="0">
                <a:solidFill>
                  <a:srgbClr val="333333"/>
                </a:solidFill>
                <a:effectLst/>
                <a:latin typeface="Libre Franklin Light" pitchFamily="2" charset="77"/>
              </a:rPr>
              <a:t>carry a self-defense weapon or tool</a:t>
            </a:r>
            <a:r>
              <a:rPr lang="en-US" sz="1600" b="0" i="0" dirty="0">
                <a:solidFill>
                  <a:srgbClr val="333333"/>
                </a:solidFill>
                <a:effectLst/>
                <a:latin typeface="Libre Franklin Light" pitchFamily="2" charset="77"/>
              </a:rPr>
              <a:t>.</a:t>
            </a:r>
          </a:p>
          <a:p>
            <a:pPr algn="l">
              <a:buFont typeface="Arial" panose="020B0604020202020204" pitchFamily="34" charset="0"/>
              <a:buChar char="•"/>
            </a:pPr>
            <a:endParaRPr lang="en-US" b="0" i="0" dirty="0">
              <a:solidFill>
                <a:srgbClr val="333333"/>
              </a:solidFill>
              <a:effectLst/>
              <a:latin typeface="Libre Franklin Light" pitchFamily="2" charset="77"/>
            </a:endParaRPr>
          </a:p>
          <a:p>
            <a:endParaRPr lang="en-US" dirty="0">
              <a:latin typeface="Libre Franklin Light" pitchFamily="2" charset="77"/>
            </a:endParaRPr>
          </a:p>
        </p:txBody>
      </p:sp>
      <p:sp>
        <p:nvSpPr>
          <p:cNvPr id="7" name="TextBox 6">
            <a:extLst>
              <a:ext uri="{FF2B5EF4-FFF2-40B4-BE49-F238E27FC236}">
                <a16:creationId xmlns:a16="http://schemas.microsoft.com/office/drawing/2014/main" id="{04795290-BE6E-D94F-0A09-8C8DDF7A8A48}"/>
              </a:ext>
            </a:extLst>
          </p:cNvPr>
          <p:cNvSpPr txBox="1"/>
          <p:nvPr/>
        </p:nvSpPr>
        <p:spPr>
          <a:xfrm>
            <a:off x="2659115" y="6159062"/>
            <a:ext cx="3531476" cy="369332"/>
          </a:xfrm>
          <a:prstGeom prst="rect">
            <a:avLst/>
          </a:prstGeom>
          <a:noFill/>
        </p:spPr>
        <p:txBody>
          <a:bodyPr wrap="square" rtlCol="0">
            <a:spAutoFit/>
          </a:bodyPr>
          <a:lstStyle/>
          <a:p>
            <a:r>
              <a:rPr lang="en-US" dirty="0" err="1">
                <a:highlight>
                  <a:srgbClr val="45BA8D"/>
                </a:highlight>
                <a:latin typeface="Libre Franklin Light" pitchFamily="2" charset="77"/>
              </a:rPr>
              <a:t>Succeedwithmore.com</a:t>
            </a:r>
            <a:r>
              <a:rPr lang="en-US" dirty="0">
                <a:highlight>
                  <a:srgbClr val="45BA8D"/>
                </a:highlight>
                <a:latin typeface="Libre Franklin Light" pitchFamily="2" charset="77"/>
              </a:rPr>
              <a:t>/safety</a:t>
            </a:r>
          </a:p>
        </p:txBody>
      </p:sp>
      <p:pic>
        <p:nvPicPr>
          <p:cNvPr id="1026" name="Picture 2" descr="Table: Use of Smart Phone Safety Apps">
            <a:extLst>
              <a:ext uri="{FF2B5EF4-FFF2-40B4-BE49-F238E27FC236}">
                <a16:creationId xmlns:a16="http://schemas.microsoft.com/office/drawing/2014/main" id="{441A9639-243C-5D33-F97C-5EF8F2EEC8C5}"/>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922009" y="1862048"/>
            <a:ext cx="3282019" cy="3333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64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DB9D518-93FA-07E0-C2A2-6C523A1D634C}"/>
              </a:ext>
            </a:extLst>
          </p:cNvPr>
          <p:cNvSpPr txBox="1"/>
          <p:nvPr/>
        </p:nvSpPr>
        <p:spPr>
          <a:xfrm>
            <a:off x="163285" y="1532887"/>
            <a:ext cx="7669708" cy="769441"/>
          </a:xfrm>
          <a:prstGeom prst="rect">
            <a:avLst/>
          </a:prstGeom>
          <a:noFill/>
        </p:spPr>
        <p:txBody>
          <a:bodyPr wrap="square" rtlCol="0">
            <a:spAutoFit/>
          </a:bodyPr>
          <a:lstStyle/>
          <a:p>
            <a:r>
              <a:rPr lang="en-US" sz="4400" b="1" dirty="0">
                <a:latin typeface="Libre Franklin Light" pitchFamily="2" charset="77"/>
              </a:rPr>
              <a:t>FOREWARN </a:t>
            </a:r>
          </a:p>
        </p:txBody>
      </p:sp>
      <p:pic>
        <p:nvPicPr>
          <p:cNvPr id="2" name="Picture 1">
            <a:extLst>
              <a:ext uri="{FF2B5EF4-FFF2-40B4-BE49-F238E27FC236}">
                <a16:creationId xmlns:a16="http://schemas.microsoft.com/office/drawing/2014/main" id="{400888D7-BC14-0D6F-1461-653F9AFC058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592726" y="1532887"/>
            <a:ext cx="2129388" cy="4327064"/>
          </a:xfrm>
          <a:prstGeom prst="rect">
            <a:avLst/>
          </a:prstGeom>
        </p:spPr>
      </p:pic>
      <p:sp>
        <p:nvSpPr>
          <p:cNvPr id="5" name="TextBox 4">
            <a:extLst>
              <a:ext uri="{FF2B5EF4-FFF2-40B4-BE49-F238E27FC236}">
                <a16:creationId xmlns:a16="http://schemas.microsoft.com/office/drawing/2014/main" id="{6A9AA468-52AB-3563-9711-256B50AB50D3}"/>
              </a:ext>
            </a:extLst>
          </p:cNvPr>
          <p:cNvSpPr txBox="1"/>
          <p:nvPr/>
        </p:nvSpPr>
        <p:spPr>
          <a:xfrm>
            <a:off x="687292" y="2302328"/>
            <a:ext cx="7525568" cy="3785652"/>
          </a:xfrm>
          <a:prstGeom prst="rect">
            <a:avLst/>
          </a:prstGeom>
          <a:noFill/>
        </p:spPr>
        <p:txBody>
          <a:bodyPr wrap="square">
            <a:spAutoFit/>
          </a:bodyPr>
          <a:lstStyle/>
          <a:p>
            <a:pPr algn="l"/>
            <a:r>
              <a:rPr lang="en-US" sz="2000" b="0" i="0" u="none" strike="noStrike" dirty="0">
                <a:solidFill>
                  <a:schemeClr val="accent1">
                    <a:lumMod val="50000"/>
                  </a:schemeClr>
                </a:solidFill>
                <a:effectLst/>
                <a:latin typeface="Libre Franklin Light" pitchFamily="2" charset="77"/>
              </a:rPr>
              <a:t>FOREWARN prioritizes safety while enabling members to best serve their prospects and customers. Features include:</a:t>
            </a:r>
          </a:p>
          <a:p>
            <a:pPr algn="l"/>
            <a:endParaRPr lang="en-US" sz="2000" b="1" i="0" u="none" strike="noStrike" dirty="0">
              <a:solidFill>
                <a:schemeClr val="accent1">
                  <a:lumMod val="50000"/>
                </a:schemeClr>
              </a:solidFill>
              <a:effectLst/>
              <a:latin typeface="Libre Franklin Light" pitchFamily="2" charset="77"/>
            </a:endParaRPr>
          </a:p>
          <a:p>
            <a:pPr marL="0" marR="0" algn="l">
              <a:spcBef>
                <a:spcPts val="0"/>
              </a:spcBef>
              <a:spcAft>
                <a:spcPts val="0"/>
              </a:spcAft>
              <a:buFont typeface="Arial" panose="020B0604020202020204" pitchFamily="34" charset="0"/>
              <a:buChar char="•"/>
            </a:pPr>
            <a:r>
              <a:rPr lang="en-US" b="1" i="0" u="sng" strike="noStrike" dirty="0">
                <a:solidFill>
                  <a:schemeClr val="accent1">
                    <a:lumMod val="50000"/>
                  </a:schemeClr>
                </a:solidFill>
                <a:effectLst/>
                <a:latin typeface="Libre Franklin Light" pitchFamily="2" charset="77"/>
              </a:rPr>
              <a:t>Deceased Indicator </a:t>
            </a:r>
            <a:r>
              <a:rPr lang="en-US" b="0" i="0" u="none" strike="noStrike" dirty="0">
                <a:solidFill>
                  <a:schemeClr val="accent1">
                    <a:lumMod val="50000"/>
                  </a:schemeClr>
                </a:solidFill>
                <a:effectLst/>
                <a:latin typeface="Libre Franklin Light" pitchFamily="2" charset="77"/>
              </a:rPr>
              <a:t>– Users can reference the deceased indicator to help assess whether a prospect may be misappropriating the identity of a deceased person.</a:t>
            </a:r>
          </a:p>
          <a:p>
            <a:pPr marL="0" marR="0" algn="l">
              <a:spcBef>
                <a:spcPts val="0"/>
              </a:spcBef>
              <a:spcAft>
                <a:spcPts val="0"/>
              </a:spcAft>
              <a:buFont typeface="Arial" panose="020B0604020202020204" pitchFamily="34" charset="0"/>
              <a:buChar char="•"/>
            </a:pPr>
            <a:endParaRPr lang="en-US" b="0" i="0" u="none" strike="noStrike" dirty="0">
              <a:solidFill>
                <a:schemeClr val="accent1">
                  <a:lumMod val="50000"/>
                </a:schemeClr>
              </a:solidFill>
              <a:effectLst/>
              <a:latin typeface="Libre Franklin Light" pitchFamily="2" charset="77"/>
            </a:endParaRPr>
          </a:p>
          <a:p>
            <a:pPr marL="0" marR="0" algn="l">
              <a:spcBef>
                <a:spcPts val="0"/>
              </a:spcBef>
              <a:spcAft>
                <a:spcPts val="0"/>
              </a:spcAft>
              <a:buFont typeface="Arial" panose="020B0604020202020204" pitchFamily="34" charset="0"/>
              <a:buChar char="•"/>
            </a:pPr>
            <a:r>
              <a:rPr lang="en-US" b="1" i="0" u="sng" strike="noStrike" dirty="0">
                <a:solidFill>
                  <a:schemeClr val="accent1">
                    <a:lumMod val="50000"/>
                  </a:schemeClr>
                </a:solidFill>
                <a:effectLst/>
                <a:latin typeface="Libre Franklin Light" pitchFamily="2" charset="77"/>
              </a:rPr>
              <a:t>Emailed Prospect Report</a:t>
            </a:r>
            <a:r>
              <a:rPr lang="en-US" b="0" i="0" u="sng" strike="noStrike" dirty="0">
                <a:solidFill>
                  <a:schemeClr val="accent1">
                    <a:lumMod val="50000"/>
                  </a:schemeClr>
                </a:solidFill>
                <a:effectLst/>
                <a:latin typeface="Libre Franklin Light" pitchFamily="2" charset="77"/>
              </a:rPr>
              <a:t> </a:t>
            </a:r>
            <a:r>
              <a:rPr lang="en-US" b="0" i="0" u="none" strike="noStrike" dirty="0">
                <a:solidFill>
                  <a:schemeClr val="accent1">
                    <a:lumMod val="50000"/>
                  </a:schemeClr>
                </a:solidFill>
                <a:effectLst/>
                <a:latin typeface="Libre Franklin Light" pitchFamily="2" charset="77"/>
              </a:rPr>
              <a:t>– With one click users can now instantly email themselves a prospect report PDF to reference later.</a:t>
            </a:r>
          </a:p>
          <a:p>
            <a:pPr marL="0" marR="0" algn="l">
              <a:spcBef>
                <a:spcPts val="0"/>
              </a:spcBef>
              <a:spcAft>
                <a:spcPts val="0"/>
              </a:spcAft>
              <a:buFont typeface="Arial" panose="020B0604020202020204" pitchFamily="34" charset="0"/>
              <a:buChar char="•"/>
            </a:pPr>
            <a:endParaRPr lang="en-US" b="0" i="0" u="none" strike="noStrike" dirty="0">
              <a:solidFill>
                <a:schemeClr val="accent1">
                  <a:lumMod val="50000"/>
                </a:schemeClr>
              </a:solidFill>
              <a:effectLst/>
              <a:latin typeface="Libre Franklin Light" pitchFamily="2" charset="77"/>
            </a:endParaRPr>
          </a:p>
          <a:p>
            <a:pPr marL="0" marR="0" algn="l">
              <a:spcBef>
                <a:spcPts val="0"/>
              </a:spcBef>
              <a:spcAft>
                <a:spcPts val="0"/>
              </a:spcAft>
              <a:buFont typeface="Arial" panose="020B0604020202020204" pitchFamily="34" charset="0"/>
              <a:buChar char="•"/>
            </a:pPr>
            <a:r>
              <a:rPr lang="en-US" b="1" i="0" u="sng" strike="noStrike" dirty="0">
                <a:solidFill>
                  <a:schemeClr val="accent1">
                    <a:lumMod val="50000"/>
                  </a:schemeClr>
                </a:solidFill>
                <a:effectLst/>
                <a:latin typeface="Libre Franklin Light" pitchFamily="2" charset="77"/>
              </a:rPr>
              <a:t>Foreclosures, Liens, and Judgments</a:t>
            </a:r>
            <a:r>
              <a:rPr lang="en-US" b="0" i="0" u="sng" strike="noStrike" dirty="0">
                <a:solidFill>
                  <a:schemeClr val="accent1">
                    <a:lumMod val="50000"/>
                  </a:schemeClr>
                </a:solidFill>
                <a:effectLst/>
                <a:latin typeface="Libre Franklin Light" pitchFamily="2" charset="77"/>
              </a:rPr>
              <a:t> </a:t>
            </a:r>
            <a:r>
              <a:rPr lang="en-US" b="0" i="0" u="none" strike="noStrike" dirty="0">
                <a:solidFill>
                  <a:schemeClr val="accent1">
                    <a:lumMod val="50000"/>
                  </a:schemeClr>
                </a:solidFill>
                <a:effectLst/>
                <a:latin typeface="Libre Franklin Light" pitchFamily="2" charset="77"/>
              </a:rPr>
              <a:t>– Users now have a broader history of customer details to help better understand and address their prospect's needs.</a:t>
            </a:r>
          </a:p>
        </p:txBody>
      </p:sp>
      <p:sp>
        <p:nvSpPr>
          <p:cNvPr id="8" name="TextBox 7">
            <a:extLst>
              <a:ext uri="{FF2B5EF4-FFF2-40B4-BE49-F238E27FC236}">
                <a16:creationId xmlns:a16="http://schemas.microsoft.com/office/drawing/2014/main" id="{6336077E-0DC1-F953-712D-874A78463E8E}"/>
              </a:ext>
            </a:extLst>
          </p:cNvPr>
          <p:cNvSpPr txBox="1"/>
          <p:nvPr/>
        </p:nvSpPr>
        <p:spPr>
          <a:xfrm>
            <a:off x="3069020" y="6177589"/>
            <a:ext cx="3678621" cy="369332"/>
          </a:xfrm>
          <a:prstGeom prst="rect">
            <a:avLst/>
          </a:prstGeom>
          <a:noFill/>
        </p:spPr>
        <p:txBody>
          <a:bodyPr wrap="square" rtlCol="0">
            <a:spAutoFit/>
          </a:bodyPr>
          <a:lstStyle/>
          <a:p>
            <a:r>
              <a:rPr lang="en-US" dirty="0" err="1">
                <a:highlight>
                  <a:srgbClr val="45BA8D"/>
                </a:highlight>
                <a:latin typeface="Libre Franklin Light" pitchFamily="2" charset="77"/>
              </a:rPr>
              <a:t>Succeedwithmore.com</a:t>
            </a:r>
            <a:r>
              <a:rPr lang="en-US" dirty="0">
                <a:highlight>
                  <a:srgbClr val="45BA8D"/>
                </a:highlight>
                <a:latin typeface="Libre Franklin Light" pitchFamily="2" charset="77"/>
              </a:rPr>
              <a:t>/forewarn</a:t>
            </a:r>
          </a:p>
        </p:txBody>
      </p:sp>
    </p:spTree>
    <p:extLst>
      <p:ext uri="{BB962C8B-B14F-4D97-AF65-F5344CB8AC3E}">
        <p14:creationId xmlns:p14="http://schemas.microsoft.com/office/powerpoint/2010/main" val="1538286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6017E1-92C1-727B-4A84-CBBA9FF40BA1}"/>
              </a:ext>
            </a:extLst>
          </p:cNvPr>
          <p:cNvSpPr>
            <a:spLocks noGrp="1"/>
          </p:cNvSpPr>
          <p:nvPr>
            <p:ph idx="1"/>
          </p:nvPr>
        </p:nvSpPr>
        <p:spPr>
          <a:xfrm>
            <a:off x="206615" y="2525704"/>
            <a:ext cx="10403134" cy="4208340"/>
          </a:xfrm>
        </p:spPr>
        <p:txBody>
          <a:bodyPr>
            <a:noAutofit/>
          </a:bodyPr>
          <a:lstStyle/>
          <a:p>
            <a:r>
              <a:rPr lang="en-US" sz="2400" dirty="0">
                <a:solidFill>
                  <a:srgbClr val="45BA8D"/>
                </a:solidFill>
                <a:latin typeface="Libre Franklin Light" pitchFamily="2" charset="77"/>
                <a:hlinkClick r:id="rId3">
                  <a:extLst>
                    <a:ext uri="{A12FA001-AC4F-418D-AE19-62706E023703}">
                      <ahyp:hlinkClr xmlns:ahyp="http://schemas.microsoft.com/office/drawing/2018/hyperlinkcolor" val="tx"/>
                    </a:ext>
                  </a:extLst>
                </a:hlinkClick>
              </a:rPr>
              <a:t>Buyer Agency Agreements Explained </a:t>
            </a:r>
            <a:endParaRPr lang="en-US" sz="2400" dirty="0">
              <a:solidFill>
                <a:srgbClr val="45BA8D"/>
              </a:solidFill>
              <a:latin typeface="Libre Franklin Light" pitchFamily="2" charset="77"/>
            </a:endParaRPr>
          </a:p>
          <a:p>
            <a:r>
              <a:rPr lang="en-US" sz="2400" dirty="0">
                <a:solidFill>
                  <a:srgbClr val="45BA8D"/>
                </a:solidFill>
                <a:latin typeface="Libre Franklin Light" pitchFamily="2" charset="77"/>
                <a:hlinkClick r:id="rId4">
                  <a:extLst>
                    <a:ext uri="{A12FA001-AC4F-418D-AE19-62706E023703}">
                      <ahyp:hlinkClr xmlns:ahyp="http://schemas.microsoft.com/office/drawing/2018/hyperlinkcolor" val="tx"/>
                    </a:ext>
                  </a:extLst>
                </a:hlinkClick>
              </a:rPr>
              <a:t>Financing Residential Transactions</a:t>
            </a:r>
            <a:endParaRPr lang="en-US" sz="2400" dirty="0">
              <a:solidFill>
                <a:srgbClr val="45BA8D"/>
              </a:solidFill>
              <a:latin typeface="Libre Franklin Light" pitchFamily="2" charset="77"/>
            </a:endParaRPr>
          </a:p>
          <a:p>
            <a:r>
              <a:rPr lang="en-US" sz="2400" b="1" dirty="0">
                <a:solidFill>
                  <a:srgbClr val="45BA8D"/>
                </a:solidFill>
                <a:latin typeface="Libre Franklin Light" pitchFamily="2" charset="77"/>
                <a:hlinkClick r:id="rId5">
                  <a:extLst>
                    <a:ext uri="{A12FA001-AC4F-418D-AE19-62706E023703}">
                      <ahyp:hlinkClr xmlns:ahyp="http://schemas.microsoft.com/office/drawing/2018/hyperlinkcolor" val="tx"/>
                    </a:ext>
                  </a:extLst>
                </a:hlinkClick>
              </a:rPr>
              <a:t>Oktoberfest</a:t>
            </a:r>
            <a:endParaRPr lang="en-US" sz="2400" b="1" dirty="0">
              <a:solidFill>
                <a:srgbClr val="45BA8D"/>
              </a:solidFill>
              <a:latin typeface="Libre Franklin Light" pitchFamily="2" charset="77"/>
            </a:endParaRPr>
          </a:p>
          <a:p>
            <a:r>
              <a:rPr lang="en-US" sz="2400" dirty="0">
                <a:solidFill>
                  <a:srgbClr val="45BA8D"/>
                </a:solidFill>
                <a:latin typeface="Libre Franklin Light" pitchFamily="2" charset="77"/>
                <a:hlinkClick r:id="rId6">
                  <a:extLst>
                    <a:ext uri="{A12FA001-AC4F-418D-AE19-62706E023703}">
                      <ahyp:hlinkClr xmlns:ahyp="http://schemas.microsoft.com/office/drawing/2018/hyperlinkcolor" val="tx"/>
                    </a:ext>
                  </a:extLst>
                </a:hlinkClick>
              </a:rPr>
              <a:t>Tax Reduction Strategies</a:t>
            </a:r>
            <a:endParaRPr lang="en-US" sz="2400" dirty="0">
              <a:solidFill>
                <a:srgbClr val="45BA8D"/>
              </a:solidFill>
              <a:latin typeface="Libre Franklin Light" pitchFamily="2" charset="77"/>
            </a:endParaRPr>
          </a:p>
          <a:p>
            <a:r>
              <a:rPr lang="en-US" sz="2400" dirty="0">
                <a:solidFill>
                  <a:srgbClr val="45BA8D"/>
                </a:solidFill>
                <a:latin typeface="Libre Franklin Light" pitchFamily="2" charset="77"/>
                <a:hlinkClick r:id="rId7">
                  <a:extLst>
                    <a:ext uri="{A12FA001-AC4F-418D-AE19-62706E023703}">
                      <ahyp:hlinkClr xmlns:ahyp="http://schemas.microsoft.com/office/drawing/2018/hyperlinkcolor" val="tx"/>
                    </a:ext>
                  </a:extLst>
                </a:hlinkClick>
              </a:rPr>
              <a:t>Inter-Chamber Speed Networking with YPN</a:t>
            </a:r>
            <a:endParaRPr lang="en-US" sz="2400" dirty="0">
              <a:solidFill>
                <a:srgbClr val="45BA8D"/>
              </a:solidFill>
              <a:latin typeface="Libre Franklin Light" pitchFamily="2" charset="77"/>
            </a:endParaRPr>
          </a:p>
          <a:p>
            <a:r>
              <a:rPr lang="en-US" sz="2400" dirty="0">
                <a:solidFill>
                  <a:srgbClr val="45BA8D"/>
                </a:solidFill>
                <a:latin typeface="Libre Franklin Light" pitchFamily="2" charset="77"/>
                <a:hlinkClick r:id="rId8">
                  <a:extLst>
                    <a:ext uri="{A12FA001-AC4F-418D-AE19-62706E023703}">
                      <ahyp:hlinkClr xmlns:ahyp="http://schemas.microsoft.com/office/drawing/2018/hyperlinkcolor" val="tx"/>
                    </a:ext>
                  </a:extLst>
                </a:hlinkClick>
              </a:rPr>
              <a:t>45 Hour Post Licensing </a:t>
            </a:r>
            <a:endParaRPr lang="en-US" sz="2400" dirty="0">
              <a:solidFill>
                <a:srgbClr val="45BA8D"/>
              </a:solidFill>
              <a:latin typeface="Libre Franklin Light" pitchFamily="2" charset="77"/>
            </a:endParaRPr>
          </a:p>
          <a:p>
            <a:r>
              <a:rPr lang="en-US" sz="2400" dirty="0">
                <a:solidFill>
                  <a:srgbClr val="45BA8D"/>
                </a:solidFill>
                <a:latin typeface="Libre Franklin Light" pitchFamily="2" charset="77"/>
                <a:hlinkClick r:id="rId9">
                  <a:extLst>
                    <a:ext uri="{A12FA001-AC4F-418D-AE19-62706E023703}">
                      <ahyp:hlinkClr xmlns:ahyp="http://schemas.microsoft.com/office/drawing/2018/hyperlinkcolor" val="tx"/>
                    </a:ext>
                  </a:extLst>
                </a:hlinkClick>
              </a:rPr>
              <a:t>Coffee &amp; Conversation: Understanding Your Healthcare Options</a:t>
            </a:r>
            <a:endParaRPr lang="en-US" sz="2400" dirty="0">
              <a:solidFill>
                <a:srgbClr val="45BA8D"/>
              </a:solidFill>
              <a:latin typeface="Libre Franklin Light" pitchFamily="2" charset="77"/>
            </a:endParaRPr>
          </a:p>
          <a:p>
            <a:r>
              <a:rPr lang="en-US" sz="2400" dirty="0">
                <a:solidFill>
                  <a:srgbClr val="45BA8D"/>
                </a:solidFill>
                <a:latin typeface="Libre Franklin Light" pitchFamily="2" charset="77"/>
                <a:hlinkClick r:id="rId10">
                  <a:extLst>
                    <a:ext uri="{A12FA001-AC4F-418D-AE19-62706E023703}">
                      <ahyp:hlinkClr xmlns:ahyp="http://schemas.microsoft.com/office/drawing/2018/hyperlinkcolor" val="tx"/>
                    </a:ext>
                  </a:extLst>
                </a:hlinkClick>
              </a:rPr>
              <a:t>CCIM Market Analysis for Commercial Investment Property</a:t>
            </a:r>
            <a:endParaRPr lang="en-US" sz="2400" dirty="0">
              <a:solidFill>
                <a:srgbClr val="45BA8D"/>
              </a:solidFill>
              <a:latin typeface="Libre Franklin Light" pitchFamily="2" charset="77"/>
            </a:endParaRPr>
          </a:p>
        </p:txBody>
      </p:sp>
      <p:sp>
        <p:nvSpPr>
          <p:cNvPr id="4" name="TextBox 3">
            <a:extLst>
              <a:ext uri="{FF2B5EF4-FFF2-40B4-BE49-F238E27FC236}">
                <a16:creationId xmlns:a16="http://schemas.microsoft.com/office/drawing/2014/main" id="{01F03357-F4EA-5687-9034-DD24C0E756E6}"/>
              </a:ext>
            </a:extLst>
          </p:cNvPr>
          <p:cNvSpPr txBox="1"/>
          <p:nvPr/>
        </p:nvSpPr>
        <p:spPr>
          <a:xfrm>
            <a:off x="5868092" y="2121579"/>
            <a:ext cx="2897916" cy="461665"/>
          </a:xfrm>
          <a:prstGeom prst="rect">
            <a:avLst/>
          </a:prstGeom>
          <a:noFill/>
        </p:spPr>
        <p:txBody>
          <a:bodyPr wrap="square" rtlCol="0">
            <a:spAutoFit/>
          </a:bodyPr>
          <a:lstStyle/>
          <a:p>
            <a:r>
              <a:rPr lang="en-US" sz="2400" dirty="0">
                <a:latin typeface="Libre Franklin Light" pitchFamily="2" charset="77"/>
              </a:rPr>
              <a:t>October </a:t>
            </a:r>
          </a:p>
        </p:txBody>
      </p:sp>
      <p:sp>
        <p:nvSpPr>
          <p:cNvPr id="9" name="TextBox 8">
            <a:extLst>
              <a:ext uri="{FF2B5EF4-FFF2-40B4-BE49-F238E27FC236}">
                <a16:creationId xmlns:a16="http://schemas.microsoft.com/office/drawing/2014/main" id="{9C9E93EB-9512-3EFD-64CF-92274B140919}"/>
              </a:ext>
            </a:extLst>
          </p:cNvPr>
          <p:cNvSpPr txBox="1"/>
          <p:nvPr/>
        </p:nvSpPr>
        <p:spPr>
          <a:xfrm>
            <a:off x="108858" y="1458686"/>
            <a:ext cx="8218714" cy="769441"/>
          </a:xfrm>
          <a:prstGeom prst="rect">
            <a:avLst/>
          </a:prstGeom>
          <a:noFill/>
        </p:spPr>
        <p:txBody>
          <a:bodyPr wrap="square" rtlCol="0">
            <a:spAutoFit/>
          </a:bodyPr>
          <a:lstStyle/>
          <a:p>
            <a:r>
              <a:rPr lang="en-US" sz="4400" b="1" dirty="0">
                <a:latin typeface="Libre Franklin Light" pitchFamily="2" charset="77"/>
              </a:rPr>
              <a:t>Upcoming Courses &amp; Events</a:t>
            </a:r>
          </a:p>
        </p:txBody>
      </p:sp>
      <p:pic>
        <p:nvPicPr>
          <p:cNvPr id="6" name="Picture 5">
            <a:extLst>
              <a:ext uri="{FF2B5EF4-FFF2-40B4-BE49-F238E27FC236}">
                <a16:creationId xmlns:a16="http://schemas.microsoft.com/office/drawing/2014/main" id="{A96037D4-63DE-2FC8-7E23-F468FA802AE3}"/>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520188" y="2570373"/>
            <a:ext cx="4335381" cy="1538141"/>
          </a:xfrm>
          <a:prstGeom prst="rect">
            <a:avLst/>
          </a:prstGeom>
        </p:spPr>
      </p:pic>
    </p:spTree>
    <p:extLst>
      <p:ext uri="{BB962C8B-B14F-4D97-AF65-F5344CB8AC3E}">
        <p14:creationId xmlns:p14="http://schemas.microsoft.com/office/powerpoint/2010/main" val="2555817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5806</TotalTime>
  <Words>446</Words>
  <Application>Microsoft Macintosh PowerPoint</Application>
  <PresentationFormat>Widescreen</PresentationFormat>
  <Paragraphs>60</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Libre Franklin</vt:lpstr>
      <vt:lpstr>Libre Franklin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Sexton</dc:creator>
  <cp:lastModifiedBy>David Pollina</cp:lastModifiedBy>
  <cp:revision>52</cp:revision>
  <dcterms:created xsi:type="dcterms:W3CDTF">2023-04-03T13:57:02Z</dcterms:created>
  <dcterms:modified xsi:type="dcterms:W3CDTF">2024-09-20T18:05:13Z</dcterms:modified>
</cp:coreProperties>
</file>