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63" r:id="rId4"/>
    <p:sldId id="264"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653"/>
  </p:normalViewPr>
  <p:slideViewPr>
    <p:cSldViewPr snapToGrid="0" snapToObjects="1">
      <p:cViewPr varScale="1">
        <p:scale>
          <a:sx n="85" d="100"/>
          <a:sy n="85" d="100"/>
        </p:scale>
        <p:origin x="3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a:p>
        </p:txBody>
      </p:sp>
    </p:spTree>
    <p:extLst>
      <p:ext uri="{BB962C8B-B14F-4D97-AF65-F5344CB8AC3E}">
        <p14:creationId xmlns:p14="http://schemas.microsoft.com/office/powerpoint/2010/main" val="141630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a:p>
        </p:txBody>
      </p:sp>
    </p:spTree>
    <p:extLst>
      <p:ext uri="{BB962C8B-B14F-4D97-AF65-F5344CB8AC3E}">
        <p14:creationId xmlns:p14="http://schemas.microsoft.com/office/powerpoint/2010/main" val="34392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Unlimited</a:t>
            </a:r>
            <a:r>
              <a:rPr lang="en-US" b="1" baseline="0" dirty="0"/>
              <a:t> usage and tech help is for hardware and software issues.</a:t>
            </a:r>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a:p>
        </p:txBody>
      </p:sp>
    </p:spTree>
    <p:extLst>
      <p:ext uri="{BB962C8B-B14F-4D97-AF65-F5344CB8AC3E}">
        <p14:creationId xmlns:p14="http://schemas.microsoft.com/office/powerpoint/2010/main" val="190308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1/12/2022</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1/12/2022</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succeedwithmore.com/productionaward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Win@SucceedWithMOR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308" y="226644"/>
            <a:ext cx="5009661" cy="1200329"/>
          </a:xfrm>
          <a:prstGeom prst="rect">
            <a:avLst/>
          </a:prstGeom>
          <a:noFill/>
        </p:spPr>
        <p:txBody>
          <a:bodyPr wrap="square" rtlCol="0">
            <a:spAutoFit/>
          </a:bodyPr>
          <a:lstStyle/>
          <a:p>
            <a:r>
              <a:rPr lang="en-US" sz="3600" b="1" dirty="0">
                <a:solidFill>
                  <a:schemeClr val="accent5">
                    <a:lumMod val="50000"/>
                  </a:schemeClr>
                </a:solidFill>
                <a:latin typeface="Libre Franklin" panose="00000500000000000000" pitchFamily="2" charset="0"/>
              </a:rPr>
              <a:t>JANUARY 2022</a:t>
            </a:r>
          </a:p>
          <a:p>
            <a:r>
              <a:rPr lang="en-US" sz="3600" b="1" dirty="0">
                <a:solidFill>
                  <a:schemeClr val="accent5">
                    <a:lumMod val="50000"/>
                  </a:schemeClr>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198208" y="162170"/>
            <a:ext cx="6044548" cy="936901"/>
          </a:xfrm>
        </p:spPr>
        <p:txBody>
          <a:bodyPr>
            <a:normAutofit/>
          </a:bodyPr>
          <a:lstStyle/>
          <a:p>
            <a:r>
              <a:rPr lang="en-US" sz="2800" b="1" dirty="0"/>
              <a:t>NAR CODE OF ETHICS UPDATE</a:t>
            </a:r>
          </a:p>
        </p:txBody>
      </p:sp>
      <p:sp>
        <p:nvSpPr>
          <p:cNvPr id="3" name="Content Placeholder 2">
            <a:extLst>
              <a:ext uri="{FF2B5EF4-FFF2-40B4-BE49-F238E27FC236}">
                <a16:creationId xmlns:a16="http://schemas.microsoft.com/office/drawing/2014/main" id="{B2A14B4B-E091-0749-B941-2726BD89822A}"/>
              </a:ext>
            </a:extLst>
          </p:cNvPr>
          <p:cNvSpPr>
            <a:spLocks noGrp="1"/>
          </p:cNvSpPr>
          <p:nvPr>
            <p:ph idx="1"/>
          </p:nvPr>
        </p:nvSpPr>
        <p:spPr>
          <a:xfrm>
            <a:off x="397933" y="1486958"/>
            <a:ext cx="10515600" cy="4351338"/>
          </a:xfrm>
        </p:spPr>
        <p:txBody>
          <a:bodyPr/>
          <a:lstStyle/>
          <a:p>
            <a:pPr lvl="0"/>
            <a:r>
              <a:rPr lang="en-US" sz="1800" b="1" dirty="0"/>
              <a:t>COE 12.1: </a:t>
            </a:r>
            <a:r>
              <a:rPr lang="en-US" sz="1800" dirty="0"/>
              <a:t>REALTORS® must not represent that their brokerage services to  a client or customer are free or available at no cost to their clients, unless the REALTOR® will receive no financial compensation from any source for those services.</a:t>
            </a:r>
          </a:p>
          <a:p>
            <a:pPr lvl="0"/>
            <a:r>
              <a:rPr lang="en-US" sz="1800" b="1" dirty="0"/>
              <a:t>COE 1.8 Amended: </a:t>
            </a:r>
            <a:r>
              <a:rPr lang="en-US" sz="1800" dirty="0"/>
              <a:t>REALTORS®, acting as agents or brokers/tenants, shall submit to buyers/tenants all offers and counter-offers until acceptance but have no obligation to continue to show properties to their clients after an offer has been accepted unless otherwise agreed in writing.  </a:t>
            </a:r>
            <a:r>
              <a:rPr lang="en-US" sz="1800" b="1" i="1" u="sng" dirty="0"/>
              <a:t>Upon the written request of the listing broker who submits a counter-offer to the buyer’s/tenant’s broker shall provide, as soon as practical, a written affirmation to the listing broker stating that the counter-offer has been submitted to the buyers/tenants, or a written notification that the buyers/tenants have waived the obligation to have the counter-offer presented. </a:t>
            </a:r>
            <a:r>
              <a:rPr lang="en-US" sz="1800" dirty="0"/>
              <a:t>REALTORS®, acting as agents or brokers of buyers/tenants, shall recommend that buyers/tenants obtain the advice of legal counsel if there is a question as to whether a pre-existing contract has been terminated. </a:t>
            </a:r>
          </a:p>
          <a:p>
            <a:pPr marL="0" lvl="0" indent="0">
              <a:buNone/>
            </a:pPr>
            <a:endParaRPr lang="en-US" sz="1400" dirty="0"/>
          </a:p>
          <a:p>
            <a:r>
              <a:rPr lang="en-US" sz="1400" b="1" dirty="0"/>
              <a:t>Its important to note that MLS rules set forth by NAR is mandated only for Association owned MLS’s.  MRED is not Association owned but rather Broker owned. Look for future information directly from MRED in regards to the NAR MLS changes.</a:t>
            </a:r>
          </a:p>
          <a:p>
            <a:pPr lvl="0"/>
            <a:endParaRPr lang="en-US" sz="1400" dirty="0"/>
          </a:p>
          <a:p>
            <a:endParaRPr lang="en-US" dirty="0"/>
          </a:p>
        </p:txBody>
      </p:sp>
    </p:spTree>
    <p:extLst>
      <p:ext uri="{BB962C8B-B14F-4D97-AF65-F5344CB8AC3E}">
        <p14:creationId xmlns:p14="http://schemas.microsoft.com/office/powerpoint/2010/main" val="35015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728785" y="131885"/>
            <a:ext cx="4804508" cy="936901"/>
          </a:xfrm>
        </p:spPr>
        <p:txBody>
          <a:bodyPr>
            <a:normAutofit/>
          </a:bodyPr>
          <a:lstStyle/>
          <a:p>
            <a:r>
              <a:rPr lang="en-US" sz="2800" b="1" dirty="0"/>
              <a:t>PRODUCTION AWARDS</a:t>
            </a:r>
          </a:p>
        </p:txBody>
      </p:sp>
      <p:sp>
        <p:nvSpPr>
          <p:cNvPr id="3" name="Content Placeholder 2">
            <a:extLst>
              <a:ext uri="{FF2B5EF4-FFF2-40B4-BE49-F238E27FC236}">
                <a16:creationId xmlns:a16="http://schemas.microsoft.com/office/drawing/2014/main" id="{B2A14B4B-E091-0749-B941-2726BD89822A}"/>
              </a:ext>
            </a:extLst>
          </p:cNvPr>
          <p:cNvSpPr>
            <a:spLocks noGrp="1"/>
          </p:cNvSpPr>
          <p:nvPr>
            <p:ph idx="1"/>
          </p:nvPr>
        </p:nvSpPr>
        <p:spPr>
          <a:xfrm>
            <a:off x="963246" y="2021010"/>
            <a:ext cx="10515600" cy="4351338"/>
          </a:xfrm>
        </p:spPr>
        <p:txBody>
          <a:bodyPr/>
          <a:lstStyle/>
          <a:p>
            <a:r>
              <a:rPr lang="en-US" sz="2400" dirty="0"/>
              <a:t>March 1st, 2022 – Announcement of winners</a:t>
            </a:r>
          </a:p>
          <a:p>
            <a:r>
              <a:rPr lang="en-US" sz="2400" dirty="0"/>
              <a:t>Secondary members are eligible - </a:t>
            </a:r>
            <a:r>
              <a:rPr lang="en-US" sz="2400" b="1" dirty="0"/>
              <a:t>NEW</a:t>
            </a:r>
          </a:p>
          <a:p>
            <a:r>
              <a:rPr lang="en-US" sz="2400" dirty="0"/>
              <a:t>Commercial Brokers will need to submit an application </a:t>
            </a:r>
            <a:r>
              <a:rPr lang="en-US" sz="2400" dirty="0">
                <a:hlinkClick r:id="rId3"/>
              </a:rPr>
              <a:t>www.SucceedWithMORe.com/productionawards</a:t>
            </a:r>
            <a:r>
              <a:rPr lang="en-US" sz="2400" dirty="0"/>
              <a:t>  </a:t>
            </a:r>
          </a:p>
          <a:p>
            <a:r>
              <a:rPr lang="en-US" sz="2400" dirty="0"/>
              <a:t>Top 1%, 2%, and 3% Individuals</a:t>
            </a:r>
          </a:p>
          <a:p>
            <a:r>
              <a:rPr lang="en-US" sz="2400" dirty="0"/>
              <a:t>Top 1%, 2%, and 3% for Small, Mid, and Large Teams – </a:t>
            </a:r>
            <a:r>
              <a:rPr lang="en-US" sz="2400" b="1" dirty="0"/>
              <a:t>NEW</a:t>
            </a:r>
          </a:p>
          <a:p>
            <a:r>
              <a:rPr lang="en-US" sz="2400" dirty="0"/>
              <a:t>Individual and Teams data will be pulled directly from MRED</a:t>
            </a:r>
          </a:p>
          <a:p>
            <a:r>
              <a:rPr lang="en-US" sz="2400" dirty="0"/>
              <a:t>Questions? Email </a:t>
            </a:r>
            <a:r>
              <a:rPr lang="en-US" sz="2400" dirty="0">
                <a:hlinkClick r:id="rId4"/>
              </a:rPr>
              <a:t>Win@SucceedWithMORe.com</a:t>
            </a:r>
            <a:r>
              <a:rPr lang="en-US" sz="2400" dirty="0"/>
              <a:t> </a:t>
            </a:r>
          </a:p>
          <a:p>
            <a:pPr lvl="0"/>
            <a:endParaRPr lang="en-US" sz="1400" dirty="0"/>
          </a:p>
          <a:p>
            <a:endParaRPr lang="en-US" dirty="0"/>
          </a:p>
        </p:txBody>
      </p:sp>
    </p:spTree>
    <p:extLst>
      <p:ext uri="{BB962C8B-B14F-4D97-AF65-F5344CB8AC3E}">
        <p14:creationId xmlns:p14="http://schemas.microsoft.com/office/powerpoint/2010/main" val="314792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728785" y="131885"/>
            <a:ext cx="4804508" cy="936901"/>
          </a:xfrm>
        </p:spPr>
        <p:txBody>
          <a:bodyPr>
            <a:normAutofit/>
          </a:bodyPr>
          <a:lstStyle/>
          <a:p>
            <a:r>
              <a:rPr lang="en-US" sz="2800" b="1" dirty="0"/>
              <a:t>MEMBER BENEFIT: </a:t>
            </a:r>
            <a:br>
              <a:rPr lang="en-US" sz="2800" b="1" dirty="0"/>
            </a:br>
            <a:r>
              <a:rPr lang="en-US" sz="2800" b="1" dirty="0"/>
              <a:t>TECH HELPLINE</a:t>
            </a:r>
          </a:p>
        </p:txBody>
      </p:sp>
      <p:sp>
        <p:nvSpPr>
          <p:cNvPr id="3" name="Content Placeholder 2">
            <a:extLst>
              <a:ext uri="{FF2B5EF4-FFF2-40B4-BE49-F238E27FC236}">
                <a16:creationId xmlns:a16="http://schemas.microsoft.com/office/drawing/2014/main" id="{B2A14B4B-E091-0749-B941-2726BD89822A}"/>
              </a:ext>
            </a:extLst>
          </p:cNvPr>
          <p:cNvSpPr>
            <a:spLocks noGrp="1"/>
          </p:cNvSpPr>
          <p:nvPr>
            <p:ph idx="1"/>
          </p:nvPr>
        </p:nvSpPr>
        <p:spPr/>
        <p:txBody>
          <a:bodyPr/>
          <a:lstStyle/>
          <a:p>
            <a:pPr marL="0" indent="0">
              <a:buNone/>
            </a:pPr>
            <a:r>
              <a:rPr lang="en-US" sz="2400" dirty="0"/>
              <a:t>There's no need to sign up for anything, your account is attached to your active </a:t>
            </a:r>
            <a:r>
              <a:rPr lang="en-US" sz="2400" dirty="0" err="1"/>
              <a:t>Mainstreet</a:t>
            </a:r>
            <a:r>
              <a:rPr lang="en-US" sz="2400" dirty="0"/>
              <a:t> REALTORS® membership and is ready to be used when you need it. When you need assistance the process is simple:</a:t>
            </a:r>
          </a:p>
          <a:p>
            <a:pPr marL="457200" indent="-457200">
              <a:buFont typeface="+mj-lt"/>
              <a:buAutoNum type="arabicPeriod"/>
            </a:pPr>
            <a:r>
              <a:rPr lang="en-US" sz="2400" dirty="0"/>
              <a:t>Contact Tech Helpline via phone, live chat or email.</a:t>
            </a:r>
          </a:p>
          <a:p>
            <a:pPr marL="457200" indent="-457200">
              <a:buFont typeface="+mj-lt"/>
              <a:buAutoNum type="arabicPeriod"/>
            </a:pPr>
            <a:r>
              <a:rPr lang="en-US" sz="2400" dirty="0"/>
              <a:t>They’ll verify your active </a:t>
            </a:r>
            <a:r>
              <a:rPr lang="en-US" sz="2400" dirty="0" err="1"/>
              <a:t>Mainstreet</a:t>
            </a:r>
            <a:r>
              <a:rPr lang="en-US" sz="2400" dirty="0"/>
              <a:t> REALTORS® membership.</a:t>
            </a:r>
          </a:p>
          <a:p>
            <a:pPr marL="457200" indent="-457200">
              <a:buFont typeface="+mj-lt"/>
              <a:buAutoNum type="arabicPeriod"/>
            </a:pPr>
            <a:r>
              <a:rPr lang="en-US" sz="2400" dirty="0"/>
              <a:t>They’ll troubleshoot the problem or provide answers to your questions.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173"/>
          <a:stretch/>
        </p:blipFill>
        <p:spPr>
          <a:xfrm>
            <a:off x="237066" y="4930088"/>
            <a:ext cx="2359377" cy="18598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353" y="4789195"/>
            <a:ext cx="6302248" cy="2000713"/>
          </a:xfrm>
          <a:prstGeom prst="rect">
            <a:avLst/>
          </a:prstGeom>
        </p:spPr>
      </p:pic>
    </p:spTree>
    <p:extLst>
      <p:ext uri="{BB962C8B-B14F-4D97-AF65-F5344CB8AC3E}">
        <p14:creationId xmlns:p14="http://schemas.microsoft.com/office/powerpoint/2010/main" val="301205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3" name="Content Placeholder 2">
            <a:extLst>
              <a:ext uri="{FF2B5EF4-FFF2-40B4-BE49-F238E27FC236}">
                <a16:creationId xmlns:a16="http://schemas.microsoft.com/office/drawing/2014/main" id="{432E6D47-94D8-5D4A-9600-B0FD18071390}"/>
              </a:ext>
            </a:extLst>
          </p:cNvPr>
          <p:cNvSpPr>
            <a:spLocks noGrp="1"/>
          </p:cNvSpPr>
          <p:nvPr>
            <p:ph idx="1"/>
          </p:nvPr>
        </p:nvSpPr>
        <p:spPr>
          <a:xfrm>
            <a:off x="838200" y="1845028"/>
            <a:ext cx="10515600" cy="4351338"/>
          </a:xfrm>
        </p:spPr>
        <p:txBody>
          <a:bodyPr/>
          <a:lstStyle/>
          <a:p>
            <a:r>
              <a:rPr lang="en-US" sz="2400" dirty="0" smtClean="0"/>
              <a:t>Brokerage </a:t>
            </a:r>
            <a:r>
              <a:rPr lang="en-US" sz="2400" dirty="0"/>
              <a:t>Forum						2.7.2022</a:t>
            </a:r>
          </a:p>
          <a:p>
            <a:r>
              <a:rPr lang="en-US" sz="2400" dirty="0"/>
              <a:t>Certified Staging Consultant				2.15.2022</a:t>
            </a:r>
          </a:p>
          <a:p>
            <a:r>
              <a:rPr lang="en-US" sz="2400" dirty="0"/>
              <a:t>National Flood Insurance Program			2.15.2022</a:t>
            </a:r>
          </a:p>
          <a:p>
            <a:r>
              <a:rPr lang="en-US" sz="2400" dirty="0"/>
              <a:t>Leadership Academy					2.17.2022</a:t>
            </a:r>
          </a:p>
          <a:p>
            <a:r>
              <a:rPr lang="en-US" sz="2400" dirty="0"/>
              <a:t>News and </a:t>
            </a:r>
            <a:r>
              <a:rPr lang="en-US" sz="2400" dirty="0" smtClean="0"/>
              <a:t>Brews at </a:t>
            </a:r>
            <a:r>
              <a:rPr lang="en-US" sz="2400" dirty="0" smtClean="0"/>
              <a:t>Light the Lamp Brewery</a:t>
            </a:r>
            <a:r>
              <a:rPr lang="en-US" sz="2400" dirty="0"/>
              <a:t>	2.22.2022</a:t>
            </a:r>
          </a:p>
          <a:p>
            <a:r>
              <a:rPr lang="en-US" sz="2400" dirty="0"/>
              <a:t>Coffee and Conversation: </a:t>
            </a:r>
            <a:r>
              <a:rPr lang="en-US" sz="2400" dirty="0" smtClean="0"/>
              <a:t>Impact of Redlining</a:t>
            </a:r>
            <a:r>
              <a:rPr lang="en-US" sz="2400" dirty="0"/>
              <a:t>	2.24.2022</a:t>
            </a:r>
          </a:p>
          <a:p>
            <a:r>
              <a:rPr lang="en-US" sz="2400" dirty="0"/>
              <a:t>Short Sales and Foreclosures Certification		2.24.2022</a:t>
            </a:r>
          </a:p>
        </p:txBody>
      </p:sp>
      <p:sp>
        <p:nvSpPr>
          <p:cNvPr id="4" name="TextBox 3"/>
          <p:cNvSpPr txBox="1"/>
          <p:nvPr/>
        </p:nvSpPr>
        <p:spPr>
          <a:xfrm>
            <a:off x="1938214" y="6176963"/>
            <a:ext cx="6955693" cy="523220"/>
          </a:xfrm>
          <a:prstGeom prst="rect">
            <a:avLst/>
          </a:prstGeom>
          <a:noFill/>
        </p:spPr>
        <p:txBody>
          <a:bodyPr wrap="square" rtlCol="0">
            <a:spAutoFit/>
          </a:bodyPr>
          <a:lstStyle/>
          <a:p>
            <a:r>
              <a:rPr lang="en-US" sz="2800" dirty="0">
                <a:latin typeface="Libre Franklin" panose="00000500000000000000" pitchFamily="2" charset="0"/>
                <a:hlinkClick r:id="rId2"/>
              </a:rPr>
              <a:t>www.SucceedWithMORe.com/calendar</a:t>
            </a:r>
            <a:endParaRPr lang="en-US" sz="2800" dirty="0">
              <a:latin typeface="Libre Franklin" panose="00000500000000000000" pitchFamily="2" charset="0"/>
            </a:endParaRPr>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465</Words>
  <Application>Microsoft Office PowerPoint</Application>
  <PresentationFormat>Widescreen</PresentationFormat>
  <Paragraphs>33</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Libre Franklin</vt:lpstr>
      <vt:lpstr>Office Theme</vt:lpstr>
      <vt:lpstr>PowerPoint Presentation</vt:lpstr>
      <vt:lpstr>NAR CODE OF ETHICS UPDATE</vt:lpstr>
      <vt:lpstr>PRODUCTION AWARDS</vt:lpstr>
      <vt:lpstr>MEMBER BENEFIT:  TECH HELPLINE</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Lynnette Mock</cp:lastModifiedBy>
  <cp:revision>12</cp:revision>
  <dcterms:created xsi:type="dcterms:W3CDTF">2021-12-13T14:49:37Z</dcterms:created>
  <dcterms:modified xsi:type="dcterms:W3CDTF">2022-01-13T02:30:41Z</dcterms:modified>
</cp:coreProperties>
</file>