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3" r:id="rId3"/>
    <p:sldId id="270" r:id="rId4"/>
    <p:sldId id="266" r:id="rId5"/>
    <p:sldId id="27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78912" autoAdjust="0"/>
  </p:normalViewPr>
  <p:slideViewPr>
    <p:cSldViewPr snapToGrid="0" snapToObjects="1">
      <p:cViewPr varScale="1">
        <p:scale>
          <a:sx n="53" d="100"/>
          <a:sy n="53" d="100"/>
        </p:scale>
        <p:origin x="11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113141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357866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dirty="0"/>
          </a:p>
        </p:txBody>
      </p:sp>
    </p:spTree>
    <p:extLst>
      <p:ext uri="{BB962C8B-B14F-4D97-AF65-F5344CB8AC3E}">
        <p14:creationId xmlns:p14="http://schemas.microsoft.com/office/powerpoint/2010/main" val="277650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1/12/2023</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1/12/2023</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ucceedwithmore.com/Career-Resources/more-on-demand/fair-housin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succeedwithmore.com/globalassets/member-locked-files/contracts-and-forms/residential-property/more-private-network-addendum.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 y="226644"/>
            <a:ext cx="5009661" cy="1200329"/>
          </a:xfrm>
          <a:prstGeom prst="rect">
            <a:avLst/>
          </a:prstGeom>
          <a:noFill/>
        </p:spPr>
        <p:txBody>
          <a:bodyPr wrap="square" rtlCol="0">
            <a:spAutoFit/>
          </a:bodyPr>
          <a:lstStyle/>
          <a:p>
            <a:pPr algn="ctr"/>
            <a:r>
              <a:rPr lang="en-US" sz="3600" b="1" dirty="0" smtClean="0">
                <a:solidFill>
                  <a:schemeClr val="tx2"/>
                </a:solidFill>
                <a:latin typeface="Libre Franklin" panose="00000500000000000000" pitchFamily="2" charset="0"/>
              </a:rPr>
              <a:t>JANUARY 2023</a:t>
            </a:r>
            <a:endParaRPr lang="en-US" sz="3600" b="1" dirty="0">
              <a:solidFill>
                <a:schemeClr val="tx2"/>
              </a:solidFill>
              <a:latin typeface="Libre Franklin" panose="00000500000000000000" pitchFamily="2" charset="0"/>
            </a:endParaRP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smtClean="0"/>
              <a:t>SOURCE OF INCOME LAW</a:t>
            </a:r>
          </a:p>
        </p:txBody>
      </p:sp>
      <p:sp>
        <p:nvSpPr>
          <p:cNvPr id="9" name="Rectangle 8"/>
          <p:cNvSpPr/>
          <p:nvPr/>
        </p:nvSpPr>
        <p:spPr>
          <a:xfrm>
            <a:off x="444138" y="1272403"/>
            <a:ext cx="9744890" cy="4154984"/>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rgbClr val="002060"/>
                </a:solidFill>
                <a:latin typeface="Libre Franklin" panose="00000500000000000000" pitchFamily="2" charset="0"/>
              </a:rPr>
              <a:t>Effective </a:t>
            </a:r>
            <a:r>
              <a:rPr lang="en-US" sz="2000" dirty="0">
                <a:solidFill>
                  <a:srgbClr val="002060"/>
                </a:solidFill>
                <a:latin typeface="Libre Franklin" panose="00000500000000000000" pitchFamily="2" charset="0"/>
              </a:rPr>
              <a:t>January 1, 2023, housing providers may continue to use business criteria to screen tenants, but will no longer be able to turn renters away from available housing simply because of their source of income</a:t>
            </a:r>
            <a:r>
              <a:rPr lang="en-US" sz="2000" dirty="0" smtClean="0">
                <a:solidFill>
                  <a:srgbClr val="002060"/>
                </a:solidFill>
                <a:latin typeface="Libre Franklin" panose="00000500000000000000" pitchFamily="2" charset="0"/>
              </a:rPr>
              <a:t>.</a:t>
            </a:r>
          </a:p>
          <a:p>
            <a:pPr marL="342900" indent="-342900">
              <a:buFont typeface="Arial" panose="020B0604020202020204" pitchFamily="34" charset="0"/>
              <a:buChar char="•"/>
            </a:pPr>
            <a:endParaRPr lang="en-US" sz="2000" dirty="0" smtClean="0">
              <a:solidFill>
                <a:srgbClr val="002060"/>
              </a:solidFill>
              <a:latin typeface="Libre Franklin" panose="00000500000000000000" pitchFamily="2" charset="0"/>
            </a:endParaRPr>
          </a:p>
          <a:p>
            <a:pPr marL="342900" indent="-342900">
              <a:buFont typeface="Arial" panose="020B0604020202020204" pitchFamily="34" charset="0"/>
              <a:buChar char="•"/>
            </a:pPr>
            <a:r>
              <a:rPr lang="en-US" sz="2000" dirty="0">
                <a:solidFill>
                  <a:srgbClr val="002060"/>
                </a:solidFill>
                <a:latin typeface="Libre Franklin" panose="00000500000000000000" pitchFamily="2" charset="0"/>
              </a:rPr>
              <a:t>The legislation amends the Illinois Human Rights Act to add source of income as a protected class and provides people seeking housing with nonwage incomes the same legal protections against discrimination that are available based on race, disability, familial status, sexual </a:t>
            </a:r>
            <a:r>
              <a:rPr lang="en-US" sz="2000" dirty="0" smtClean="0">
                <a:solidFill>
                  <a:srgbClr val="002060"/>
                </a:solidFill>
                <a:latin typeface="Libre Franklin" panose="00000500000000000000" pitchFamily="2" charset="0"/>
              </a:rPr>
              <a:t>orientation </a:t>
            </a:r>
            <a:r>
              <a:rPr lang="en-US" sz="2000" dirty="0">
                <a:solidFill>
                  <a:srgbClr val="002060"/>
                </a:solidFill>
                <a:latin typeface="Libre Franklin" panose="00000500000000000000" pitchFamily="2" charset="0"/>
              </a:rPr>
              <a:t>and other factors</a:t>
            </a:r>
            <a:r>
              <a:rPr lang="en-US" sz="2000" dirty="0" smtClean="0">
                <a:solidFill>
                  <a:srgbClr val="002060"/>
                </a:solidFill>
                <a:latin typeface="Libre Franklin" panose="00000500000000000000" pitchFamily="2" charset="0"/>
              </a:rPr>
              <a:t>.</a:t>
            </a:r>
          </a:p>
          <a:p>
            <a:r>
              <a:rPr lang="en-US" sz="2000" dirty="0" smtClean="0">
                <a:solidFill>
                  <a:srgbClr val="002060"/>
                </a:solidFill>
                <a:latin typeface="Libre Franklin" panose="00000500000000000000" pitchFamily="2" charset="0"/>
              </a:rPr>
              <a:t> </a:t>
            </a:r>
            <a:endParaRPr lang="en-US" sz="2000" dirty="0">
              <a:solidFill>
                <a:srgbClr val="002060"/>
              </a:solidFill>
              <a:latin typeface="Libre Franklin" panose="00000500000000000000" pitchFamily="2" charset="0"/>
            </a:endParaRPr>
          </a:p>
          <a:p>
            <a:pPr marL="342900" indent="-342900">
              <a:buFont typeface="Arial" panose="020B0604020202020204" pitchFamily="34" charset="0"/>
              <a:buChar char="•"/>
            </a:pPr>
            <a:r>
              <a:rPr lang="en-US" sz="2000" dirty="0" err="1" smtClean="0">
                <a:solidFill>
                  <a:srgbClr val="002060"/>
                </a:solidFill>
                <a:latin typeface="Libre Franklin" panose="00000500000000000000" pitchFamily="2" charset="0"/>
              </a:rPr>
              <a:t>Mainstreet</a:t>
            </a:r>
            <a:r>
              <a:rPr lang="en-US" sz="2000" dirty="0" smtClean="0">
                <a:solidFill>
                  <a:srgbClr val="002060"/>
                </a:solidFill>
                <a:latin typeface="Libre Franklin" panose="00000500000000000000" pitchFamily="2" charset="0"/>
              </a:rPr>
              <a:t> hosted </a:t>
            </a:r>
            <a:r>
              <a:rPr lang="en-US" sz="2000" dirty="0" smtClean="0">
                <a:solidFill>
                  <a:srgbClr val="002060"/>
                </a:solidFill>
                <a:latin typeface="Libre Franklin" panose="00000500000000000000" pitchFamily="2" charset="0"/>
              </a:rPr>
              <a:t>four </a:t>
            </a:r>
            <a:r>
              <a:rPr lang="en-US" sz="2000" dirty="0" smtClean="0">
                <a:solidFill>
                  <a:srgbClr val="002060"/>
                </a:solidFill>
                <a:latin typeface="Libre Franklin" panose="00000500000000000000" pitchFamily="2" charset="0"/>
              </a:rPr>
              <a:t>Source of Income law events in November at each of our </a:t>
            </a:r>
            <a:r>
              <a:rPr lang="en-US" sz="2000" dirty="0" smtClean="0">
                <a:solidFill>
                  <a:srgbClr val="002060"/>
                </a:solidFill>
                <a:latin typeface="Libre Franklin" panose="00000500000000000000" pitchFamily="2" charset="0"/>
              </a:rPr>
              <a:t>offices</a:t>
            </a:r>
            <a:r>
              <a:rPr lang="en-US" sz="2000" dirty="0" smtClean="0">
                <a:solidFill>
                  <a:srgbClr val="002060"/>
                </a:solidFill>
                <a:latin typeface="Libre Franklin" panose="00000500000000000000" pitchFamily="2" charset="0"/>
              </a:rPr>
              <a:t>. </a:t>
            </a:r>
            <a:r>
              <a:rPr lang="en-US" sz="2000" dirty="0" smtClean="0">
                <a:solidFill>
                  <a:srgbClr val="002060"/>
                </a:solidFill>
                <a:latin typeface="Libre Franklin" panose="00000500000000000000" pitchFamily="2" charset="0"/>
              </a:rPr>
              <a:t>Missed it? Catch a recording here (login required):</a:t>
            </a:r>
          </a:p>
          <a:p>
            <a:r>
              <a:rPr lang="en-US" sz="2000" dirty="0" smtClean="0">
                <a:latin typeface="Libre Franklin" panose="00000500000000000000" pitchFamily="2" charset="0"/>
                <a:hlinkClick r:id="rId3"/>
              </a:rPr>
              <a:t>SucceedwithMORe.com/Career-Resources/more-on-demand/fair-housing</a:t>
            </a:r>
            <a:r>
              <a:rPr lang="en-US" sz="2000" dirty="0">
                <a:latin typeface="Libre Franklin" panose="00000500000000000000" pitchFamily="2" charset="0"/>
                <a:hlinkClick r:id="rId3"/>
              </a:rPr>
              <a:t>/</a:t>
            </a:r>
            <a:r>
              <a:rPr lang="en-US" sz="2000" dirty="0">
                <a:latin typeface="Libre Franklin" panose="00000500000000000000" pitchFamily="2" charset="0"/>
              </a:rPr>
              <a:t> </a:t>
            </a:r>
          </a:p>
          <a:p>
            <a:endParaRPr lang="en-US" sz="2400" dirty="0">
              <a:latin typeface="Libre Franklin" panose="00000500000000000000" pitchFamily="2" charset="0"/>
            </a:endParaRPr>
          </a:p>
        </p:txBody>
      </p:sp>
    </p:spTree>
    <p:extLst>
      <p:ext uri="{BB962C8B-B14F-4D97-AF65-F5344CB8AC3E}">
        <p14:creationId xmlns:p14="http://schemas.microsoft.com/office/powerpoint/2010/main" val="314792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smtClean="0"/>
              <a:t>2023 CODE OF ETHIC CHANGES</a:t>
            </a:r>
            <a:endParaRPr lang="en-US" sz="2800" b="1" dirty="0"/>
          </a:p>
        </p:txBody>
      </p:sp>
      <p:sp>
        <p:nvSpPr>
          <p:cNvPr id="3" name="TextBox 2"/>
          <p:cNvSpPr txBox="1"/>
          <p:nvPr/>
        </p:nvSpPr>
        <p:spPr>
          <a:xfrm>
            <a:off x="296214" y="948690"/>
            <a:ext cx="8908868" cy="5909310"/>
          </a:xfrm>
          <a:prstGeom prst="rect">
            <a:avLst/>
          </a:prstGeom>
          <a:noFill/>
        </p:spPr>
        <p:txBody>
          <a:bodyPr wrap="square" rtlCol="0">
            <a:spAutoFit/>
          </a:bodyPr>
          <a:lstStyle/>
          <a:p>
            <a:endParaRPr lang="en-US" dirty="0">
              <a:solidFill>
                <a:srgbClr val="002060"/>
              </a:solidFill>
              <a:latin typeface="Libre Franklin" panose="00000500000000000000" pitchFamily="2" charset="0"/>
            </a:endParaRPr>
          </a:p>
          <a:p>
            <a:r>
              <a:rPr lang="en-US" b="1" dirty="0" smtClean="0">
                <a:solidFill>
                  <a:srgbClr val="002060"/>
                </a:solidFill>
                <a:latin typeface="Libre Franklin" panose="00000500000000000000" pitchFamily="2" charset="0"/>
              </a:rPr>
              <a:t>Article </a:t>
            </a:r>
            <a:r>
              <a:rPr lang="en-US" b="1" dirty="0">
                <a:solidFill>
                  <a:srgbClr val="002060"/>
                </a:solidFill>
                <a:latin typeface="Libre Franklin" panose="00000500000000000000" pitchFamily="2" charset="0"/>
              </a:rPr>
              <a:t>10 </a:t>
            </a:r>
            <a:r>
              <a:rPr lang="en-US" dirty="0">
                <a:solidFill>
                  <a:srgbClr val="002060"/>
                </a:solidFill>
                <a:latin typeface="Libre Franklin" panose="00000500000000000000" pitchFamily="2" charset="0"/>
              </a:rPr>
              <a:t>was amended as follows: </a:t>
            </a:r>
          </a:p>
          <a:p>
            <a:r>
              <a:rPr lang="en-US" dirty="0">
                <a:solidFill>
                  <a:srgbClr val="002060"/>
                </a:solidFill>
                <a:latin typeface="Libre Franklin" panose="00000500000000000000" pitchFamily="2" charset="0"/>
              </a:rPr>
              <a:t>REALTORS® shall not deny equal professional services to any person for reasons of race, color, religion, sex, </a:t>
            </a:r>
            <a:r>
              <a:rPr lang="en-US" strike="sngStrike" dirty="0">
                <a:solidFill>
                  <a:srgbClr val="002060"/>
                </a:solidFill>
                <a:latin typeface="Libre Franklin" panose="00000500000000000000" pitchFamily="2" charset="0"/>
              </a:rPr>
              <a:t>handicap</a:t>
            </a:r>
            <a:r>
              <a:rPr lang="en-US" dirty="0">
                <a:solidFill>
                  <a:srgbClr val="002060"/>
                </a:solidFill>
                <a:latin typeface="Libre Franklin" panose="00000500000000000000" pitchFamily="2" charset="0"/>
              </a:rPr>
              <a:t> </a:t>
            </a:r>
            <a:r>
              <a:rPr lang="en-US" u="sng" dirty="0">
                <a:solidFill>
                  <a:srgbClr val="002060"/>
                </a:solidFill>
                <a:latin typeface="Libre Franklin" panose="00000500000000000000" pitchFamily="2" charset="0"/>
              </a:rPr>
              <a:t>disability</a:t>
            </a:r>
            <a:r>
              <a:rPr lang="en-US" dirty="0">
                <a:solidFill>
                  <a:srgbClr val="002060"/>
                </a:solidFill>
                <a:latin typeface="Libre Franklin" panose="00000500000000000000" pitchFamily="2" charset="0"/>
              </a:rPr>
              <a:t>, familial status, national origin, sexual orientation, or gender identity. REALTORS® shall not be parties to any plan or agreement to discriminate against a person or persons on the basis of race, color, religion, sex, </a:t>
            </a:r>
            <a:r>
              <a:rPr lang="en-US" strike="sngStrike" dirty="0">
                <a:solidFill>
                  <a:srgbClr val="002060"/>
                </a:solidFill>
                <a:latin typeface="Libre Franklin" panose="00000500000000000000" pitchFamily="2" charset="0"/>
              </a:rPr>
              <a:t>handicap</a:t>
            </a:r>
            <a:r>
              <a:rPr lang="en-US" dirty="0">
                <a:solidFill>
                  <a:srgbClr val="002060"/>
                </a:solidFill>
                <a:latin typeface="Libre Franklin" panose="00000500000000000000" pitchFamily="2" charset="0"/>
              </a:rPr>
              <a:t> </a:t>
            </a:r>
            <a:r>
              <a:rPr lang="en-US" u="sng" dirty="0">
                <a:solidFill>
                  <a:srgbClr val="002060"/>
                </a:solidFill>
                <a:latin typeface="Libre Franklin" panose="00000500000000000000" pitchFamily="2" charset="0"/>
              </a:rPr>
              <a:t>disability</a:t>
            </a:r>
            <a:r>
              <a:rPr lang="en-US" dirty="0">
                <a:solidFill>
                  <a:srgbClr val="002060"/>
                </a:solidFill>
                <a:latin typeface="Libre Franklin" panose="00000500000000000000" pitchFamily="2" charset="0"/>
              </a:rPr>
              <a:t>, familial status, national origin, sexual orientation, or gender identity. </a:t>
            </a:r>
          </a:p>
          <a:p>
            <a:r>
              <a:rPr lang="en-US" dirty="0">
                <a:solidFill>
                  <a:srgbClr val="002060"/>
                </a:solidFill>
                <a:latin typeface="Libre Franklin" panose="00000500000000000000" pitchFamily="2" charset="0"/>
              </a:rPr>
              <a:t>REALTORS®, in their real estate employment practices, shall not discriminate against any person or persons on the basis of race, color, religion, sex, </a:t>
            </a:r>
            <a:r>
              <a:rPr lang="en-US" strike="sngStrike" dirty="0">
                <a:solidFill>
                  <a:srgbClr val="002060"/>
                </a:solidFill>
                <a:latin typeface="Libre Franklin" panose="00000500000000000000" pitchFamily="2" charset="0"/>
              </a:rPr>
              <a:t>handicap</a:t>
            </a:r>
            <a:r>
              <a:rPr lang="en-US" dirty="0">
                <a:solidFill>
                  <a:srgbClr val="002060"/>
                </a:solidFill>
                <a:latin typeface="Libre Franklin" panose="00000500000000000000" pitchFamily="2" charset="0"/>
              </a:rPr>
              <a:t> </a:t>
            </a:r>
            <a:r>
              <a:rPr lang="en-US" u="sng" dirty="0">
                <a:solidFill>
                  <a:srgbClr val="002060"/>
                </a:solidFill>
                <a:latin typeface="Libre Franklin" panose="00000500000000000000" pitchFamily="2" charset="0"/>
              </a:rPr>
              <a:t>disability</a:t>
            </a:r>
            <a:r>
              <a:rPr lang="en-US" dirty="0">
                <a:solidFill>
                  <a:srgbClr val="002060"/>
                </a:solidFill>
                <a:latin typeface="Libre Franklin" panose="00000500000000000000" pitchFamily="2" charset="0"/>
              </a:rPr>
              <a:t>, familial status, national origin, sexual orientation, or gender identity. 	</a:t>
            </a:r>
            <a:endParaRPr lang="en-US" dirty="0" smtClean="0">
              <a:solidFill>
                <a:srgbClr val="002060"/>
              </a:solidFill>
              <a:latin typeface="Libre Franklin" panose="00000500000000000000" pitchFamily="2" charset="0"/>
            </a:endParaRPr>
          </a:p>
          <a:p>
            <a:endParaRPr lang="en-US" b="1" dirty="0" smtClean="0">
              <a:solidFill>
                <a:srgbClr val="002060"/>
              </a:solidFill>
              <a:latin typeface="Libre Franklin" panose="00000500000000000000" pitchFamily="2" charset="0"/>
            </a:endParaRPr>
          </a:p>
          <a:p>
            <a:r>
              <a:rPr lang="en-US" b="1" dirty="0" smtClean="0">
                <a:solidFill>
                  <a:srgbClr val="002060"/>
                </a:solidFill>
                <a:latin typeface="Libre Franklin" panose="00000500000000000000" pitchFamily="2" charset="0"/>
              </a:rPr>
              <a:t>Note</a:t>
            </a:r>
            <a:r>
              <a:rPr lang="en-US" b="1" dirty="0">
                <a:solidFill>
                  <a:srgbClr val="002060"/>
                </a:solidFill>
                <a:latin typeface="Libre Franklin" panose="00000500000000000000" pitchFamily="2" charset="0"/>
              </a:rPr>
              <a:t>: </a:t>
            </a:r>
            <a:r>
              <a:rPr lang="en-US" dirty="0">
                <a:solidFill>
                  <a:srgbClr val="002060"/>
                </a:solidFill>
                <a:latin typeface="Libre Franklin" panose="00000500000000000000" pitchFamily="2" charset="0"/>
              </a:rPr>
              <a:t>The term “handicap” is also replaced with “disability” in all the Standards of Practice, and in all corresponding references to the protected classes within NAR policy and resources. </a:t>
            </a:r>
            <a:endParaRPr lang="en-US" dirty="0" smtClean="0">
              <a:solidFill>
                <a:srgbClr val="002060"/>
              </a:solidFill>
              <a:latin typeface="Libre Franklin" panose="00000500000000000000" pitchFamily="2" charset="0"/>
            </a:endParaRPr>
          </a:p>
          <a:p>
            <a:endParaRPr lang="en-US" dirty="0">
              <a:solidFill>
                <a:srgbClr val="002060"/>
              </a:solidFill>
              <a:latin typeface="Libre Franklin" panose="00000500000000000000" pitchFamily="2" charset="0"/>
            </a:endParaRPr>
          </a:p>
          <a:p>
            <a:r>
              <a:rPr lang="en-US" b="1" dirty="0">
                <a:solidFill>
                  <a:srgbClr val="002060"/>
                </a:solidFill>
                <a:latin typeface="Libre Franklin" panose="00000500000000000000" pitchFamily="2" charset="0"/>
              </a:rPr>
              <a:t>Standard of Practice 3-9 </a:t>
            </a:r>
            <a:r>
              <a:rPr lang="en-US" dirty="0">
                <a:solidFill>
                  <a:srgbClr val="002060"/>
                </a:solidFill>
                <a:latin typeface="Libre Franklin" panose="00000500000000000000" pitchFamily="2" charset="0"/>
              </a:rPr>
              <a:t>was amended as follows: </a:t>
            </a:r>
          </a:p>
          <a:p>
            <a:r>
              <a:rPr lang="en-US" dirty="0">
                <a:solidFill>
                  <a:srgbClr val="002060"/>
                </a:solidFill>
                <a:latin typeface="Libre Franklin" panose="00000500000000000000" pitchFamily="2" charset="0"/>
              </a:rPr>
              <a:t>REALTORS® shall not provide access to listed property on terms other than those established by the owner or </a:t>
            </a:r>
            <a:r>
              <a:rPr lang="en-US" strike="sngStrike" dirty="0">
                <a:solidFill>
                  <a:srgbClr val="002060"/>
                </a:solidFill>
                <a:latin typeface="Libre Franklin" panose="00000500000000000000" pitchFamily="2" charset="0"/>
              </a:rPr>
              <a:t>the listing broker</a:t>
            </a:r>
            <a:r>
              <a:rPr lang="en-US" dirty="0">
                <a:solidFill>
                  <a:srgbClr val="002060"/>
                </a:solidFill>
                <a:latin typeface="Libre Franklin" panose="00000500000000000000" pitchFamily="2" charset="0"/>
              </a:rPr>
              <a:t> </a:t>
            </a:r>
            <a:r>
              <a:rPr lang="en-US" u="sng" dirty="0">
                <a:solidFill>
                  <a:srgbClr val="002060"/>
                </a:solidFill>
                <a:latin typeface="Libre Franklin" panose="00000500000000000000" pitchFamily="2" charset="0"/>
              </a:rPr>
              <a:t>the seller</a:t>
            </a:r>
            <a:r>
              <a:rPr lang="en-US" dirty="0">
                <a:solidFill>
                  <a:srgbClr val="002060"/>
                </a:solidFill>
                <a:latin typeface="Libre Franklin" panose="00000500000000000000" pitchFamily="2" charset="0"/>
              </a:rPr>
              <a:t>. </a:t>
            </a:r>
          </a:p>
          <a:p>
            <a:endParaRPr lang="en-US" dirty="0">
              <a:solidFill>
                <a:srgbClr val="002060"/>
              </a:solidFill>
              <a:latin typeface="Libre Franklin" panose="00000500000000000000" pitchFamily="2" charset="0"/>
            </a:endParaRPr>
          </a:p>
          <a:p>
            <a:endParaRPr lang="en-US" dirty="0">
              <a:solidFill>
                <a:srgbClr val="002060"/>
              </a:solidFill>
              <a:latin typeface="Libre Franklin" panose="00000500000000000000" pitchFamily="2" charset="0"/>
            </a:endParaRPr>
          </a:p>
        </p:txBody>
      </p:sp>
      <p:sp>
        <p:nvSpPr>
          <p:cNvPr id="4" name="Rectangle 3"/>
          <p:cNvSpPr/>
          <p:nvPr/>
        </p:nvSpPr>
        <p:spPr>
          <a:xfrm>
            <a:off x="2764971" y="6519199"/>
            <a:ext cx="6096000" cy="307777"/>
          </a:xfrm>
          <a:prstGeom prst="rect">
            <a:avLst/>
          </a:prstGeom>
        </p:spPr>
        <p:txBody>
          <a:bodyPr>
            <a:spAutoFit/>
          </a:bodyPr>
          <a:lstStyle/>
          <a:p>
            <a:r>
              <a:rPr lang="en-US" sz="1400" dirty="0" smtClean="0">
                <a:solidFill>
                  <a:srgbClr val="002060"/>
                </a:solidFill>
                <a:latin typeface="Libre Franklin" panose="00000500000000000000" pitchFamily="2" charset="0"/>
              </a:rPr>
              <a:t>(</a:t>
            </a:r>
            <a:r>
              <a:rPr lang="en-US" sz="1400" dirty="0">
                <a:solidFill>
                  <a:srgbClr val="002060"/>
                </a:solidFill>
                <a:latin typeface="Libre Franklin" panose="00000500000000000000" pitchFamily="2" charset="0"/>
              </a:rPr>
              <a:t>Underscoring indicates additions; strikeouts indicate deletions) </a:t>
            </a:r>
          </a:p>
        </p:txBody>
      </p:sp>
    </p:spTree>
    <p:extLst>
      <p:ext uri="{BB962C8B-B14F-4D97-AF65-F5344CB8AC3E}">
        <p14:creationId xmlns:p14="http://schemas.microsoft.com/office/powerpoint/2010/main" val="1057448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307975" y="158938"/>
            <a:ext cx="6044548" cy="936901"/>
          </a:xfrm>
        </p:spPr>
        <p:txBody>
          <a:bodyPr>
            <a:normAutofit/>
          </a:bodyPr>
          <a:lstStyle/>
          <a:p>
            <a:r>
              <a:rPr lang="en-US" sz="2800" b="1" dirty="0" smtClean="0"/>
              <a:t>PRIVATE LISTING ADDENDUM</a:t>
            </a:r>
            <a:br>
              <a:rPr lang="en-US" sz="2800" b="1" dirty="0" smtClean="0"/>
            </a:br>
            <a:r>
              <a:rPr lang="en-US" sz="2800" b="1" dirty="0" smtClean="0"/>
              <a:t>Revision 12.2022</a:t>
            </a:r>
            <a:endParaRPr lang="en-US" sz="2800" b="1" dirty="0"/>
          </a:p>
        </p:txBody>
      </p:sp>
      <p:sp>
        <p:nvSpPr>
          <p:cNvPr id="3" name="Rectangle 2"/>
          <p:cNvSpPr/>
          <p:nvPr/>
        </p:nvSpPr>
        <p:spPr>
          <a:xfrm>
            <a:off x="460375" y="4615769"/>
            <a:ext cx="9394603" cy="1200329"/>
          </a:xfrm>
          <a:prstGeom prst="rect">
            <a:avLst/>
          </a:prstGeom>
        </p:spPr>
        <p:txBody>
          <a:bodyPr wrap="square">
            <a:spAutoFit/>
          </a:bodyPr>
          <a:lstStyle/>
          <a:p>
            <a:r>
              <a:rPr lang="en-US" dirty="0"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rPr>
              <a:t>Revised form (12.2022) can be found on </a:t>
            </a:r>
            <a:r>
              <a:rPr lang="en-US" dirty="0" err="1"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rPr>
              <a:t>Mainstreet’s</a:t>
            </a:r>
            <a:r>
              <a:rPr lang="en-US" dirty="0"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rPr>
              <a:t> website, MLS, and other Transaction Management </a:t>
            </a:r>
            <a:r>
              <a:rPr lang="en-US" dirty="0"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rPr>
              <a:t>Platforms (Login Required): </a:t>
            </a:r>
            <a:r>
              <a:rPr lang="en-US" dirty="0"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hlinkClick r:id="rId3"/>
              </a:rPr>
              <a:t>SucceedwithMORe.com/</a:t>
            </a:r>
            <a:r>
              <a:rPr lang="en-US" dirty="0" err="1"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hlinkClick r:id="rId3"/>
              </a:rPr>
              <a:t>globalassets</a:t>
            </a:r>
            <a:r>
              <a:rPr lang="en-US" dirty="0"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hlinkClick r:id="rId3"/>
              </a:rPr>
              <a:t>/member-locked-files/contracts-and-forms/residential-property/more-private-network-addendum.pdf</a:t>
            </a:r>
            <a:endParaRPr lang="en-US" dirty="0"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p:txBody>
      </p:sp>
      <p:sp>
        <p:nvSpPr>
          <p:cNvPr id="5" name="AutoShape 2" descr="Faces of Cha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Faces of Chan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12774" y="1274419"/>
            <a:ext cx="10516779" cy="1200329"/>
          </a:xfrm>
          <a:prstGeom prst="rect">
            <a:avLst/>
          </a:prstGeom>
        </p:spPr>
        <p:txBody>
          <a:bodyPr wrap="square">
            <a:spAutoFit/>
          </a:bodyPr>
          <a:lstStyle/>
          <a:p>
            <a:r>
              <a:rPr lang="en-US" dirty="0"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rPr>
              <a:t>Language clean up, </a:t>
            </a:r>
            <a:r>
              <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spelling out Midwest Real Estate Data near the top once more than before, fixing a typo and then updating the language in this section (from old version) to use the term standard </a:t>
            </a:r>
            <a:r>
              <a:rPr lang="en-US" dirty="0"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rPr>
              <a:t>listing.</a:t>
            </a:r>
          </a:p>
          <a:p>
            <a:r>
              <a:rPr lang="en-US" dirty="0" smtClean="0">
                <a:solidFill>
                  <a:srgbClr val="002060"/>
                </a:solidFill>
                <a:latin typeface="Libre Franklin" panose="00000500000000000000" pitchFamily="2" charset="0"/>
                <a:ea typeface="Calibri" panose="020F0502020204030204" pitchFamily="34" charset="0"/>
                <a:cs typeface="Times New Roman" panose="02020603050405020304" pitchFamily="18" charset="0"/>
              </a:rPr>
              <a:t>Changes: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84556"/>
            <a:ext cx="12051792" cy="1316005"/>
          </a:xfrm>
          <a:prstGeom prst="rect">
            <a:avLst/>
          </a:prstGeom>
        </p:spPr>
      </p:pic>
    </p:spTree>
    <p:extLst>
      <p:ext uri="{BB962C8B-B14F-4D97-AF65-F5344CB8AC3E}">
        <p14:creationId xmlns:p14="http://schemas.microsoft.com/office/powerpoint/2010/main" val="2196560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0665" y="6183824"/>
            <a:ext cx="4429277" cy="615553"/>
          </a:xfrm>
          <a:prstGeom prst="rect">
            <a:avLst/>
          </a:prstGeom>
          <a:noFill/>
        </p:spPr>
        <p:txBody>
          <a:bodyPr wrap="square" rtlCol="0">
            <a:spAutoFit/>
          </a:bodyPr>
          <a:lstStyle/>
          <a:p>
            <a:r>
              <a:rPr lang="en-US" sz="3400" b="1" dirty="0">
                <a:solidFill>
                  <a:srgbClr val="002060"/>
                </a:solidFill>
                <a:latin typeface="Libre Franklin" panose="00000500000000000000" pitchFamily="2" charset="0"/>
              </a:rPr>
              <a:t>C2EX.REALTOR</a:t>
            </a:r>
            <a:r>
              <a:rPr lang="en-US" sz="2400" dirty="0">
                <a:latin typeface="Libre Franklin" panose="00000500000000000000" pitchFamily="2" charset="0"/>
              </a:rPr>
              <a:t> </a:t>
            </a:r>
          </a:p>
        </p:txBody>
      </p:sp>
      <p:sp>
        <p:nvSpPr>
          <p:cNvPr id="5" name="Title 4"/>
          <p:cNvSpPr>
            <a:spLocks noGrp="1"/>
          </p:cNvSpPr>
          <p:nvPr>
            <p:ph type="title"/>
          </p:nvPr>
        </p:nvSpPr>
        <p:spPr/>
        <p:txBody>
          <a:bodyPr>
            <a:normAutofit fontScale="90000"/>
          </a:bodyPr>
          <a:lstStyle/>
          <a:p>
            <a:r>
              <a:rPr lang="en-US" b="1" dirty="0"/>
              <a:t>COMMITMENT TO EXCELLENCE (C2EX)</a:t>
            </a:r>
          </a:p>
        </p:txBody>
      </p:sp>
      <p:sp>
        <p:nvSpPr>
          <p:cNvPr id="2" name="Rectangle 1"/>
          <p:cNvSpPr/>
          <p:nvPr/>
        </p:nvSpPr>
        <p:spPr>
          <a:xfrm>
            <a:off x="266163" y="1753347"/>
            <a:ext cx="5220237" cy="3416320"/>
          </a:xfrm>
          <a:prstGeom prst="rect">
            <a:avLst/>
          </a:prstGeom>
        </p:spPr>
        <p:txBody>
          <a:bodyPr wrap="square">
            <a:spAutoFit/>
          </a:bodyPr>
          <a:lstStyle/>
          <a:p>
            <a:r>
              <a:rPr lang="en-US" sz="2400" dirty="0">
                <a:solidFill>
                  <a:srgbClr val="002060"/>
                </a:solidFill>
                <a:latin typeface="Libre Franklin" panose="00000500000000000000" pitchFamily="2" charset="0"/>
              </a:rPr>
              <a:t>Own your present while empowering your future with NAR’s award-winning Commitment to Excellence (C2EX) program. C2EX empowers REALTORS® to enhance and showcase your highest level of professionalism, while showing consumers you're the best in the business. </a:t>
            </a:r>
          </a:p>
        </p:txBody>
      </p:sp>
      <p:pic>
        <p:nvPicPr>
          <p:cNvPr id="1026" name="Picture 2" descr="Commitment to Excellence (C2EX) | SM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86" y="1959295"/>
            <a:ext cx="5722711" cy="300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36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smtClean="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497188" y="2167669"/>
            <a:ext cx="9770217" cy="3793723"/>
          </a:xfrm>
        </p:spPr>
        <p:txBody>
          <a:bodyPr/>
          <a:lstStyle/>
          <a:p>
            <a:pPr marL="0" indent="0">
              <a:spcAft>
                <a:spcPts val="600"/>
              </a:spcAft>
              <a:buNone/>
            </a:pPr>
            <a:r>
              <a:rPr lang="en-US" sz="2000" b="1" dirty="0" smtClean="0"/>
              <a:t>2.1.23		Affordable Housing Summit &amp; Expo</a:t>
            </a:r>
          </a:p>
          <a:p>
            <a:pPr marL="0" indent="0">
              <a:spcAft>
                <a:spcPts val="600"/>
              </a:spcAft>
              <a:buNone/>
            </a:pPr>
            <a:r>
              <a:rPr lang="en-US" sz="2000" b="1" dirty="0" smtClean="0"/>
              <a:t>2.6.23	</a:t>
            </a:r>
            <a:r>
              <a:rPr lang="en-US" sz="2000" dirty="0" smtClean="0"/>
              <a:t>	</a:t>
            </a:r>
            <a:r>
              <a:rPr lang="en-US" sz="2000" dirty="0" smtClean="0"/>
              <a:t>12-Hour </a:t>
            </a:r>
            <a:r>
              <a:rPr lang="en-US" sz="2000" dirty="0" smtClean="0"/>
              <a:t>Broker Management</a:t>
            </a:r>
          </a:p>
          <a:p>
            <a:pPr marL="0" indent="0">
              <a:spcAft>
                <a:spcPts val="600"/>
              </a:spcAft>
              <a:buNone/>
            </a:pPr>
            <a:r>
              <a:rPr lang="en-US" sz="2000" b="1" dirty="0" smtClean="0"/>
              <a:t>2.7.23	</a:t>
            </a:r>
            <a:r>
              <a:rPr lang="en-US" sz="2000" dirty="0" smtClean="0"/>
              <a:t>	</a:t>
            </a:r>
            <a:r>
              <a:rPr lang="en-US" sz="2000" dirty="0" smtClean="0"/>
              <a:t>12-Hour </a:t>
            </a:r>
            <a:r>
              <a:rPr lang="en-US" sz="2000" dirty="0" smtClean="0"/>
              <a:t>Broker Management</a:t>
            </a:r>
            <a:endParaRPr lang="en-US" sz="2000" dirty="0"/>
          </a:p>
          <a:p>
            <a:pPr marL="0" indent="0">
              <a:spcAft>
                <a:spcPts val="600"/>
              </a:spcAft>
              <a:buNone/>
            </a:pPr>
            <a:r>
              <a:rPr lang="en-US" sz="2000" b="1" dirty="0" smtClean="0"/>
              <a:t>2.7.23	</a:t>
            </a:r>
            <a:r>
              <a:rPr lang="en-US" sz="2000" dirty="0" smtClean="0"/>
              <a:t>	The Loudest Duck – Book Club</a:t>
            </a:r>
            <a:endParaRPr lang="en-US" sz="2000" dirty="0"/>
          </a:p>
          <a:p>
            <a:pPr marL="0" indent="0">
              <a:spcAft>
                <a:spcPts val="600"/>
              </a:spcAft>
              <a:buNone/>
            </a:pPr>
            <a:r>
              <a:rPr lang="en-US" sz="2000" b="1" dirty="0" smtClean="0"/>
              <a:t>2.23.23   </a:t>
            </a:r>
            <a:r>
              <a:rPr lang="en-US" sz="2000" dirty="0" smtClean="0"/>
              <a:t>  </a:t>
            </a:r>
            <a:r>
              <a:rPr lang="en-US" sz="2000" dirty="0"/>
              <a:t>	</a:t>
            </a:r>
            <a:r>
              <a:rPr lang="en-US" sz="2000" dirty="0" smtClean="0"/>
              <a:t>Coffee &amp; Conversation: Homebuyers, Sellers, &amp; Demographics</a:t>
            </a:r>
            <a:endParaRPr lang="en-US" sz="2000" dirty="0"/>
          </a:p>
          <a:p>
            <a:pPr marL="0" indent="0">
              <a:spcAft>
                <a:spcPts val="600"/>
              </a:spcAft>
              <a:buNone/>
            </a:pPr>
            <a:r>
              <a:rPr lang="en-US" sz="2000" b="1" dirty="0" smtClean="0"/>
              <a:t>2.27.23	</a:t>
            </a:r>
            <a:r>
              <a:rPr lang="en-US" sz="2000" dirty="0" smtClean="0"/>
              <a:t>Color Workshop for REALTORS®</a:t>
            </a:r>
          </a:p>
          <a:p>
            <a:pPr marL="0" indent="0">
              <a:buNone/>
            </a:pPr>
            <a:endParaRPr lang="en-US" sz="2000" dirty="0"/>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1367589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2486</TotalTime>
  <Words>530</Words>
  <Application>Microsoft Office PowerPoint</Application>
  <PresentationFormat>Widescreen</PresentationFormat>
  <Paragraphs>42</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Libre Franklin</vt:lpstr>
      <vt:lpstr>Times New Roman</vt:lpstr>
      <vt:lpstr>Office Theme</vt:lpstr>
      <vt:lpstr>PowerPoint Presentation</vt:lpstr>
      <vt:lpstr>SOURCE OF INCOME LAW</vt:lpstr>
      <vt:lpstr>2023 CODE OF ETHIC CHANGES</vt:lpstr>
      <vt:lpstr>PRIVATE LISTING ADDENDUM Revision 12.2022</vt:lpstr>
      <vt:lpstr>COMMITMENT TO EXCELLENCE (C2EX)</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David Pollina</cp:lastModifiedBy>
  <cp:revision>125</cp:revision>
  <dcterms:created xsi:type="dcterms:W3CDTF">2021-12-13T14:49:37Z</dcterms:created>
  <dcterms:modified xsi:type="dcterms:W3CDTF">2023-01-12T17:30:17Z</dcterms:modified>
</cp:coreProperties>
</file>