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3" r:id="rId3"/>
    <p:sldId id="266" r:id="rId4"/>
    <p:sldId id="259" r:id="rId5"/>
    <p:sldId id="264" r:id="rId6"/>
    <p:sldId id="267"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9"/>
    <p:restoredTop sz="78912" autoAdjust="0"/>
  </p:normalViewPr>
  <p:slideViewPr>
    <p:cSldViewPr snapToGrid="0" snapToObjects="1">
      <p:cViewPr varScale="1">
        <p:scale>
          <a:sx n="100" d="100"/>
          <a:sy n="100" d="100"/>
        </p:scale>
        <p:origin x="15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0A034-71D0-4F54-BBD8-C14068F24892}" type="datetimeFigureOut">
              <a:rPr lang="en-US" smtClean="0"/>
              <a:t>6/30/22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FCFB5-17AA-42EC-95B3-D4E8B3B80FDB}" type="slidenum">
              <a:rPr lang="en-US" smtClean="0"/>
              <a:t>‹#›</a:t>
            </a:fld>
            <a:endParaRPr lang="en-US"/>
          </a:p>
        </p:txBody>
      </p:sp>
    </p:spTree>
    <p:extLst>
      <p:ext uri="{BB962C8B-B14F-4D97-AF65-F5344CB8AC3E}">
        <p14:creationId xmlns:p14="http://schemas.microsoft.com/office/powerpoint/2010/main" val="127849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Examples for a &amp; b:</a:t>
            </a:r>
          </a:p>
          <a:p>
            <a:pPr marL="228600" indent="-228600">
              <a:buAutoNum type="alphaLcPeriod"/>
            </a:pPr>
            <a:r>
              <a:rPr lang="en-US" b="1" dirty="0"/>
              <a:t>Lists</a:t>
            </a:r>
            <a:r>
              <a:rPr lang="en-US" b="1" baseline="0" dirty="0"/>
              <a:t> for $270,000 offers $300,000 puts nothing in the optional field appraises at $260,000 buyer would owe $40,000.  Lists for $270,000 offers $300,000 puts the list price of $270,000 in the optional field, buyer would only owe $30,000</a:t>
            </a:r>
          </a:p>
          <a:p>
            <a:pPr marL="228600" indent="-228600">
              <a:buAutoNum type="alphaLcPeriod"/>
            </a:pPr>
            <a:r>
              <a:rPr lang="en-US" b="1" baseline="0" dirty="0"/>
              <a:t>Adds $20,000 in the blank space but appraisal comes in low and the gap is $30,000 buyer would only be responsible for $20,000 per addendum </a:t>
            </a:r>
            <a:endParaRPr lang="en-US" b="1" dirty="0"/>
          </a:p>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2</a:t>
            </a:fld>
            <a:endParaRPr lang="en-US" dirty="0"/>
          </a:p>
        </p:txBody>
      </p:sp>
    </p:spTree>
    <p:extLst>
      <p:ext uri="{BB962C8B-B14F-4D97-AF65-F5344CB8AC3E}">
        <p14:creationId xmlns:p14="http://schemas.microsoft.com/office/powerpoint/2010/main" val="34392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3</a:t>
            </a:fld>
            <a:endParaRPr lang="en-US" dirty="0"/>
          </a:p>
        </p:txBody>
      </p:sp>
    </p:spTree>
    <p:extLst>
      <p:ext uri="{BB962C8B-B14F-4D97-AF65-F5344CB8AC3E}">
        <p14:creationId xmlns:p14="http://schemas.microsoft.com/office/powerpoint/2010/main" val="357866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4</a:t>
            </a:fld>
            <a:endParaRPr lang="en-US" dirty="0"/>
          </a:p>
        </p:txBody>
      </p:sp>
    </p:spTree>
    <p:extLst>
      <p:ext uri="{BB962C8B-B14F-4D97-AF65-F5344CB8AC3E}">
        <p14:creationId xmlns:p14="http://schemas.microsoft.com/office/powerpoint/2010/main" val="1416304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5</a:t>
            </a:fld>
            <a:endParaRPr lang="en-US" dirty="0"/>
          </a:p>
        </p:txBody>
      </p:sp>
    </p:spTree>
    <p:extLst>
      <p:ext uri="{BB962C8B-B14F-4D97-AF65-F5344CB8AC3E}">
        <p14:creationId xmlns:p14="http://schemas.microsoft.com/office/powerpoint/2010/main" val="190308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7EFCFB5-17AA-42EC-95B3-D4E8B3B80FDB}" type="slidenum">
              <a:rPr lang="en-US" smtClean="0"/>
              <a:t>6</a:t>
            </a:fld>
            <a:endParaRPr lang="en-US" dirty="0"/>
          </a:p>
        </p:txBody>
      </p:sp>
    </p:spTree>
    <p:extLst>
      <p:ext uri="{BB962C8B-B14F-4D97-AF65-F5344CB8AC3E}">
        <p14:creationId xmlns:p14="http://schemas.microsoft.com/office/powerpoint/2010/main" val="320529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D8FBF-02CC-4B48-A4CD-535AD981C495}"/>
              </a:ext>
            </a:extLst>
          </p:cNvPr>
          <p:cNvSpPr>
            <a:spLocks noGrp="1"/>
          </p:cNvSpPr>
          <p:nvPr>
            <p:ph type="ctrTitle"/>
          </p:nvPr>
        </p:nvSpPr>
        <p:spPr>
          <a:xfrm>
            <a:off x="0" y="17255"/>
            <a:ext cx="6758609" cy="1582945"/>
          </a:xfrm>
        </p:spPr>
        <p:txBody>
          <a:bodyPr anchor="b">
            <a:normAutofit/>
          </a:bodyPr>
          <a:lstStyle>
            <a:lvl1pPr algn="ctr">
              <a:defRPr sz="5400">
                <a:solidFill>
                  <a:srgbClr val="002060"/>
                </a:solidFill>
                <a:latin typeface="Libre Franklin" pitchFamily="2" charset="77"/>
              </a:defRPr>
            </a:lvl1pPr>
          </a:lstStyle>
          <a:p>
            <a:r>
              <a:rPr lang="en-US" dirty="0"/>
              <a:t>Click to edit Master title style</a:t>
            </a:r>
          </a:p>
        </p:txBody>
      </p:sp>
      <p:sp>
        <p:nvSpPr>
          <p:cNvPr id="3" name="Subtitle 2">
            <a:extLst>
              <a:ext uri="{FF2B5EF4-FFF2-40B4-BE49-F238E27FC236}">
                <a16:creationId xmlns:a16="http://schemas.microsoft.com/office/drawing/2014/main" id="{D5EBA870-CCAA-8047-A2DF-DF582519E1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latin typeface="Libre Franklin"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E35B465-CF44-9E4A-88E2-18816ADF2CFA}"/>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16CBE62D-9B93-6E41-836B-9827570FA9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92789-5CC9-A84F-B87B-2BB966094575}"/>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85049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76230-8EA2-E547-A100-FE9BC9883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1D29B-0E75-A64A-8B39-48808C8796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3498DA-EB43-2645-A570-4D5BCACCD09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A1039E-5402-7241-9137-B9A917E57C9A}"/>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6" name="Footer Placeholder 5">
            <a:extLst>
              <a:ext uri="{FF2B5EF4-FFF2-40B4-BE49-F238E27FC236}">
                <a16:creationId xmlns:a16="http://schemas.microsoft.com/office/drawing/2014/main" id="{E971C44A-CB20-2D44-8BA9-1D8A0C96E6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5A0AEB-2E49-D641-8F71-55E4DB5EF694}"/>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2430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01A76-1A0D-D14F-ABC1-44BF54311A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5C96A4-3A6C-3743-89E9-B09ED20058A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DEFC4-8364-AB4E-A7EE-F71F58F9207F}"/>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462CB51D-3B57-7E4C-93CD-6692AD58A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E460C0-6E53-3A43-A087-CA8678FA8DF9}"/>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174760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CF17-5345-6644-B10D-F0749D3478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F382A-605D-C24E-ACAB-3ED4C45B677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F50B5-F215-A741-A4F9-83DD733A8455}"/>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B9BABC62-3100-6A49-8211-12596DA293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D87A5-DB66-3E47-8534-9146F821E096}"/>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99617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7EA80682-2A63-E448-8D58-55E1C490BA4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162339" y="136525"/>
            <a:ext cx="5572538" cy="936901"/>
          </a:xfrm>
        </p:spPr>
        <p:txBody>
          <a:bodyPr>
            <a:normAutofit/>
          </a:bodyPr>
          <a:lstStyle>
            <a:lvl1pPr>
              <a:defRPr sz="3600">
                <a:solidFill>
                  <a:srgbClr val="002060"/>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196198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A80682-2A63-E448-8D58-55E1C490BA4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DD8046B-1898-5A41-A995-0D4DB56002AC}"/>
              </a:ext>
            </a:extLst>
          </p:cNvPr>
          <p:cNvSpPr>
            <a:spLocks noGrp="1"/>
          </p:cNvSpPr>
          <p:nvPr>
            <p:ph type="title"/>
          </p:nvPr>
        </p:nvSpPr>
        <p:spPr>
          <a:xfrm>
            <a:off x="92766" y="136525"/>
            <a:ext cx="5572538" cy="936901"/>
          </a:xfrm>
        </p:spPr>
        <p:txBody>
          <a:bodyPr>
            <a:normAutofit/>
          </a:bodyPr>
          <a:lstStyle>
            <a:lvl1pPr>
              <a:defRPr sz="3600">
                <a:solidFill>
                  <a:schemeClr val="bg1"/>
                </a:solidFill>
                <a:latin typeface="Libre Franklin"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A2EE38FE-4597-AC4C-BA1E-3E17C5865D0D}"/>
              </a:ext>
            </a:extLst>
          </p:cNvPr>
          <p:cNvSpPr>
            <a:spLocks noGrp="1"/>
          </p:cNvSpPr>
          <p:nvPr>
            <p:ph idx="1"/>
          </p:nvPr>
        </p:nvSpPr>
        <p:spPr>
          <a:xfrm>
            <a:off x="838200" y="1825625"/>
            <a:ext cx="10515600" cy="4351338"/>
          </a:xfrm>
          <a:prstGeom prst="rect">
            <a:avLst/>
          </a:prstGeom>
        </p:spPr>
        <p:txBody>
          <a:bodyPr/>
          <a:lstStyle>
            <a:lvl1pPr>
              <a:defRPr>
                <a:solidFill>
                  <a:srgbClr val="002060"/>
                </a:solidFill>
                <a:latin typeface="Libre Franklin" pitchFamily="2" charset="77"/>
              </a:defRPr>
            </a:lvl1pPr>
            <a:lvl2pPr>
              <a:defRPr>
                <a:solidFill>
                  <a:srgbClr val="002060"/>
                </a:solidFill>
                <a:latin typeface="Libre Franklin" pitchFamily="2" charset="77"/>
              </a:defRPr>
            </a:lvl2pPr>
            <a:lvl3pPr>
              <a:defRPr>
                <a:solidFill>
                  <a:srgbClr val="002060"/>
                </a:solidFill>
                <a:latin typeface="Libre Franklin" pitchFamily="2" charset="77"/>
              </a:defRPr>
            </a:lvl3pPr>
            <a:lvl4pPr>
              <a:defRPr>
                <a:solidFill>
                  <a:srgbClr val="002060"/>
                </a:solidFill>
                <a:latin typeface="Libre Franklin" pitchFamily="2" charset="77"/>
              </a:defRPr>
            </a:lvl4pPr>
            <a:lvl5pPr>
              <a:defRPr>
                <a:solidFill>
                  <a:srgbClr val="002060"/>
                </a:solidFill>
                <a:latin typeface="Libre Franklin"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6E128D-C2A0-6E48-8131-5588801FE59B}"/>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1B45799A-6BEE-0B48-8165-6AB541E2E3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8B8D7-37B6-A54F-BF35-116E84871F1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2343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F401E-1BE6-274E-B4D2-7D94D75BCC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76B87-7947-2D4D-9E1E-7E13B03238A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F0353A-B1D3-2D46-97A1-7EC4E287B394}"/>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529E07A2-B74C-A44C-95F3-47ED405A6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4C69-71F9-7E40-9617-3592BE55EDC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71736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E7A3-8E1C-5846-AAD9-6E4309FB4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1C983C-C251-5D43-8F61-016D30E4A6D0}"/>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978BE-5AF8-3841-9A67-E07EDDEF0AD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07B0D9-6697-B747-8B71-EDFFB02D016D}"/>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6" name="Footer Placeholder 5">
            <a:extLst>
              <a:ext uri="{FF2B5EF4-FFF2-40B4-BE49-F238E27FC236}">
                <a16:creationId xmlns:a16="http://schemas.microsoft.com/office/drawing/2014/main" id="{E2C4AC25-1A68-2F42-94A6-A04FF4B56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47922C-0EC1-6442-97EB-AB2C0E0EFB2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1453006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9A7CF-9C3E-5D40-9C1A-5A4F7EF90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6B9E0C-A394-8447-BAE0-6943A27E82D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B410B6-26AD-7D46-80CB-72A46C0E5E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4DFB5F-963C-C349-BE65-9A9DC5D5E9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806BA2-6FDD-1745-AC79-08A20290482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DEEE11-3449-6F47-B502-4F065E5E3AB3}"/>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8" name="Footer Placeholder 7">
            <a:extLst>
              <a:ext uri="{FF2B5EF4-FFF2-40B4-BE49-F238E27FC236}">
                <a16:creationId xmlns:a16="http://schemas.microsoft.com/office/drawing/2014/main" id="{509E8756-EEA7-874C-8AEB-D9B477F98C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74522-3EA2-6345-94DC-61EA4885480D}"/>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3519786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0AB1-F7C5-D843-81B8-FB765E4B0C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F460A-F099-4548-B6A8-6BE0004855DD}"/>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4" name="Footer Placeholder 3">
            <a:extLst>
              <a:ext uri="{FF2B5EF4-FFF2-40B4-BE49-F238E27FC236}">
                <a16:creationId xmlns:a16="http://schemas.microsoft.com/office/drawing/2014/main" id="{FB9AD487-5380-D044-AC8F-32E4EFBC2D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52EBDF-CF24-1041-8CBC-219F8D422540}"/>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40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028027-B46B-A84B-91A7-50E1E63CEC09}"/>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3" name="Footer Placeholder 2">
            <a:extLst>
              <a:ext uri="{FF2B5EF4-FFF2-40B4-BE49-F238E27FC236}">
                <a16:creationId xmlns:a16="http://schemas.microsoft.com/office/drawing/2014/main" id="{5970D50B-0BCF-7A42-AD4B-05AE98EC2A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A1C426-314C-9F40-BE98-C3D21F4C50BF}"/>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57135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8589D-9392-6B47-807F-C50C09A7C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6BFCB0-C782-4641-AE6F-D163B9D9EB5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64FB1F-27C0-E84E-84EE-0AD84C5843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6CF12A-2674-A545-B015-D8C3DB8B3E33}"/>
              </a:ext>
            </a:extLst>
          </p:cNvPr>
          <p:cNvSpPr>
            <a:spLocks noGrp="1"/>
          </p:cNvSpPr>
          <p:nvPr>
            <p:ph type="dt" sz="half" idx="10"/>
          </p:nvPr>
        </p:nvSpPr>
        <p:spPr/>
        <p:txBody>
          <a:bodyPr/>
          <a:lstStyle/>
          <a:p>
            <a:fld id="{491A5CA9-838F-9848-B6AE-8D9C7CD2CF0B}" type="datetimeFigureOut">
              <a:rPr lang="en-US" smtClean="0"/>
              <a:t>6/30/22</a:t>
            </a:fld>
            <a:endParaRPr lang="en-US"/>
          </a:p>
        </p:txBody>
      </p:sp>
      <p:sp>
        <p:nvSpPr>
          <p:cNvPr id="6" name="Footer Placeholder 5">
            <a:extLst>
              <a:ext uri="{FF2B5EF4-FFF2-40B4-BE49-F238E27FC236}">
                <a16:creationId xmlns:a16="http://schemas.microsoft.com/office/drawing/2014/main" id="{450E582C-DA51-204B-9BC1-FA7CA9F42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522FC6-2B8D-1D4D-A74B-CC2A1F5C0B03}"/>
              </a:ext>
            </a:extLst>
          </p:cNvPr>
          <p:cNvSpPr>
            <a:spLocks noGrp="1"/>
          </p:cNvSpPr>
          <p:nvPr>
            <p:ph type="sldNum" sz="quarter" idx="12"/>
          </p:nvPr>
        </p:nvSpPr>
        <p:spPr/>
        <p:txBody>
          <a:bodyPr/>
          <a:lstStyle/>
          <a:p>
            <a:fld id="{D7ED5E36-494E-9B47-B1DA-2034EEE0FFBF}" type="slidenum">
              <a:rPr lang="en-US" smtClean="0"/>
              <a:t>‹#›</a:t>
            </a:fld>
            <a:endParaRPr lang="en-US"/>
          </a:p>
        </p:txBody>
      </p:sp>
    </p:spTree>
    <p:extLst>
      <p:ext uri="{BB962C8B-B14F-4D97-AF65-F5344CB8AC3E}">
        <p14:creationId xmlns:p14="http://schemas.microsoft.com/office/powerpoint/2010/main" val="298564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Graphical user interface&#10;&#10;Description automatically generated with low confidence">
            <a:extLst>
              <a:ext uri="{FF2B5EF4-FFF2-40B4-BE49-F238E27FC236}">
                <a16:creationId xmlns:a16="http://schemas.microsoft.com/office/drawing/2014/main" id="{C53AB4D8-AD3B-9847-A8C5-64182F0947F1}"/>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546EE2B-89E9-E043-9F8D-705D1A6EBC51}"/>
              </a:ext>
            </a:extLst>
          </p:cNvPr>
          <p:cNvSpPr>
            <a:spLocks noGrp="1"/>
          </p:cNvSpPr>
          <p:nvPr>
            <p:ph type="title"/>
          </p:nvPr>
        </p:nvSpPr>
        <p:spPr>
          <a:xfrm>
            <a:off x="92766" y="136525"/>
            <a:ext cx="5572538"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4E9ABF3C-1E9E-0E4C-815E-4EE4C1A19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1A5CA9-838F-9848-B6AE-8D9C7CD2CF0B}" type="datetimeFigureOut">
              <a:rPr lang="en-US" smtClean="0"/>
              <a:t>6/30/22</a:t>
            </a:fld>
            <a:endParaRPr lang="en-US"/>
          </a:p>
        </p:txBody>
      </p:sp>
      <p:sp>
        <p:nvSpPr>
          <p:cNvPr id="5" name="Footer Placeholder 4">
            <a:extLst>
              <a:ext uri="{FF2B5EF4-FFF2-40B4-BE49-F238E27FC236}">
                <a16:creationId xmlns:a16="http://schemas.microsoft.com/office/drawing/2014/main" id="{67A22710-4007-4746-987E-EA7D80AD64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99E8CE-8213-E945-B400-97EBBE5747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D5E36-494E-9B47-B1DA-2034EEE0FFBF}" type="slidenum">
              <a:rPr lang="en-US" smtClean="0"/>
              <a:t>‹#›</a:t>
            </a:fld>
            <a:endParaRPr lang="en-US"/>
          </a:p>
        </p:txBody>
      </p:sp>
    </p:spTree>
    <p:extLst>
      <p:ext uri="{BB962C8B-B14F-4D97-AF65-F5344CB8AC3E}">
        <p14:creationId xmlns:p14="http://schemas.microsoft.com/office/powerpoint/2010/main" val="2694032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rgbClr val="002060"/>
          </a:solidFill>
          <a:latin typeface="Libre Frankl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Libre Frankli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Libre Frankli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Libre Frankli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Libre Frankli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hyperlink" Target="http://www.succeedwithmore.com/Pathwa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player.vimeo.com/video/718835578?h=f64e9a7a5f&amp;app_id=122963"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succeedwithmore.com/calenda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6644"/>
            <a:ext cx="5009661" cy="1200329"/>
          </a:xfrm>
          <a:prstGeom prst="rect">
            <a:avLst/>
          </a:prstGeom>
          <a:noFill/>
        </p:spPr>
        <p:txBody>
          <a:bodyPr wrap="square" rtlCol="0">
            <a:spAutoFit/>
          </a:bodyPr>
          <a:lstStyle/>
          <a:p>
            <a:pPr algn="ctr"/>
            <a:r>
              <a:rPr lang="en-US" sz="3600" b="1" dirty="0">
                <a:solidFill>
                  <a:schemeClr val="tx2"/>
                </a:solidFill>
                <a:latin typeface="Libre Franklin" panose="00000500000000000000" pitchFamily="2" charset="0"/>
              </a:rPr>
              <a:t>JULY 2022</a:t>
            </a:r>
          </a:p>
          <a:p>
            <a:pPr algn="ctr"/>
            <a:r>
              <a:rPr lang="en-US" sz="3600" b="1" dirty="0">
                <a:solidFill>
                  <a:schemeClr val="tx2"/>
                </a:solidFill>
                <a:latin typeface="Libre Franklin" panose="00000500000000000000" pitchFamily="2" charset="0"/>
              </a:rPr>
              <a:t>BROKER SLIDES</a:t>
            </a:r>
          </a:p>
        </p:txBody>
      </p:sp>
    </p:spTree>
    <p:extLst>
      <p:ext uri="{BB962C8B-B14F-4D97-AF65-F5344CB8AC3E}">
        <p14:creationId xmlns:p14="http://schemas.microsoft.com/office/powerpoint/2010/main" val="68897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296214" y="152969"/>
            <a:ext cx="6735649" cy="936901"/>
          </a:xfrm>
        </p:spPr>
        <p:txBody>
          <a:bodyPr>
            <a:normAutofit/>
          </a:bodyPr>
          <a:lstStyle/>
          <a:p>
            <a:r>
              <a:rPr lang="en-US" sz="2800" b="1" dirty="0"/>
              <a:t>FORM UPDATE</a:t>
            </a:r>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 b="28020"/>
          <a:stretch/>
        </p:blipFill>
        <p:spPr>
          <a:xfrm>
            <a:off x="-1" y="1089870"/>
            <a:ext cx="6529137" cy="5788140"/>
          </a:xfrm>
        </p:spPr>
      </p:pic>
      <p:sp>
        <p:nvSpPr>
          <p:cNvPr id="4" name="Rectangle 3"/>
          <p:cNvSpPr/>
          <p:nvPr/>
        </p:nvSpPr>
        <p:spPr>
          <a:xfrm>
            <a:off x="6250110" y="1915679"/>
            <a:ext cx="5786907" cy="3046988"/>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An appraisal gap occurs when an appraised property comes back with a lower value than the accepted offer.</a:t>
            </a:r>
          </a:p>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Only to be used with the 7.0 contract</a:t>
            </a:r>
          </a:p>
          <a:p>
            <a:pPr marL="285750" indent="-285750">
              <a:buFont typeface="Arial" panose="020B0604020202020204" pitchFamily="34" charset="0"/>
              <a:buChar char="•"/>
            </a:pPr>
            <a:r>
              <a:rPr lang="en-US" sz="2400" dirty="0">
                <a:solidFill>
                  <a:srgbClr val="002060"/>
                </a:solidFill>
                <a:latin typeface="Libre Franklin" panose="00000500000000000000" pitchFamily="2" charset="0"/>
              </a:rPr>
              <a:t>Note from lenders: Buyers will need to pay the appraisal gap plus the required down payment at closing</a:t>
            </a:r>
          </a:p>
        </p:txBody>
      </p:sp>
    </p:spTree>
    <p:extLst>
      <p:ext uri="{BB962C8B-B14F-4D97-AF65-F5344CB8AC3E}">
        <p14:creationId xmlns:p14="http://schemas.microsoft.com/office/powerpoint/2010/main" val="31479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85054" y="24727"/>
            <a:ext cx="6044548" cy="936901"/>
          </a:xfrm>
        </p:spPr>
        <p:txBody>
          <a:bodyPr>
            <a:normAutofit/>
          </a:bodyPr>
          <a:lstStyle/>
          <a:p>
            <a:r>
              <a:rPr lang="en-US" sz="2800" b="1" dirty="0"/>
              <a:t>SENTRILOCK</a:t>
            </a:r>
          </a:p>
        </p:txBody>
      </p:sp>
      <p:sp>
        <p:nvSpPr>
          <p:cNvPr id="4" name="TextBox 3"/>
          <p:cNvSpPr txBox="1"/>
          <p:nvPr/>
        </p:nvSpPr>
        <p:spPr>
          <a:xfrm>
            <a:off x="206062" y="1455313"/>
            <a:ext cx="10740981" cy="2739211"/>
          </a:xfrm>
          <a:prstGeom prst="rect">
            <a:avLst/>
          </a:prstGeom>
          <a:noFill/>
        </p:spPr>
        <p:txBody>
          <a:bodyPr wrap="square" rtlCol="0">
            <a:spAutoFit/>
          </a:bodyPr>
          <a:lstStyle/>
          <a:p>
            <a:r>
              <a:rPr lang="en-US" sz="2800" b="1" dirty="0">
                <a:solidFill>
                  <a:srgbClr val="002060"/>
                </a:solidFill>
                <a:latin typeface="Libre Franklin" panose="00000500000000000000" pitchFamily="2" charset="0"/>
              </a:rPr>
              <a:t>How do I enable Touch ID in the </a:t>
            </a:r>
            <a:r>
              <a:rPr lang="en-US" sz="2800" b="1" dirty="0" err="1">
                <a:solidFill>
                  <a:srgbClr val="002060"/>
                </a:solidFill>
                <a:latin typeface="Libre Franklin" panose="00000500000000000000" pitchFamily="2" charset="0"/>
              </a:rPr>
              <a:t>SentriKey</a:t>
            </a:r>
            <a:r>
              <a:rPr lang="en-US" sz="2800" b="1" dirty="0">
                <a:solidFill>
                  <a:srgbClr val="002060"/>
                </a:solidFill>
                <a:latin typeface="Libre Franklin" panose="00000500000000000000" pitchFamily="2" charset="0"/>
              </a:rPr>
              <a:t> Real Estate App?</a:t>
            </a:r>
          </a:p>
          <a:p>
            <a:endParaRPr lang="en-US" dirty="0">
              <a:solidFill>
                <a:srgbClr val="002060"/>
              </a:solidFill>
              <a:latin typeface="Libre Franklin" panose="00000500000000000000" pitchFamily="2" charset="0"/>
            </a:endParaRPr>
          </a:p>
          <a:p>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Real Estate app users have the availability to set up Touch ID and Facial Recognition to quickly and easily access your most frequent used functions. You are able to use the recognition feature in place of your PIN and Password to help you be more efficient.  Enable Touch ID from your </a:t>
            </a:r>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settings or through the Opt In Process.</a:t>
            </a:r>
          </a:p>
          <a:p>
            <a:endParaRPr lang="en-US" dirty="0">
              <a:solidFill>
                <a:srgbClr val="002060"/>
              </a:solidFill>
              <a:latin typeface="Libre Franklin" panose="00000500000000000000" pitchFamily="2" charset="0"/>
            </a:endParaRPr>
          </a:p>
          <a:p>
            <a:r>
              <a:rPr lang="en-US" b="1" dirty="0">
                <a:solidFill>
                  <a:srgbClr val="002060"/>
                </a:solidFill>
                <a:latin typeface="Libre Franklin" panose="00000500000000000000" pitchFamily="2" charset="0"/>
              </a:rPr>
              <a:t>Opt in: </a:t>
            </a:r>
            <a:r>
              <a:rPr lang="en-US" dirty="0">
                <a:solidFill>
                  <a:srgbClr val="002060"/>
                </a:solidFill>
                <a:latin typeface="Libre Franklin" panose="00000500000000000000" pitchFamily="2" charset="0"/>
              </a:rPr>
              <a:t>When you have downloaded or updated to the latest version of the app you will have the opportunity to enable Touch ID/Facial Recognition to use with </a:t>
            </a:r>
            <a:r>
              <a:rPr lang="en-US" dirty="0" err="1">
                <a:solidFill>
                  <a:srgbClr val="002060"/>
                </a:solidFill>
                <a:latin typeface="Libre Franklin" panose="00000500000000000000" pitchFamily="2" charset="0"/>
              </a:rPr>
              <a:t>SentriKey</a:t>
            </a:r>
            <a:r>
              <a:rPr lang="en-US" dirty="0">
                <a:solidFill>
                  <a:srgbClr val="002060"/>
                </a:solidFill>
                <a:latin typeface="Libre Franklin" panose="00000500000000000000" pitchFamily="2" charset="0"/>
              </a:rPr>
              <a:t> through the Opt In Screen. </a:t>
            </a:r>
          </a:p>
        </p:txBody>
      </p:sp>
      <p:pic>
        <p:nvPicPr>
          <p:cNvPr id="5" name="0A0AA32B-73C2-428B-8AB3-526A55A9EA55" descr="IMG_24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9414" y="4194524"/>
            <a:ext cx="2089525" cy="261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4F13B540-1AE8-4BB3-B8C5-CD5C4BE22203" descr="IMG_248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38" y="4194523"/>
            <a:ext cx="1983728" cy="2614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6062" y="4194823"/>
            <a:ext cx="1352281" cy="369332"/>
          </a:xfrm>
          <a:prstGeom prst="rect">
            <a:avLst/>
          </a:prstGeom>
          <a:noFill/>
        </p:spPr>
        <p:txBody>
          <a:bodyPr wrap="square" rtlCol="0">
            <a:spAutoFit/>
          </a:bodyPr>
          <a:lstStyle/>
          <a:p>
            <a:r>
              <a:rPr lang="en-US" b="1" dirty="0">
                <a:solidFill>
                  <a:srgbClr val="002060"/>
                </a:solidFill>
                <a:latin typeface="Libre Franklin" panose="00000500000000000000" pitchFamily="2" charset="0"/>
              </a:rPr>
              <a:t>In app</a:t>
            </a:r>
            <a:r>
              <a:rPr lang="en-US" dirty="0">
                <a:solidFill>
                  <a:srgbClr val="002060"/>
                </a:solidFill>
                <a:latin typeface="Libre Franklin" panose="00000500000000000000" pitchFamily="2" charset="0"/>
              </a:rPr>
              <a:t>:</a:t>
            </a:r>
          </a:p>
        </p:txBody>
      </p:sp>
    </p:spTree>
    <p:extLst>
      <p:ext uri="{BB962C8B-B14F-4D97-AF65-F5344CB8AC3E}">
        <p14:creationId xmlns:p14="http://schemas.microsoft.com/office/powerpoint/2010/main" val="219656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441A-48F6-A345-B76A-A565B62C917C}"/>
              </a:ext>
            </a:extLst>
          </p:cNvPr>
          <p:cNvSpPr>
            <a:spLocks noGrp="1"/>
          </p:cNvSpPr>
          <p:nvPr>
            <p:ph type="title"/>
          </p:nvPr>
        </p:nvSpPr>
        <p:spPr>
          <a:xfrm>
            <a:off x="333539" y="230789"/>
            <a:ext cx="5577864" cy="936901"/>
          </a:xfrm>
        </p:spPr>
        <p:txBody>
          <a:bodyPr>
            <a:normAutofit fontScale="90000"/>
          </a:bodyPr>
          <a:lstStyle/>
          <a:p>
            <a:r>
              <a:rPr lang="en-US" sz="3100" b="1" dirty="0"/>
              <a:t>CONGRATULATIONS! </a:t>
            </a:r>
            <a:br>
              <a:rPr lang="en-US" sz="2800" b="1" dirty="0"/>
            </a:br>
            <a:r>
              <a:rPr lang="en-US" sz="2800" b="1" dirty="0"/>
              <a:t>2022 Pathway to Success Winners</a:t>
            </a:r>
          </a:p>
        </p:txBody>
      </p:sp>
      <p:sp>
        <p:nvSpPr>
          <p:cNvPr id="5" name="Rectangle 4"/>
          <p:cNvSpPr/>
          <p:nvPr/>
        </p:nvSpPr>
        <p:spPr>
          <a:xfrm>
            <a:off x="874454" y="5324696"/>
            <a:ext cx="10073898" cy="369332"/>
          </a:xfrm>
          <a:prstGeom prst="rect">
            <a:avLst/>
          </a:prstGeom>
        </p:spPr>
        <p:txBody>
          <a:bodyPr wrap="square">
            <a:spAutoFit/>
          </a:bodyPr>
          <a:lstStyle/>
          <a:p>
            <a:r>
              <a:rPr lang="en-US" i="1" dirty="0">
                <a:solidFill>
                  <a:srgbClr val="002060"/>
                </a:solidFill>
                <a:latin typeface="Libre Franklin" panose="00000500000000000000" pitchFamily="2" charset="0"/>
              </a:rPr>
              <a:t>Everyone who completes the Pathway receives a Complimentary 3 HR CE Course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145" y="1783080"/>
            <a:ext cx="3110892" cy="31108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493" y="1771275"/>
            <a:ext cx="3122697" cy="31226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9646" y="1783080"/>
            <a:ext cx="3110892" cy="3110892"/>
          </a:xfrm>
          <a:prstGeom prst="rect">
            <a:avLst/>
          </a:prstGeom>
        </p:spPr>
      </p:pic>
    </p:spTree>
    <p:extLst>
      <p:ext uri="{BB962C8B-B14F-4D97-AF65-F5344CB8AC3E}">
        <p14:creationId xmlns:p14="http://schemas.microsoft.com/office/powerpoint/2010/main" val="350156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6438" y="6183824"/>
            <a:ext cx="5858359" cy="523220"/>
          </a:xfrm>
          <a:prstGeom prst="rect">
            <a:avLst/>
          </a:prstGeom>
          <a:noFill/>
        </p:spPr>
        <p:txBody>
          <a:bodyPr wrap="square" rtlCol="0">
            <a:spAutoFit/>
          </a:bodyPr>
          <a:lstStyle/>
          <a:p>
            <a:r>
              <a:rPr lang="en-US" sz="2800" dirty="0">
                <a:latin typeface="Libre Franklin" panose="00000500000000000000" pitchFamily="2" charset="0"/>
                <a:hlinkClick r:id="rId3"/>
              </a:rPr>
              <a:t>SucceedWithMore.com/Pathway</a:t>
            </a:r>
            <a:r>
              <a:rPr lang="en-US" sz="2400" dirty="0">
                <a:latin typeface="Libre Franklin" panose="00000500000000000000" pitchFamily="2" charset="0"/>
              </a:rPr>
              <a:t> </a:t>
            </a:r>
          </a:p>
        </p:txBody>
      </p:sp>
      <p:sp>
        <p:nvSpPr>
          <p:cNvPr id="5" name="Title 4"/>
          <p:cNvSpPr>
            <a:spLocks noGrp="1"/>
          </p:cNvSpPr>
          <p:nvPr>
            <p:ph type="title"/>
          </p:nvPr>
        </p:nvSpPr>
        <p:spPr/>
        <p:txBody>
          <a:bodyPr>
            <a:normAutofit fontScale="90000"/>
          </a:bodyPr>
          <a:lstStyle/>
          <a:p>
            <a:r>
              <a:rPr lang="en-US" b="1" dirty="0"/>
              <a:t>MEMBER BENEFIT:</a:t>
            </a:r>
            <a:br>
              <a:rPr lang="en-US" b="1" dirty="0"/>
            </a:br>
            <a:r>
              <a:rPr lang="en-US" b="1" dirty="0"/>
              <a:t>PATHWAY TO SUCCESS</a:t>
            </a:r>
          </a:p>
        </p:txBody>
      </p:sp>
      <p:sp>
        <p:nvSpPr>
          <p:cNvPr id="6" name="TextBox 5"/>
          <p:cNvSpPr txBox="1"/>
          <p:nvPr/>
        </p:nvSpPr>
        <p:spPr>
          <a:xfrm>
            <a:off x="7253207" y="136525"/>
            <a:ext cx="4293030" cy="1384995"/>
          </a:xfrm>
          <a:prstGeom prst="rect">
            <a:avLst/>
          </a:prstGeom>
          <a:noFill/>
        </p:spPr>
        <p:txBody>
          <a:bodyPr wrap="square" rtlCol="0">
            <a:spAutoFit/>
          </a:bodyPr>
          <a:lstStyle/>
          <a:p>
            <a:pPr algn="ctr"/>
            <a:r>
              <a:rPr lang="en-US" sz="2800" dirty="0">
                <a:solidFill>
                  <a:srgbClr val="002060"/>
                </a:solidFill>
                <a:latin typeface="Libre Franklin" panose="00000500000000000000" pitchFamily="2" charset="0"/>
              </a:rPr>
              <a:t>Designed for </a:t>
            </a:r>
            <a:r>
              <a:rPr lang="en-US" sz="2800" dirty="0" err="1">
                <a:solidFill>
                  <a:srgbClr val="002060"/>
                </a:solidFill>
                <a:latin typeface="Libre Franklin" panose="00000500000000000000" pitchFamily="2" charset="0"/>
              </a:rPr>
              <a:t>Mainstreet</a:t>
            </a:r>
            <a:r>
              <a:rPr lang="en-US" sz="2800" dirty="0">
                <a:solidFill>
                  <a:srgbClr val="002060"/>
                </a:solidFill>
                <a:latin typeface="Libre Franklin" panose="00000500000000000000" pitchFamily="2" charset="0"/>
              </a:rPr>
              <a:t> Members in their 1</a:t>
            </a:r>
            <a:r>
              <a:rPr lang="en-US" sz="2800" baseline="30000" dirty="0">
                <a:solidFill>
                  <a:srgbClr val="002060"/>
                </a:solidFill>
                <a:latin typeface="Libre Franklin" panose="00000500000000000000" pitchFamily="2" charset="0"/>
              </a:rPr>
              <a:t>st</a:t>
            </a:r>
            <a:r>
              <a:rPr lang="en-US" sz="2800" dirty="0">
                <a:solidFill>
                  <a:srgbClr val="002060"/>
                </a:solidFill>
                <a:latin typeface="Libre Franklin" panose="00000500000000000000" pitchFamily="2" charset="0"/>
              </a:rPr>
              <a:t>  year of business!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18" y="1725771"/>
            <a:ext cx="4925033" cy="38057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244" y="1725770"/>
            <a:ext cx="4925033" cy="3805707"/>
          </a:xfrm>
          <a:prstGeom prst="rect">
            <a:avLst/>
          </a:prstGeom>
        </p:spPr>
      </p:pic>
    </p:spTree>
    <p:extLst>
      <p:ext uri="{BB962C8B-B14F-4D97-AF65-F5344CB8AC3E}">
        <p14:creationId xmlns:p14="http://schemas.microsoft.com/office/powerpoint/2010/main" val="301205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0665" y="6183824"/>
            <a:ext cx="4429277" cy="615553"/>
          </a:xfrm>
          <a:prstGeom prst="rect">
            <a:avLst/>
          </a:prstGeom>
          <a:noFill/>
        </p:spPr>
        <p:txBody>
          <a:bodyPr wrap="square" rtlCol="0">
            <a:spAutoFit/>
          </a:bodyPr>
          <a:lstStyle/>
          <a:p>
            <a:r>
              <a:rPr lang="en-US" sz="3400" b="1" dirty="0">
                <a:solidFill>
                  <a:srgbClr val="002060"/>
                </a:solidFill>
                <a:latin typeface="Libre Franklin" panose="00000500000000000000" pitchFamily="2" charset="0"/>
              </a:rPr>
              <a:t>C2EX.REALTOR</a:t>
            </a:r>
            <a:r>
              <a:rPr lang="en-US" sz="2400" dirty="0">
                <a:latin typeface="Libre Franklin" panose="00000500000000000000" pitchFamily="2" charset="0"/>
              </a:rPr>
              <a:t> </a:t>
            </a:r>
          </a:p>
        </p:txBody>
      </p:sp>
      <p:sp>
        <p:nvSpPr>
          <p:cNvPr id="5" name="Title 4"/>
          <p:cNvSpPr>
            <a:spLocks noGrp="1"/>
          </p:cNvSpPr>
          <p:nvPr>
            <p:ph type="title"/>
          </p:nvPr>
        </p:nvSpPr>
        <p:spPr/>
        <p:txBody>
          <a:bodyPr>
            <a:normAutofit fontScale="90000"/>
          </a:bodyPr>
          <a:lstStyle/>
          <a:p>
            <a:r>
              <a:rPr lang="en-US" b="1" dirty="0"/>
              <a:t>COMMITMENT TO EXCELLENCE (C2EX)</a:t>
            </a:r>
          </a:p>
        </p:txBody>
      </p:sp>
      <p:sp>
        <p:nvSpPr>
          <p:cNvPr id="2" name="Rectangle 1"/>
          <p:cNvSpPr/>
          <p:nvPr/>
        </p:nvSpPr>
        <p:spPr>
          <a:xfrm>
            <a:off x="266163" y="1753347"/>
            <a:ext cx="5220237" cy="3416320"/>
          </a:xfrm>
          <a:prstGeom prst="rect">
            <a:avLst/>
          </a:prstGeom>
        </p:spPr>
        <p:txBody>
          <a:bodyPr wrap="square">
            <a:spAutoFit/>
          </a:bodyPr>
          <a:lstStyle/>
          <a:p>
            <a:r>
              <a:rPr lang="en-US" sz="2400" dirty="0">
                <a:solidFill>
                  <a:srgbClr val="002060"/>
                </a:solidFill>
                <a:latin typeface="Libre Franklin" panose="00000500000000000000" pitchFamily="2" charset="0"/>
              </a:rPr>
              <a:t>Own your present while empowering your future with NAR’s award-winning Commitment to Excellence (C2EX) program. C2EX empowers REALTORS® to enhance and showcase your highest level of professionalism, while showing consumers you're the best in the business. </a:t>
            </a:r>
          </a:p>
        </p:txBody>
      </p:sp>
      <p:pic>
        <p:nvPicPr>
          <p:cNvPr id="6" name="Online Media 5" descr="Amp Up Your Professionalism">
            <a:hlinkClick r:id="" action="ppaction://media"/>
            <a:extLst>
              <a:ext uri="{FF2B5EF4-FFF2-40B4-BE49-F238E27FC236}">
                <a16:creationId xmlns:a16="http://schemas.microsoft.com/office/drawing/2014/main" id="{3C028647-FB3E-7D96-0543-4C19D0640CCE}"/>
              </a:ext>
            </a:extLst>
          </p:cNvPr>
          <p:cNvPicPr>
            <a:picLocks noRot="1" noChangeAspect="1"/>
          </p:cNvPicPr>
          <p:nvPr>
            <a:videoFile r:link="rId1"/>
          </p:nvPr>
        </p:nvPicPr>
        <p:blipFill>
          <a:blip r:embed="rId4"/>
          <a:stretch>
            <a:fillRect/>
          </a:stretch>
        </p:blipFill>
        <p:spPr>
          <a:xfrm>
            <a:off x="5665303" y="1569187"/>
            <a:ext cx="5737084" cy="3600480"/>
          </a:xfrm>
          <a:prstGeom prst="rect">
            <a:avLst/>
          </a:prstGeom>
        </p:spPr>
      </p:pic>
    </p:spTree>
    <p:extLst>
      <p:ext uri="{BB962C8B-B14F-4D97-AF65-F5344CB8AC3E}">
        <p14:creationId xmlns:p14="http://schemas.microsoft.com/office/powerpoint/2010/main" val="29513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E41AC-3881-684F-AE64-AAA6C5CE7A83}"/>
              </a:ext>
            </a:extLst>
          </p:cNvPr>
          <p:cNvSpPr>
            <a:spLocks noGrp="1"/>
          </p:cNvSpPr>
          <p:nvPr>
            <p:ph type="title"/>
          </p:nvPr>
        </p:nvSpPr>
        <p:spPr/>
        <p:txBody>
          <a:bodyPr>
            <a:normAutofit/>
          </a:bodyPr>
          <a:lstStyle/>
          <a:p>
            <a:r>
              <a:rPr lang="en-US" sz="2800" b="1" dirty="0"/>
              <a:t>UPCOMING </a:t>
            </a:r>
            <a:br>
              <a:rPr lang="en-US" sz="2800" b="1" dirty="0"/>
            </a:br>
            <a:r>
              <a:rPr lang="en-US" sz="2800" b="1" dirty="0"/>
              <a:t>COURSES AND EVENTS</a:t>
            </a:r>
          </a:p>
        </p:txBody>
      </p:sp>
      <p:sp>
        <p:nvSpPr>
          <p:cNvPr id="4" name="TextBox 3"/>
          <p:cNvSpPr txBox="1"/>
          <p:nvPr/>
        </p:nvSpPr>
        <p:spPr>
          <a:xfrm>
            <a:off x="2257030" y="6129781"/>
            <a:ext cx="6955693" cy="523220"/>
          </a:xfrm>
          <a:prstGeom prst="rect">
            <a:avLst/>
          </a:prstGeom>
          <a:noFill/>
        </p:spPr>
        <p:txBody>
          <a:bodyPr wrap="square" rtlCol="0">
            <a:spAutoFit/>
          </a:bodyPr>
          <a:lstStyle/>
          <a:p>
            <a:r>
              <a:rPr lang="en-US" sz="2800" b="1" dirty="0">
                <a:latin typeface="Libre Franklin" panose="00000500000000000000" pitchFamily="2" charset="0"/>
                <a:hlinkClick r:id="rId2"/>
              </a:rPr>
              <a:t>SucceedWithMORe.com/calendar</a:t>
            </a:r>
            <a:endParaRPr lang="en-US" sz="2800" b="1" dirty="0">
              <a:latin typeface="Libre Franklin" panose="00000500000000000000" pitchFamily="2" charset="0"/>
            </a:endParaRPr>
          </a:p>
        </p:txBody>
      </p:sp>
      <p:sp>
        <p:nvSpPr>
          <p:cNvPr id="5" name="Content Placeholder 4"/>
          <p:cNvSpPr>
            <a:spLocks noGrp="1"/>
          </p:cNvSpPr>
          <p:nvPr>
            <p:ph idx="1"/>
          </p:nvPr>
        </p:nvSpPr>
        <p:spPr>
          <a:xfrm>
            <a:off x="497190" y="1697406"/>
            <a:ext cx="6882405" cy="3793723"/>
          </a:xfrm>
        </p:spPr>
        <p:txBody>
          <a:bodyPr/>
          <a:lstStyle/>
          <a:p>
            <a:pPr marL="0" indent="0">
              <a:spcAft>
                <a:spcPts val="600"/>
              </a:spcAft>
              <a:buNone/>
            </a:pPr>
            <a:r>
              <a:rPr lang="en-US" sz="2000" b="1" dirty="0"/>
              <a:t>8.10.22	</a:t>
            </a:r>
            <a:r>
              <a:rPr lang="en-US" sz="2000" dirty="0"/>
              <a:t>REALTOR® Night at the Ball Game </a:t>
            </a:r>
          </a:p>
          <a:p>
            <a:pPr marL="0" indent="0">
              <a:spcAft>
                <a:spcPts val="600"/>
              </a:spcAft>
              <a:buNone/>
            </a:pPr>
            <a:r>
              <a:rPr lang="en-US" sz="2000" b="1" dirty="0"/>
              <a:t>8.18.22</a:t>
            </a:r>
            <a:r>
              <a:rPr lang="en-US" sz="2000" dirty="0"/>
              <a:t>	Coffee &amp; Conversation: </a:t>
            </a:r>
          </a:p>
          <a:p>
            <a:pPr marL="0" indent="0">
              <a:spcAft>
                <a:spcPts val="600"/>
              </a:spcAft>
              <a:buNone/>
            </a:pPr>
            <a:r>
              <a:rPr lang="en-US" sz="2000" b="1" dirty="0"/>
              <a:t>8.20.22   </a:t>
            </a:r>
            <a:r>
              <a:rPr lang="en-US" sz="2000" dirty="0"/>
              <a:t>  	</a:t>
            </a:r>
            <a:r>
              <a:rPr lang="en-US" sz="2000" dirty="0" err="1"/>
              <a:t>Mainstreet</a:t>
            </a:r>
            <a:r>
              <a:rPr lang="en-US" sz="2000" dirty="0"/>
              <a:t> Senior Expo and Education</a:t>
            </a:r>
          </a:p>
          <a:p>
            <a:pPr marL="0" indent="0">
              <a:spcAft>
                <a:spcPts val="600"/>
              </a:spcAft>
              <a:buNone/>
            </a:pPr>
            <a:r>
              <a:rPr lang="en-US" sz="2000" b="1" dirty="0"/>
              <a:t>8.23.22	</a:t>
            </a:r>
            <a:r>
              <a:rPr lang="en-US" sz="2000" dirty="0"/>
              <a:t>Propel: What Moves You? Tech Event</a:t>
            </a:r>
          </a:p>
          <a:p>
            <a:pPr marL="0" indent="0">
              <a:spcAft>
                <a:spcPts val="600"/>
              </a:spcAft>
              <a:buNone/>
            </a:pPr>
            <a:r>
              <a:rPr lang="en-US" sz="2000" b="1" dirty="0"/>
              <a:t>8.25.22	</a:t>
            </a:r>
            <a:r>
              <a:rPr lang="en-US" sz="2000" dirty="0"/>
              <a:t>Brokerage Forum</a:t>
            </a:r>
          </a:p>
          <a:p>
            <a:pPr marL="0" indent="0">
              <a:spcAft>
                <a:spcPts val="600"/>
              </a:spcAft>
              <a:buNone/>
            </a:pPr>
            <a:r>
              <a:rPr lang="en-US" sz="2000" b="1" dirty="0"/>
              <a:t>8.26.22 	</a:t>
            </a:r>
            <a:r>
              <a:rPr lang="en-US" sz="2000" dirty="0"/>
              <a:t>Taste of India Lunch &amp; Learn</a:t>
            </a:r>
          </a:p>
          <a:p>
            <a:pPr marL="0" indent="0">
              <a:spcAft>
                <a:spcPts val="600"/>
              </a:spcAft>
              <a:buNone/>
            </a:pPr>
            <a:r>
              <a:rPr lang="en-US" sz="2000" b="1" dirty="0"/>
              <a:t>8.30.22</a:t>
            </a:r>
            <a:r>
              <a:rPr lang="en-US" sz="2000" dirty="0"/>
              <a:t>	News &amp; Brews: Community Expert</a:t>
            </a:r>
          </a:p>
          <a:p>
            <a:pPr marL="0" indent="0">
              <a:spcAft>
                <a:spcPts val="600"/>
              </a:spcAft>
              <a:buNone/>
            </a:pPr>
            <a:r>
              <a:rPr lang="en-US" sz="2000" b="1" dirty="0"/>
              <a:t>8.31.22	</a:t>
            </a:r>
            <a:r>
              <a:rPr lang="en-US" sz="2000" dirty="0"/>
              <a:t>Instructor Development Training</a:t>
            </a:r>
          </a:p>
          <a:p>
            <a:pPr marL="0" indent="0">
              <a:buNone/>
            </a:pPr>
            <a:endParaRPr lang="en-US" sz="2000" dirty="0"/>
          </a:p>
          <a:p>
            <a:pPr marL="0" indent="0">
              <a:buNone/>
            </a:pPr>
            <a:endParaRPr lang="en-US" sz="2000" dirty="0"/>
          </a:p>
          <a:p>
            <a:pPr marL="0" indent="0">
              <a:buNone/>
            </a:pPr>
            <a:r>
              <a:rPr lang="en-US" sz="20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744" y="1697406"/>
            <a:ext cx="5012223" cy="3243203"/>
          </a:xfrm>
          <a:prstGeom prst="rect">
            <a:avLst/>
          </a:prstGeom>
        </p:spPr>
      </p:pic>
    </p:spTree>
    <p:extLst>
      <p:ext uri="{BB962C8B-B14F-4D97-AF65-F5344CB8AC3E}">
        <p14:creationId xmlns:p14="http://schemas.microsoft.com/office/powerpoint/2010/main" val="1367589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419</Words>
  <Application>Microsoft Macintosh PowerPoint</Application>
  <PresentationFormat>Widescreen</PresentationFormat>
  <Paragraphs>42</Paragraphs>
  <Slides>7</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Libre Franklin</vt:lpstr>
      <vt:lpstr>Office Theme</vt:lpstr>
      <vt:lpstr>PowerPoint Presentation</vt:lpstr>
      <vt:lpstr>FORM UPDATE</vt:lpstr>
      <vt:lpstr>SENTRILOCK</vt:lpstr>
      <vt:lpstr>CONGRATULATIONS!  2022 Pathway to Success Winners</vt:lpstr>
      <vt:lpstr>MEMBER BENEFIT: PATHWAY TO SUCCESS</vt:lpstr>
      <vt:lpstr>COMMITMENT TO EXCELLENCE (C2EX)</vt:lpstr>
      <vt:lpstr>UPCOMING  COURSES AND EVENTS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Sexton</dc:creator>
  <cp:lastModifiedBy>Dave Rokos</cp:lastModifiedBy>
  <cp:revision>82</cp:revision>
  <dcterms:created xsi:type="dcterms:W3CDTF">2021-12-13T14:49:37Z</dcterms:created>
  <dcterms:modified xsi:type="dcterms:W3CDTF">2022-06-30T15:45:57Z</dcterms:modified>
</cp:coreProperties>
</file>