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3" r:id="rId3"/>
    <p:sldId id="275" r:id="rId4"/>
    <p:sldId id="273" r:id="rId5"/>
    <p:sldId id="272" r:id="rId6"/>
    <p:sldId id="270" r:id="rId7"/>
    <p:sldId id="274"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70"/>
    <p:restoredTop sz="78912" autoAdjust="0"/>
  </p:normalViewPr>
  <p:slideViewPr>
    <p:cSldViewPr snapToGrid="0" snapToObjects="1">
      <p:cViewPr varScale="1">
        <p:scale>
          <a:sx n="100" d="100"/>
          <a:sy n="100" d="100"/>
        </p:scale>
        <p:origin x="136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0A034-71D0-4F54-BBD8-C14068F24892}" type="datetimeFigureOut">
              <a:rPr lang="en-US" smtClean="0"/>
              <a:t>6/8/23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FCFB5-17AA-42EC-95B3-D4E8B3B80FDB}" type="slidenum">
              <a:rPr lang="en-US" smtClean="0"/>
              <a:t>‹#›</a:t>
            </a:fld>
            <a:endParaRPr lang="en-US"/>
          </a:p>
        </p:txBody>
      </p:sp>
    </p:spTree>
    <p:extLst>
      <p:ext uri="{BB962C8B-B14F-4D97-AF65-F5344CB8AC3E}">
        <p14:creationId xmlns:p14="http://schemas.microsoft.com/office/powerpoint/2010/main" val="127849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2</a:t>
            </a:fld>
            <a:endParaRPr lang="en-US" dirty="0"/>
          </a:p>
        </p:txBody>
      </p:sp>
    </p:spTree>
    <p:extLst>
      <p:ext uri="{BB962C8B-B14F-4D97-AF65-F5344CB8AC3E}">
        <p14:creationId xmlns:p14="http://schemas.microsoft.com/office/powerpoint/2010/main" val="34392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3</a:t>
            </a:fld>
            <a:endParaRPr lang="en-US" dirty="0"/>
          </a:p>
        </p:txBody>
      </p:sp>
    </p:spTree>
    <p:extLst>
      <p:ext uri="{BB962C8B-B14F-4D97-AF65-F5344CB8AC3E}">
        <p14:creationId xmlns:p14="http://schemas.microsoft.com/office/powerpoint/2010/main" val="212808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4</a:t>
            </a:fld>
            <a:endParaRPr lang="en-US" dirty="0"/>
          </a:p>
        </p:txBody>
      </p:sp>
    </p:spTree>
    <p:extLst>
      <p:ext uri="{BB962C8B-B14F-4D97-AF65-F5344CB8AC3E}">
        <p14:creationId xmlns:p14="http://schemas.microsoft.com/office/powerpoint/2010/main" val="330092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5</a:t>
            </a:fld>
            <a:endParaRPr lang="en-US" dirty="0"/>
          </a:p>
        </p:txBody>
      </p:sp>
    </p:spTree>
    <p:extLst>
      <p:ext uri="{BB962C8B-B14F-4D97-AF65-F5344CB8AC3E}">
        <p14:creationId xmlns:p14="http://schemas.microsoft.com/office/powerpoint/2010/main" val="137016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6</a:t>
            </a:fld>
            <a:endParaRPr lang="en-US" dirty="0"/>
          </a:p>
        </p:txBody>
      </p:sp>
    </p:spTree>
    <p:extLst>
      <p:ext uri="{BB962C8B-B14F-4D97-AF65-F5344CB8AC3E}">
        <p14:creationId xmlns:p14="http://schemas.microsoft.com/office/powerpoint/2010/main" val="113141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7</a:t>
            </a:fld>
            <a:endParaRPr lang="en-US" dirty="0"/>
          </a:p>
        </p:txBody>
      </p:sp>
    </p:spTree>
    <p:extLst>
      <p:ext uri="{BB962C8B-B14F-4D97-AF65-F5344CB8AC3E}">
        <p14:creationId xmlns:p14="http://schemas.microsoft.com/office/powerpoint/2010/main" val="195520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8FBF-02CC-4B48-A4CD-535AD981C495}"/>
              </a:ext>
            </a:extLst>
          </p:cNvPr>
          <p:cNvSpPr>
            <a:spLocks noGrp="1"/>
          </p:cNvSpPr>
          <p:nvPr>
            <p:ph type="ctrTitle"/>
          </p:nvPr>
        </p:nvSpPr>
        <p:spPr>
          <a:xfrm>
            <a:off x="0" y="17255"/>
            <a:ext cx="6758609" cy="1582945"/>
          </a:xfrm>
        </p:spPr>
        <p:txBody>
          <a:bodyPr anchor="b">
            <a:normAutofit/>
          </a:bodyPr>
          <a:lstStyle>
            <a:lvl1pPr algn="ctr">
              <a:defRPr sz="5400">
                <a:solidFill>
                  <a:srgbClr val="002060"/>
                </a:solidFill>
                <a:latin typeface="Libre Franklin"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D5EBA870-CCAA-8047-A2DF-DF582519E1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Libre Frankli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E35B465-CF44-9E4A-88E2-18816ADF2CFA}"/>
              </a:ext>
            </a:extLst>
          </p:cNvPr>
          <p:cNvSpPr>
            <a:spLocks noGrp="1"/>
          </p:cNvSpPr>
          <p:nvPr>
            <p:ph type="dt" sz="half" idx="10"/>
          </p:nvPr>
        </p:nvSpPr>
        <p:spPr/>
        <p:txBody>
          <a:bodyPr/>
          <a:lstStyle/>
          <a:p>
            <a:fld id="{491A5CA9-838F-9848-B6AE-8D9C7CD2CF0B}" type="datetimeFigureOut">
              <a:rPr lang="en-US" smtClean="0"/>
              <a:t>6/8/23</a:t>
            </a:fld>
            <a:endParaRPr lang="en-US"/>
          </a:p>
        </p:txBody>
      </p:sp>
      <p:sp>
        <p:nvSpPr>
          <p:cNvPr id="5" name="Footer Placeholder 4">
            <a:extLst>
              <a:ext uri="{FF2B5EF4-FFF2-40B4-BE49-F238E27FC236}">
                <a16:creationId xmlns:a16="http://schemas.microsoft.com/office/drawing/2014/main" id="{16CBE62D-9B93-6E41-836B-9827570FA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92789-5CC9-A84F-B87B-2BB966094575}"/>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85049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6230-8EA2-E547-A100-FE9BC9883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1D29B-0E75-A64A-8B39-48808C8796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3498DA-EB43-2645-A570-4D5BCACCD09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1039E-5402-7241-9137-B9A917E57C9A}"/>
              </a:ext>
            </a:extLst>
          </p:cNvPr>
          <p:cNvSpPr>
            <a:spLocks noGrp="1"/>
          </p:cNvSpPr>
          <p:nvPr>
            <p:ph type="dt" sz="half" idx="10"/>
          </p:nvPr>
        </p:nvSpPr>
        <p:spPr/>
        <p:txBody>
          <a:bodyPr/>
          <a:lstStyle/>
          <a:p>
            <a:fld id="{491A5CA9-838F-9848-B6AE-8D9C7CD2CF0B}" type="datetimeFigureOut">
              <a:rPr lang="en-US" smtClean="0"/>
              <a:t>6/8/23</a:t>
            </a:fld>
            <a:endParaRPr lang="en-US"/>
          </a:p>
        </p:txBody>
      </p:sp>
      <p:sp>
        <p:nvSpPr>
          <p:cNvPr id="6" name="Footer Placeholder 5">
            <a:extLst>
              <a:ext uri="{FF2B5EF4-FFF2-40B4-BE49-F238E27FC236}">
                <a16:creationId xmlns:a16="http://schemas.microsoft.com/office/drawing/2014/main" id="{E971C44A-CB20-2D44-8BA9-1D8A0C96E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A0AEB-2E49-D641-8F71-55E4DB5EF694}"/>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2430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1A76-1A0D-D14F-ABC1-44BF54311A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5C96A4-3A6C-3743-89E9-B09ED20058A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DEFC4-8364-AB4E-A7EE-F71F58F9207F}"/>
              </a:ext>
            </a:extLst>
          </p:cNvPr>
          <p:cNvSpPr>
            <a:spLocks noGrp="1"/>
          </p:cNvSpPr>
          <p:nvPr>
            <p:ph type="dt" sz="half" idx="10"/>
          </p:nvPr>
        </p:nvSpPr>
        <p:spPr/>
        <p:txBody>
          <a:bodyPr/>
          <a:lstStyle/>
          <a:p>
            <a:fld id="{491A5CA9-838F-9848-B6AE-8D9C7CD2CF0B}" type="datetimeFigureOut">
              <a:rPr lang="en-US" smtClean="0"/>
              <a:t>6/8/23</a:t>
            </a:fld>
            <a:endParaRPr lang="en-US"/>
          </a:p>
        </p:txBody>
      </p:sp>
      <p:sp>
        <p:nvSpPr>
          <p:cNvPr id="5" name="Footer Placeholder 4">
            <a:extLst>
              <a:ext uri="{FF2B5EF4-FFF2-40B4-BE49-F238E27FC236}">
                <a16:creationId xmlns:a16="http://schemas.microsoft.com/office/drawing/2014/main" id="{462CB51D-3B57-7E4C-93CD-6692AD58A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460C0-6E53-3A43-A087-CA8678FA8DF9}"/>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17476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CF17-5345-6644-B10D-F0749D3478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F382A-605D-C24E-ACAB-3ED4C45B677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50B5-F215-A741-A4F9-83DD733A8455}"/>
              </a:ext>
            </a:extLst>
          </p:cNvPr>
          <p:cNvSpPr>
            <a:spLocks noGrp="1"/>
          </p:cNvSpPr>
          <p:nvPr>
            <p:ph type="dt" sz="half" idx="10"/>
          </p:nvPr>
        </p:nvSpPr>
        <p:spPr/>
        <p:txBody>
          <a:bodyPr/>
          <a:lstStyle/>
          <a:p>
            <a:fld id="{491A5CA9-838F-9848-B6AE-8D9C7CD2CF0B}" type="datetimeFigureOut">
              <a:rPr lang="en-US" smtClean="0"/>
              <a:t>6/8/23</a:t>
            </a:fld>
            <a:endParaRPr lang="en-US"/>
          </a:p>
        </p:txBody>
      </p:sp>
      <p:sp>
        <p:nvSpPr>
          <p:cNvPr id="5" name="Footer Placeholder 4">
            <a:extLst>
              <a:ext uri="{FF2B5EF4-FFF2-40B4-BE49-F238E27FC236}">
                <a16:creationId xmlns:a16="http://schemas.microsoft.com/office/drawing/2014/main" id="{B9BABC62-3100-6A49-8211-12596DA29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D87A5-DB66-3E47-8534-9146F821E096}"/>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9961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EA80682-2A63-E448-8D58-55E1C490BA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162339" y="136525"/>
            <a:ext cx="5572538" cy="936901"/>
          </a:xfrm>
        </p:spPr>
        <p:txBody>
          <a:bodyPr>
            <a:normAutofit/>
          </a:bodyPr>
          <a:lstStyle>
            <a:lvl1pPr>
              <a:defRPr sz="3600">
                <a:solidFill>
                  <a:srgbClr val="002060"/>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6/8/23</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19619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A80682-2A63-E448-8D58-55E1C490BA4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92766" y="136525"/>
            <a:ext cx="5572538" cy="936901"/>
          </a:xfrm>
        </p:spPr>
        <p:txBody>
          <a:bodyPr>
            <a:normAutofit/>
          </a:bodyPr>
          <a:lstStyle>
            <a:lvl1pPr>
              <a:defRPr sz="3600">
                <a:solidFill>
                  <a:schemeClr val="bg1"/>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6/8/23</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2343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401E-1BE6-274E-B4D2-7D94D75BC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76B87-7947-2D4D-9E1E-7E13B03238A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F0353A-B1D3-2D46-97A1-7EC4E287B394}"/>
              </a:ext>
            </a:extLst>
          </p:cNvPr>
          <p:cNvSpPr>
            <a:spLocks noGrp="1"/>
          </p:cNvSpPr>
          <p:nvPr>
            <p:ph type="dt" sz="half" idx="10"/>
          </p:nvPr>
        </p:nvSpPr>
        <p:spPr/>
        <p:txBody>
          <a:bodyPr/>
          <a:lstStyle/>
          <a:p>
            <a:fld id="{491A5CA9-838F-9848-B6AE-8D9C7CD2CF0B}" type="datetimeFigureOut">
              <a:rPr lang="en-US" smtClean="0"/>
              <a:t>6/8/23</a:t>
            </a:fld>
            <a:endParaRPr lang="en-US"/>
          </a:p>
        </p:txBody>
      </p:sp>
      <p:sp>
        <p:nvSpPr>
          <p:cNvPr id="5" name="Footer Placeholder 4">
            <a:extLst>
              <a:ext uri="{FF2B5EF4-FFF2-40B4-BE49-F238E27FC236}">
                <a16:creationId xmlns:a16="http://schemas.microsoft.com/office/drawing/2014/main" id="{529E07A2-B74C-A44C-95F3-47ED405A6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84C69-71F9-7E40-9617-3592BE55EDC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71736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E7A3-8E1C-5846-AAD9-6E4309FB4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C983C-C251-5D43-8F61-016D30E4A6D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978BE-5AF8-3841-9A67-E07EDDEF0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7B0D9-6697-B747-8B71-EDFFB02D016D}"/>
              </a:ext>
            </a:extLst>
          </p:cNvPr>
          <p:cNvSpPr>
            <a:spLocks noGrp="1"/>
          </p:cNvSpPr>
          <p:nvPr>
            <p:ph type="dt" sz="half" idx="10"/>
          </p:nvPr>
        </p:nvSpPr>
        <p:spPr/>
        <p:txBody>
          <a:bodyPr/>
          <a:lstStyle/>
          <a:p>
            <a:fld id="{491A5CA9-838F-9848-B6AE-8D9C7CD2CF0B}" type="datetimeFigureOut">
              <a:rPr lang="en-US" smtClean="0"/>
              <a:t>6/8/23</a:t>
            </a:fld>
            <a:endParaRPr lang="en-US"/>
          </a:p>
        </p:txBody>
      </p:sp>
      <p:sp>
        <p:nvSpPr>
          <p:cNvPr id="6" name="Footer Placeholder 5">
            <a:extLst>
              <a:ext uri="{FF2B5EF4-FFF2-40B4-BE49-F238E27FC236}">
                <a16:creationId xmlns:a16="http://schemas.microsoft.com/office/drawing/2014/main" id="{E2C4AC25-1A68-2F42-94A6-A04FF4B56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7922C-0EC1-6442-97EB-AB2C0E0EFB2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5300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A7CF-9C3E-5D40-9C1A-5A4F7EF90C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6B9E0C-A394-8447-BAE0-6943A27E82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B410B6-26AD-7D46-80CB-72A46C0E5E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DFB5F-963C-C349-BE65-9A9DC5D5E9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06BA2-6FDD-1745-AC79-08A20290482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EEE11-3449-6F47-B502-4F065E5E3AB3}"/>
              </a:ext>
            </a:extLst>
          </p:cNvPr>
          <p:cNvSpPr>
            <a:spLocks noGrp="1"/>
          </p:cNvSpPr>
          <p:nvPr>
            <p:ph type="dt" sz="half" idx="10"/>
          </p:nvPr>
        </p:nvSpPr>
        <p:spPr/>
        <p:txBody>
          <a:bodyPr/>
          <a:lstStyle/>
          <a:p>
            <a:fld id="{491A5CA9-838F-9848-B6AE-8D9C7CD2CF0B}" type="datetimeFigureOut">
              <a:rPr lang="en-US" smtClean="0"/>
              <a:t>6/8/23</a:t>
            </a:fld>
            <a:endParaRPr lang="en-US"/>
          </a:p>
        </p:txBody>
      </p:sp>
      <p:sp>
        <p:nvSpPr>
          <p:cNvPr id="8" name="Footer Placeholder 7">
            <a:extLst>
              <a:ext uri="{FF2B5EF4-FFF2-40B4-BE49-F238E27FC236}">
                <a16:creationId xmlns:a16="http://schemas.microsoft.com/office/drawing/2014/main" id="{509E8756-EEA7-874C-8AEB-D9B477F98C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74522-3EA2-6345-94DC-61EA4885480D}"/>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1978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0AB1-F7C5-D843-81B8-FB765E4B0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F460A-F099-4548-B6A8-6BE0004855DD}"/>
              </a:ext>
            </a:extLst>
          </p:cNvPr>
          <p:cNvSpPr>
            <a:spLocks noGrp="1"/>
          </p:cNvSpPr>
          <p:nvPr>
            <p:ph type="dt" sz="half" idx="10"/>
          </p:nvPr>
        </p:nvSpPr>
        <p:spPr/>
        <p:txBody>
          <a:bodyPr/>
          <a:lstStyle/>
          <a:p>
            <a:fld id="{491A5CA9-838F-9848-B6AE-8D9C7CD2CF0B}" type="datetimeFigureOut">
              <a:rPr lang="en-US" smtClean="0"/>
              <a:t>6/8/23</a:t>
            </a:fld>
            <a:endParaRPr lang="en-US"/>
          </a:p>
        </p:txBody>
      </p:sp>
      <p:sp>
        <p:nvSpPr>
          <p:cNvPr id="4" name="Footer Placeholder 3">
            <a:extLst>
              <a:ext uri="{FF2B5EF4-FFF2-40B4-BE49-F238E27FC236}">
                <a16:creationId xmlns:a16="http://schemas.microsoft.com/office/drawing/2014/main" id="{FB9AD487-5380-D044-AC8F-32E4EFBC2D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2EBDF-CF24-1041-8CBC-219F8D422540}"/>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408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28027-B46B-A84B-91A7-50E1E63CEC09}"/>
              </a:ext>
            </a:extLst>
          </p:cNvPr>
          <p:cNvSpPr>
            <a:spLocks noGrp="1"/>
          </p:cNvSpPr>
          <p:nvPr>
            <p:ph type="dt" sz="half" idx="10"/>
          </p:nvPr>
        </p:nvSpPr>
        <p:spPr/>
        <p:txBody>
          <a:bodyPr/>
          <a:lstStyle/>
          <a:p>
            <a:fld id="{491A5CA9-838F-9848-B6AE-8D9C7CD2CF0B}" type="datetimeFigureOut">
              <a:rPr lang="en-US" smtClean="0"/>
              <a:t>6/8/23</a:t>
            </a:fld>
            <a:endParaRPr lang="en-US"/>
          </a:p>
        </p:txBody>
      </p:sp>
      <p:sp>
        <p:nvSpPr>
          <p:cNvPr id="3" name="Footer Placeholder 2">
            <a:extLst>
              <a:ext uri="{FF2B5EF4-FFF2-40B4-BE49-F238E27FC236}">
                <a16:creationId xmlns:a16="http://schemas.microsoft.com/office/drawing/2014/main" id="{5970D50B-0BCF-7A42-AD4B-05AE98EC2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A1C426-314C-9F40-BE98-C3D21F4C50BF}"/>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5713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589D-9392-6B47-807F-C50C09A7C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BFCB0-C782-4641-AE6F-D163B9D9EB5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64FB1F-27C0-E84E-84EE-0AD84C5843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CF12A-2674-A545-B015-D8C3DB8B3E33}"/>
              </a:ext>
            </a:extLst>
          </p:cNvPr>
          <p:cNvSpPr>
            <a:spLocks noGrp="1"/>
          </p:cNvSpPr>
          <p:nvPr>
            <p:ph type="dt" sz="half" idx="10"/>
          </p:nvPr>
        </p:nvSpPr>
        <p:spPr/>
        <p:txBody>
          <a:bodyPr/>
          <a:lstStyle/>
          <a:p>
            <a:fld id="{491A5CA9-838F-9848-B6AE-8D9C7CD2CF0B}" type="datetimeFigureOut">
              <a:rPr lang="en-US" smtClean="0"/>
              <a:t>6/8/23</a:t>
            </a:fld>
            <a:endParaRPr lang="en-US"/>
          </a:p>
        </p:txBody>
      </p:sp>
      <p:sp>
        <p:nvSpPr>
          <p:cNvPr id="6" name="Footer Placeholder 5">
            <a:extLst>
              <a:ext uri="{FF2B5EF4-FFF2-40B4-BE49-F238E27FC236}">
                <a16:creationId xmlns:a16="http://schemas.microsoft.com/office/drawing/2014/main" id="{450E582C-DA51-204B-9BC1-FA7CA9F42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22FC6-2B8D-1D4D-A74B-CC2A1F5C0B0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98564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raphical user interface&#10;&#10;Description automatically generated with low confidence">
            <a:extLst>
              <a:ext uri="{FF2B5EF4-FFF2-40B4-BE49-F238E27FC236}">
                <a16:creationId xmlns:a16="http://schemas.microsoft.com/office/drawing/2014/main" id="{C53AB4D8-AD3B-9847-A8C5-64182F0947F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546EE2B-89E9-E043-9F8D-705D1A6EBC51}"/>
              </a:ext>
            </a:extLst>
          </p:cNvPr>
          <p:cNvSpPr>
            <a:spLocks noGrp="1"/>
          </p:cNvSpPr>
          <p:nvPr>
            <p:ph type="title"/>
          </p:nvPr>
        </p:nvSpPr>
        <p:spPr>
          <a:xfrm>
            <a:off x="92766" y="136525"/>
            <a:ext cx="5572538"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4E9ABF3C-1E9E-0E4C-815E-4EE4C1A19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A5CA9-838F-9848-B6AE-8D9C7CD2CF0B}" type="datetimeFigureOut">
              <a:rPr lang="en-US" smtClean="0"/>
              <a:t>6/8/23</a:t>
            </a:fld>
            <a:endParaRPr lang="en-US"/>
          </a:p>
        </p:txBody>
      </p:sp>
      <p:sp>
        <p:nvSpPr>
          <p:cNvPr id="5" name="Footer Placeholder 4">
            <a:extLst>
              <a:ext uri="{FF2B5EF4-FFF2-40B4-BE49-F238E27FC236}">
                <a16:creationId xmlns:a16="http://schemas.microsoft.com/office/drawing/2014/main" id="{67A22710-4007-4746-987E-EA7D80AD6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9E8CE-8213-E945-B400-97EBBE574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D5E36-494E-9B47-B1DA-2034EEE0FFBF}" type="slidenum">
              <a:rPr lang="en-US" smtClean="0"/>
              <a:t>‹#›</a:t>
            </a:fld>
            <a:endParaRPr lang="en-US"/>
          </a:p>
        </p:txBody>
      </p:sp>
    </p:spTree>
    <p:extLst>
      <p:ext uri="{BB962C8B-B14F-4D97-AF65-F5344CB8AC3E}">
        <p14:creationId xmlns:p14="http://schemas.microsoft.com/office/powerpoint/2010/main" val="269403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2060"/>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828413597"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succeedwithmore.com/Career-Resources/mainstreet-buzz/6.1.23.-private-listing-change/" TargetMode="External"/><Relationship Id="rId5" Type="http://schemas.openxmlformats.org/officeDocument/2006/relationships/hyperlink" Target="https://vimeo.com/812986678" TargetMode="External"/><Relationship Id="rId4" Type="http://schemas.openxmlformats.org/officeDocument/2006/relationships/hyperlink" Target="https://vimeo.com/77210130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illinoisrealtors.org/about/committe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ilga.gov/legislation/publicacts/102/PDF/102-1135.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ilga.gov/legislation/BillStatus.asp?DocNum=1866&amp;GAID=17&amp;DocTypeID=SB&amp;LegId=146706&amp;SessionID=112&amp;GA=103"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ilga.gov/legislation/103/HB/10300HB2098enr.ht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succeedwithmore.com/calend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17" y="226644"/>
            <a:ext cx="5009661" cy="1200329"/>
          </a:xfrm>
          <a:prstGeom prst="rect">
            <a:avLst/>
          </a:prstGeom>
          <a:noFill/>
        </p:spPr>
        <p:txBody>
          <a:bodyPr wrap="square" rtlCol="0">
            <a:spAutoFit/>
          </a:bodyPr>
          <a:lstStyle/>
          <a:p>
            <a:pPr algn="ctr"/>
            <a:r>
              <a:rPr lang="en-US" sz="3600" b="1" dirty="0">
                <a:solidFill>
                  <a:schemeClr val="tx2"/>
                </a:solidFill>
                <a:latin typeface="Libre Franklin" panose="00000500000000000000" pitchFamily="2" charset="0"/>
              </a:rPr>
              <a:t>JUNE 2023</a:t>
            </a:r>
          </a:p>
          <a:p>
            <a:pPr algn="ctr"/>
            <a:r>
              <a:rPr lang="en-US" sz="3600" b="1" dirty="0">
                <a:solidFill>
                  <a:schemeClr val="tx2"/>
                </a:solidFill>
                <a:latin typeface="Libre Franklin" panose="00000500000000000000" pitchFamily="2" charset="0"/>
              </a:rPr>
              <a:t>BROKER SLIDES</a:t>
            </a:r>
          </a:p>
        </p:txBody>
      </p:sp>
    </p:spTree>
    <p:extLst>
      <p:ext uri="{BB962C8B-B14F-4D97-AF65-F5344CB8AC3E}">
        <p14:creationId xmlns:p14="http://schemas.microsoft.com/office/powerpoint/2010/main" val="68897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6735649" cy="936901"/>
          </a:xfrm>
        </p:spPr>
        <p:txBody>
          <a:bodyPr>
            <a:normAutofit/>
          </a:bodyPr>
          <a:lstStyle/>
          <a:p>
            <a:r>
              <a:rPr lang="en-US" sz="2800" b="1" dirty="0"/>
              <a:t>LET MAINSTREET ASSIST YOU!</a:t>
            </a:r>
          </a:p>
        </p:txBody>
      </p:sp>
      <p:sp>
        <p:nvSpPr>
          <p:cNvPr id="7" name="TextBox 6"/>
          <p:cNvSpPr txBox="1"/>
          <p:nvPr/>
        </p:nvSpPr>
        <p:spPr>
          <a:xfrm>
            <a:off x="640771" y="1394254"/>
            <a:ext cx="10097590" cy="4693593"/>
          </a:xfrm>
          <a:prstGeom prst="rect">
            <a:avLst/>
          </a:prstGeom>
          <a:noFill/>
        </p:spPr>
        <p:txBody>
          <a:bodyPr wrap="square" rtlCol="0">
            <a:spAutoFit/>
          </a:bodyPr>
          <a:lstStyle/>
          <a:p>
            <a:pPr algn="ctr"/>
            <a:r>
              <a:rPr lang="en-US" sz="2000" b="1" i="1" dirty="0">
                <a:solidFill>
                  <a:srgbClr val="002060"/>
                </a:solidFill>
                <a:latin typeface="Libre Franklin" panose="00000500000000000000" pitchFamily="2" charset="0"/>
              </a:rPr>
              <a:t>Use our tools and resources to create your next meeting!</a:t>
            </a:r>
            <a:endParaRPr lang="en-US" sz="2000" b="1" dirty="0">
              <a:solidFill>
                <a:srgbClr val="002060"/>
              </a:solidFill>
              <a:latin typeface="Libre Franklin" panose="00000500000000000000" pitchFamily="2" charset="0"/>
            </a:endParaRPr>
          </a:p>
          <a:p>
            <a:endParaRPr lang="en-US" sz="1000" dirty="0">
              <a:solidFill>
                <a:srgbClr val="002060"/>
              </a:solidFill>
              <a:latin typeface="Libre Franklin" panose="00000500000000000000" pitchFamily="2" charset="0"/>
            </a:endParaRPr>
          </a:p>
          <a:p>
            <a:pPr marL="285750" indent="-285750">
              <a:spcAft>
                <a:spcPts val="600"/>
              </a:spcAft>
              <a:buFont typeface="Arial" panose="020B0604020202020204" pitchFamily="34" charset="0"/>
              <a:buChar char="•"/>
            </a:pPr>
            <a:r>
              <a:rPr lang="en-US" sz="2000" dirty="0">
                <a:solidFill>
                  <a:srgbClr val="002060"/>
                </a:solidFill>
                <a:latin typeface="Libre Franklin" panose="00000500000000000000" pitchFamily="2" charset="0"/>
              </a:rPr>
              <a:t>Help your office understand the state of our industry.</a:t>
            </a:r>
          </a:p>
          <a:p>
            <a:pPr marL="742950" lvl="1" indent="-285750">
              <a:spcAft>
                <a:spcPts val="600"/>
              </a:spcAft>
              <a:buFont typeface="Arial" panose="020B0604020202020204" pitchFamily="34" charset="0"/>
              <a:buChar char="•"/>
            </a:pPr>
            <a:r>
              <a:rPr lang="en-US" dirty="0">
                <a:solidFill>
                  <a:srgbClr val="002060"/>
                </a:solidFill>
                <a:latin typeface="Libre Franklin" panose="00000500000000000000" pitchFamily="2" charset="0"/>
              </a:rPr>
              <a:t>Coffee &amp; Conversation: Law Day </a:t>
            </a:r>
            <a:r>
              <a:rPr lang="en-US" dirty="0" err="1">
                <a:solidFill>
                  <a:srgbClr val="002060"/>
                </a:solidFill>
                <a:latin typeface="Libre Franklin" panose="00000500000000000000" pitchFamily="2" charset="0"/>
              </a:rPr>
              <a:t>ReCap</a:t>
            </a:r>
            <a:r>
              <a:rPr lang="en-US" dirty="0">
                <a:solidFill>
                  <a:srgbClr val="002060"/>
                </a:solidFill>
                <a:latin typeface="Libre Franklin" panose="00000500000000000000" pitchFamily="2" charset="0"/>
              </a:rPr>
              <a:t> &amp; Listing Agreement Recording: </a:t>
            </a:r>
            <a:r>
              <a:rPr lang="en-US" dirty="0">
                <a:solidFill>
                  <a:srgbClr val="002060"/>
                </a:solidFill>
                <a:latin typeface="Libre Franklin" panose="00000500000000000000" pitchFamily="2" charset="0"/>
                <a:hlinkClick r:id="rId3"/>
              </a:rPr>
              <a:t>https://vimeo.com/828413597</a:t>
            </a:r>
            <a:r>
              <a:rPr lang="en-US" dirty="0">
                <a:solidFill>
                  <a:srgbClr val="002060"/>
                </a:solidFill>
                <a:latin typeface="Libre Franklin" panose="00000500000000000000" pitchFamily="2" charset="0"/>
              </a:rPr>
              <a:t> </a:t>
            </a:r>
          </a:p>
          <a:p>
            <a:pPr marL="285750" indent="-285750">
              <a:spcAft>
                <a:spcPts val="600"/>
              </a:spcAft>
              <a:buFont typeface="Arial" panose="020B0604020202020204" pitchFamily="34" charset="0"/>
              <a:buChar char="•"/>
            </a:pPr>
            <a:r>
              <a:rPr lang="en-US" sz="2000" dirty="0">
                <a:solidFill>
                  <a:srgbClr val="002060"/>
                </a:solidFill>
                <a:latin typeface="Libre Franklin" panose="00000500000000000000" pitchFamily="2" charset="0"/>
              </a:rPr>
              <a:t>Prepare your office for uncomfortable conversations.</a:t>
            </a:r>
          </a:p>
          <a:p>
            <a:pPr marL="742950" lvl="1" indent="-285750">
              <a:spcAft>
                <a:spcPts val="600"/>
              </a:spcAft>
              <a:buFont typeface="Arial" panose="020B0604020202020204" pitchFamily="34" charset="0"/>
              <a:buChar char="•"/>
            </a:pPr>
            <a:r>
              <a:rPr lang="en-US" dirty="0">
                <a:solidFill>
                  <a:srgbClr val="002060"/>
                </a:solidFill>
                <a:latin typeface="Libre Franklin" panose="00000500000000000000" pitchFamily="2" charset="0"/>
              </a:rPr>
              <a:t>Coffee &amp; Conversation: Value Proposition Recording: </a:t>
            </a:r>
          </a:p>
          <a:p>
            <a:pPr lvl="1">
              <a:spcAft>
                <a:spcPts val="600"/>
              </a:spcAft>
            </a:pPr>
            <a:r>
              <a:rPr lang="en-US" dirty="0">
                <a:solidFill>
                  <a:srgbClr val="002060"/>
                </a:solidFill>
                <a:latin typeface="Libre Franklin" panose="00000500000000000000" pitchFamily="2" charset="0"/>
              </a:rPr>
              <a:t>      </a:t>
            </a:r>
            <a:r>
              <a:rPr lang="en-US" dirty="0">
                <a:solidFill>
                  <a:srgbClr val="002060"/>
                </a:solidFill>
                <a:latin typeface="Libre Franklin" panose="00000500000000000000" pitchFamily="2" charset="0"/>
                <a:hlinkClick r:id="rId4"/>
              </a:rPr>
              <a:t>https://vimeo.com/772101306</a:t>
            </a:r>
            <a:r>
              <a:rPr lang="en-US" dirty="0">
                <a:solidFill>
                  <a:srgbClr val="002060"/>
                </a:solidFill>
                <a:latin typeface="Libre Franklin" panose="00000500000000000000" pitchFamily="2" charset="0"/>
              </a:rPr>
              <a:t> </a:t>
            </a:r>
          </a:p>
          <a:p>
            <a:pPr marL="285750" indent="-285750">
              <a:spcAft>
                <a:spcPts val="600"/>
              </a:spcAft>
              <a:buFont typeface="Arial" panose="020B0604020202020204" pitchFamily="34" charset="0"/>
              <a:buChar char="•"/>
            </a:pPr>
            <a:r>
              <a:rPr lang="en-US" sz="2000" dirty="0">
                <a:solidFill>
                  <a:srgbClr val="002060"/>
                </a:solidFill>
                <a:latin typeface="Libre Franklin" panose="00000500000000000000" pitchFamily="2" charset="0"/>
              </a:rPr>
              <a:t>Help your office have transparent conversations about compensation.</a:t>
            </a:r>
          </a:p>
          <a:p>
            <a:pPr marL="742950" lvl="1" indent="-285750">
              <a:spcAft>
                <a:spcPts val="600"/>
              </a:spcAft>
              <a:buFont typeface="Arial" panose="020B0604020202020204" pitchFamily="34" charset="0"/>
              <a:buChar char="•"/>
            </a:pPr>
            <a:r>
              <a:rPr lang="en-US" dirty="0">
                <a:solidFill>
                  <a:srgbClr val="002060"/>
                </a:solidFill>
                <a:latin typeface="Libre Franklin" panose="00000500000000000000" pitchFamily="2" charset="0"/>
              </a:rPr>
              <a:t>Marketing Agreement Paragraph 15 Video Tutorial: </a:t>
            </a:r>
          </a:p>
          <a:p>
            <a:pPr lvl="1">
              <a:spcAft>
                <a:spcPts val="600"/>
              </a:spcAft>
            </a:pPr>
            <a:r>
              <a:rPr lang="en-US" dirty="0">
                <a:solidFill>
                  <a:srgbClr val="002060"/>
                </a:solidFill>
                <a:latin typeface="Libre Franklin" panose="00000500000000000000" pitchFamily="2" charset="0"/>
                <a:hlinkClick r:id="rId5"/>
              </a:rPr>
              <a:t>https://vimeo.com/812986678</a:t>
            </a:r>
            <a:endParaRPr lang="en-US" dirty="0">
              <a:solidFill>
                <a:srgbClr val="002060"/>
              </a:solidFill>
              <a:latin typeface="Libre Franklin" panose="00000500000000000000" pitchFamily="2" charset="0"/>
            </a:endParaRPr>
          </a:p>
          <a:p>
            <a:pPr marL="285750" indent="-285750">
              <a:spcAft>
                <a:spcPts val="600"/>
              </a:spcAft>
              <a:buFont typeface="Arial" panose="020B0604020202020204" pitchFamily="34" charset="0"/>
              <a:buChar char="•"/>
            </a:pPr>
            <a:r>
              <a:rPr lang="en-US" sz="2000" dirty="0">
                <a:solidFill>
                  <a:srgbClr val="002060"/>
                </a:solidFill>
                <a:latin typeface="Libre Franklin" panose="00000500000000000000" pitchFamily="2" charset="0"/>
              </a:rPr>
              <a:t>Prepare your office for the changes to Private Listings. </a:t>
            </a:r>
          </a:p>
          <a:p>
            <a:pPr marL="742950" lvl="1" indent="-285750">
              <a:spcAft>
                <a:spcPts val="600"/>
              </a:spcAft>
              <a:buFont typeface="Arial" panose="020B0604020202020204" pitchFamily="34" charset="0"/>
              <a:buChar char="•"/>
            </a:pPr>
            <a:r>
              <a:rPr lang="en-US" dirty="0">
                <a:solidFill>
                  <a:srgbClr val="002060"/>
                </a:solidFill>
                <a:latin typeface="Libre Franklin" panose="00000500000000000000" pitchFamily="2" charset="0"/>
                <a:hlinkClick r:id="rId6"/>
              </a:rPr>
              <a:t>https://www.succeedwithmore.com/Career-Resources/mainstreet-buzz/6.1.23.-private-listing-change/</a:t>
            </a:r>
            <a:r>
              <a:rPr lang="en-US" dirty="0">
                <a:solidFill>
                  <a:srgbClr val="002060"/>
                </a:solidFill>
                <a:latin typeface="Libre Franklin" panose="00000500000000000000" pitchFamily="2" charset="0"/>
              </a:rPr>
              <a:t> </a:t>
            </a:r>
          </a:p>
        </p:txBody>
      </p:sp>
    </p:spTree>
    <p:extLst>
      <p:ext uri="{BB962C8B-B14F-4D97-AF65-F5344CB8AC3E}">
        <p14:creationId xmlns:p14="http://schemas.microsoft.com/office/powerpoint/2010/main" val="314792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6735649" cy="936901"/>
          </a:xfrm>
        </p:spPr>
        <p:txBody>
          <a:bodyPr>
            <a:normAutofit/>
          </a:bodyPr>
          <a:lstStyle/>
          <a:p>
            <a:r>
              <a:rPr lang="en-US" sz="2800" b="1" dirty="0"/>
              <a:t>LET MAINSTREET ASSIST YOU!</a:t>
            </a:r>
          </a:p>
        </p:txBody>
      </p:sp>
      <p:pic>
        <p:nvPicPr>
          <p:cNvPr id="4" name="Picture 3" descr="A picture containing text, screenshot, house, website&#10;&#10;Description automatically generated">
            <a:extLst>
              <a:ext uri="{FF2B5EF4-FFF2-40B4-BE49-F238E27FC236}">
                <a16:creationId xmlns:a16="http://schemas.microsoft.com/office/drawing/2014/main" id="{1946579E-5DFD-D3EB-45A8-68B20AFB15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7398" y="914400"/>
            <a:ext cx="4592782" cy="5943600"/>
          </a:xfrm>
          <a:prstGeom prst="rect">
            <a:avLst/>
          </a:prstGeom>
        </p:spPr>
      </p:pic>
      <p:sp>
        <p:nvSpPr>
          <p:cNvPr id="5" name="TextBox 4">
            <a:extLst>
              <a:ext uri="{FF2B5EF4-FFF2-40B4-BE49-F238E27FC236}">
                <a16:creationId xmlns:a16="http://schemas.microsoft.com/office/drawing/2014/main" id="{E339B981-76AF-1B90-385F-163F2EF0D9F5}"/>
              </a:ext>
            </a:extLst>
          </p:cNvPr>
          <p:cNvSpPr txBox="1"/>
          <p:nvPr/>
        </p:nvSpPr>
        <p:spPr>
          <a:xfrm>
            <a:off x="472592" y="2496793"/>
            <a:ext cx="4198455" cy="2062103"/>
          </a:xfrm>
          <a:prstGeom prst="rect">
            <a:avLst/>
          </a:prstGeom>
          <a:noFill/>
        </p:spPr>
        <p:txBody>
          <a:bodyPr wrap="square" rtlCol="0">
            <a:spAutoFit/>
          </a:bodyPr>
          <a:lstStyle/>
          <a:p>
            <a:r>
              <a:rPr lang="en-US" sz="3200" b="1" dirty="0">
                <a:solidFill>
                  <a:srgbClr val="002060"/>
                </a:solidFill>
                <a:latin typeface="Libre Franklin" pitchFamily="2" charset="77"/>
              </a:rPr>
              <a:t>Now is a great time to review your office policies with your office! </a:t>
            </a:r>
          </a:p>
        </p:txBody>
      </p:sp>
    </p:spTree>
    <p:extLst>
      <p:ext uri="{BB962C8B-B14F-4D97-AF65-F5344CB8AC3E}">
        <p14:creationId xmlns:p14="http://schemas.microsoft.com/office/powerpoint/2010/main" val="74578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6735649" cy="936901"/>
          </a:xfrm>
        </p:spPr>
        <p:txBody>
          <a:bodyPr>
            <a:normAutofit/>
          </a:bodyPr>
          <a:lstStyle/>
          <a:p>
            <a:r>
              <a:rPr lang="en-US" sz="2800" b="1" dirty="0"/>
              <a:t>ILLINOIS REALTORS COMMITTEE APPLICATIONS NOW OPEN</a:t>
            </a:r>
          </a:p>
        </p:txBody>
      </p:sp>
      <p:sp>
        <p:nvSpPr>
          <p:cNvPr id="7" name="TextBox 6"/>
          <p:cNvSpPr txBox="1"/>
          <p:nvPr/>
        </p:nvSpPr>
        <p:spPr>
          <a:xfrm>
            <a:off x="812736" y="2273973"/>
            <a:ext cx="8198743" cy="1938992"/>
          </a:xfrm>
          <a:prstGeom prst="rect">
            <a:avLst/>
          </a:prstGeom>
          <a:noFill/>
        </p:spPr>
        <p:txBody>
          <a:bodyPr wrap="square" rtlCol="0">
            <a:spAutoFit/>
          </a:bodyPr>
          <a:lstStyle/>
          <a:p>
            <a:r>
              <a:rPr lang="en-US" sz="2000" dirty="0">
                <a:solidFill>
                  <a:srgbClr val="002060"/>
                </a:solidFill>
                <a:latin typeface="Libre Franklin" panose="00000500000000000000" pitchFamily="2" charset="0"/>
              </a:rPr>
              <a:t>The application process is now open through June 26.</a:t>
            </a:r>
          </a:p>
          <a:p>
            <a:endParaRPr lang="en-US" sz="2000" dirty="0">
              <a:solidFill>
                <a:srgbClr val="002060"/>
              </a:solidFill>
              <a:latin typeface="Libre Franklin" panose="00000500000000000000" pitchFamily="2" charset="0"/>
            </a:endParaRPr>
          </a:p>
          <a:p>
            <a:r>
              <a:rPr lang="en-US" sz="2000" dirty="0">
                <a:solidFill>
                  <a:srgbClr val="002060"/>
                </a:solidFill>
                <a:latin typeface="Libre Franklin" panose="00000500000000000000" pitchFamily="2" charset="0"/>
              </a:rPr>
              <a:t>Serving on an Illinois REALTORS® committee helps shape the course of your association.</a:t>
            </a:r>
          </a:p>
          <a:p>
            <a:br>
              <a:rPr lang="en-US" sz="2000" dirty="0">
                <a:solidFill>
                  <a:srgbClr val="002060"/>
                </a:solidFill>
                <a:latin typeface="Libre Franklin" panose="00000500000000000000" pitchFamily="2" charset="0"/>
              </a:rPr>
            </a:br>
            <a:r>
              <a:rPr lang="en-US" sz="2000" dirty="0">
                <a:solidFill>
                  <a:srgbClr val="002060"/>
                </a:solidFill>
                <a:latin typeface="Libre Franklin" panose="00000500000000000000" pitchFamily="2" charset="0"/>
                <a:hlinkClick r:id="rId3"/>
              </a:rPr>
              <a:t>Sign up for a committee today!</a:t>
            </a:r>
            <a:endParaRPr lang="en-US" sz="2000" dirty="0">
              <a:solidFill>
                <a:srgbClr val="002060"/>
              </a:solidFill>
              <a:latin typeface="Libre Franklin" panose="00000500000000000000" pitchFamily="2" charset="0"/>
            </a:endParaRPr>
          </a:p>
        </p:txBody>
      </p:sp>
      <p:pic>
        <p:nvPicPr>
          <p:cNvPr id="4" name="Picture 3" descr="A logo of a building&#10;&#10;Description automatically generated with low confidence">
            <a:extLst>
              <a:ext uri="{FF2B5EF4-FFF2-40B4-BE49-F238E27FC236}">
                <a16:creationId xmlns:a16="http://schemas.microsoft.com/office/drawing/2014/main" id="{BF6AB8B0-9AAC-F117-5985-C8EB641BE2FA}"/>
              </a:ext>
            </a:extLst>
          </p:cNvPr>
          <p:cNvPicPr>
            <a:picLocks noChangeAspect="1"/>
          </p:cNvPicPr>
          <p:nvPr/>
        </p:nvPicPr>
        <p:blipFill>
          <a:blip r:embed="rId4"/>
          <a:stretch>
            <a:fillRect/>
          </a:stretch>
        </p:blipFill>
        <p:spPr>
          <a:xfrm>
            <a:off x="8483724" y="1225480"/>
            <a:ext cx="1949050" cy="3085996"/>
          </a:xfrm>
          <a:prstGeom prst="rect">
            <a:avLst/>
          </a:prstGeom>
        </p:spPr>
      </p:pic>
    </p:spTree>
    <p:extLst>
      <p:ext uri="{BB962C8B-B14F-4D97-AF65-F5344CB8AC3E}">
        <p14:creationId xmlns:p14="http://schemas.microsoft.com/office/powerpoint/2010/main" val="3256647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5574499" cy="936901"/>
          </a:xfrm>
        </p:spPr>
        <p:txBody>
          <a:bodyPr>
            <a:normAutofit/>
          </a:bodyPr>
          <a:lstStyle/>
          <a:p>
            <a:r>
              <a:rPr lang="en-US" sz="2800" b="1" dirty="0"/>
              <a:t>RECORDING FEES INCREASE</a:t>
            </a:r>
          </a:p>
        </p:txBody>
      </p:sp>
      <p:sp>
        <p:nvSpPr>
          <p:cNvPr id="7" name="TextBox 6"/>
          <p:cNvSpPr txBox="1"/>
          <p:nvPr/>
        </p:nvSpPr>
        <p:spPr>
          <a:xfrm>
            <a:off x="424070" y="2612552"/>
            <a:ext cx="10720377" cy="1846659"/>
          </a:xfrm>
          <a:prstGeom prst="rect">
            <a:avLst/>
          </a:prstGeom>
          <a:noFill/>
        </p:spPr>
        <p:txBody>
          <a:bodyPr wrap="square" rtlCol="0">
            <a:spAutoFit/>
          </a:bodyPr>
          <a:lstStyle/>
          <a:p>
            <a:pPr algn="l"/>
            <a:r>
              <a:rPr lang="en-US" sz="2400" b="0" i="0" dirty="0">
                <a:solidFill>
                  <a:srgbClr val="002060"/>
                </a:solidFill>
                <a:effectLst/>
                <a:latin typeface="Libre Franklin" pitchFamily="2" charset="77"/>
              </a:rPr>
              <a:t>Earlier this year, the Illinois General Assembly enacted </a:t>
            </a:r>
            <a:r>
              <a:rPr lang="en-US" sz="2400" b="0" i="0" u="sng" dirty="0">
                <a:solidFill>
                  <a:srgbClr val="2D5075"/>
                </a:solidFill>
                <a:effectLst/>
                <a:latin typeface="Libre Franklin" pitchFamily="2" charset="77"/>
                <a:hlinkClick r:id="rId3"/>
              </a:rPr>
              <a:t>Public Act 102-1135</a:t>
            </a:r>
            <a:r>
              <a:rPr lang="en-US" sz="2400" b="0" i="0" dirty="0">
                <a:solidFill>
                  <a:srgbClr val="3F3F3F"/>
                </a:solidFill>
                <a:effectLst/>
                <a:latin typeface="Libre Franklin" pitchFamily="2" charset="77"/>
              </a:rPr>
              <a:t> </a:t>
            </a:r>
            <a:r>
              <a:rPr lang="en-US" sz="2400" b="0" i="0" dirty="0">
                <a:solidFill>
                  <a:srgbClr val="002060"/>
                </a:solidFill>
                <a:effectLst/>
                <a:latin typeface="Libre Franklin" pitchFamily="2" charset="77"/>
              </a:rPr>
              <a:t>which increased the document recording fees charged for the recordation of any real estate-related document by $9.</a:t>
            </a:r>
          </a:p>
          <a:p>
            <a:pPr algn="l"/>
            <a:r>
              <a:rPr lang="en-US" sz="2400" b="1" i="0" dirty="0">
                <a:solidFill>
                  <a:srgbClr val="002060"/>
                </a:solidFill>
                <a:effectLst/>
                <a:latin typeface="Libre Franklin" pitchFamily="2" charset="77"/>
              </a:rPr>
              <a:t>The effective date of the new fee schedule is July 1, 2023.</a:t>
            </a:r>
            <a:endParaRPr lang="en-US" sz="2400" b="0" i="0" dirty="0">
              <a:solidFill>
                <a:srgbClr val="002060"/>
              </a:solidFill>
              <a:effectLst/>
              <a:latin typeface="Libre Franklin" pitchFamily="2" charset="77"/>
            </a:endParaRPr>
          </a:p>
          <a:p>
            <a:endParaRPr lang="en-US" dirty="0">
              <a:solidFill>
                <a:srgbClr val="002060"/>
              </a:solidFill>
              <a:latin typeface="Libre Franklin" panose="00000500000000000000" pitchFamily="2" charset="0"/>
            </a:endParaRPr>
          </a:p>
        </p:txBody>
      </p:sp>
    </p:spTree>
    <p:extLst>
      <p:ext uri="{BB962C8B-B14F-4D97-AF65-F5344CB8AC3E}">
        <p14:creationId xmlns:p14="http://schemas.microsoft.com/office/powerpoint/2010/main" val="2987246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410818" y="152969"/>
            <a:ext cx="4886424" cy="936901"/>
          </a:xfrm>
        </p:spPr>
        <p:txBody>
          <a:bodyPr>
            <a:normAutofit/>
          </a:bodyPr>
          <a:lstStyle/>
          <a:p>
            <a:r>
              <a:rPr lang="en-US" sz="2600" b="1" dirty="0"/>
              <a:t>ON GOVERNORS DESK </a:t>
            </a:r>
            <a:br>
              <a:rPr lang="en-US" sz="2600" b="1" dirty="0"/>
            </a:br>
            <a:r>
              <a:rPr lang="en-US" sz="2600" b="1" dirty="0"/>
              <a:t>FOR SIGNATURE</a:t>
            </a:r>
          </a:p>
        </p:txBody>
      </p:sp>
      <p:sp>
        <p:nvSpPr>
          <p:cNvPr id="6" name="TextBox 5">
            <a:extLst>
              <a:ext uri="{FF2B5EF4-FFF2-40B4-BE49-F238E27FC236}">
                <a16:creationId xmlns:a16="http://schemas.microsoft.com/office/drawing/2014/main" id="{5C42A00E-39AE-4F34-1BF8-23D4C388A804}"/>
              </a:ext>
            </a:extLst>
          </p:cNvPr>
          <p:cNvSpPr txBox="1"/>
          <p:nvPr/>
        </p:nvSpPr>
        <p:spPr>
          <a:xfrm>
            <a:off x="649357" y="1843950"/>
            <a:ext cx="9925878" cy="4016484"/>
          </a:xfrm>
          <a:prstGeom prst="rect">
            <a:avLst/>
          </a:prstGeom>
          <a:noFill/>
        </p:spPr>
        <p:txBody>
          <a:bodyPr wrap="square">
            <a:spAutoFit/>
          </a:bodyPr>
          <a:lstStyle/>
          <a:p>
            <a:pPr marL="0" marR="0" algn="l">
              <a:spcBef>
                <a:spcPts val="0"/>
              </a:spcBef>
              <a:spcAft>
                <a:spcPts val="0"/>
              </a:spcAft>
            </a:pPr>
            <a:r>
              <a:rPr lang="en-US" sz="2000" b="1" i="0" u="none" strike="noStrike" dirty="0">
                <a:solidFill>
                  <a:srgbClr val="002060"/>
                </a:solidFill>
                <a:effectLst/>
                <a:latin typeface="Libre Franklin" pitchFamily="2" charset="77"/>
                <a:hlinkClick r:id="rId3"/>
              </a:rPr>
              <a:t>SB1866 – changes the Illinois Real Estate License Act </a:t>
            </a:r>
            <a:endParaRPr lang="en-US" sz="2000" b="1" i="0" u="none" strike="noStrike" dirty="0">
              <a:solidFill>
                <a:srgbClr val="002060"/>
              </a:solidFill>
              <a:effectLst/>
              <a:latin typeface="Libre Franklin" pitchFamily="2" charset="77"/>
            </a:endParaRPr>
          </a:p>
          <a:p>
            <a:pPr marL="342900" marR="0" indent="-342900" algn="l">
              <a:spcBef>
                <a:spcPts val="600"/>
              </a:spcBef>
              <a:spcAft>
                <a:spcPts val="0"/>
              </a:spcAft>
              <a:buFont typeface="Arial" panose="020B0604020202020204" pitchFamily="34" charset="0"/>
              <a:buChar char="•"/>
            </a:pPr>
            <a:r>
              <a:rPr lang="en-US" sz="2000" b="0" i="0" u="none" strike="noStrike" dirty="0">
                <a:solidFill>
                  <a:srgbClr val="002060"/>
                </a:solidFill>
                <a:effectLst/>
                <a:latin typeface="Libre Franklin" pitchFamily="2" charset="77"/>
              </a:rPr>
              <a:t>Section 10-25 of this bill now reinforces the requirement that if a listing agreement is taken for more than one year, the client is provided with the right to annually terminate the agreement with 30 days notice. </a:t>
            </a:r>
          </a:p>
          <a:p>
            <a:pPr marL="342900" marR="0" indent="-342900" algn="l">
              <a:spcBef>
                <a:spcPts val="600"/>
              </a:spcBef>
              <a:spcAft>
                <a:spcPts val="0"/>
              </a:spcAft>
              <a:buFont typeface="Arial" panose="020B0604020202020204" pitchFamily="34" charset="0"/>
              <a:buChar char="•"/>
            </a:pPr>
            <a:r>
              <a:rPr lang="en-US" sz="2000" b="0" i="0" u="none" strike="noStrike" dirty="0">
                <a:solidFill>
                  <a:srgbClr val="002060"/>
                </a:solidFill>
                <a:effectLst/>
                <a:latin typeface="Libre Franklin" pitchFamily="2" charset="77"/>
              </a:rPr>
              <a:t>Section 20-20 also now clarifies that filing liens or recording written instruments in any county in Illinois related to a broker’s compensation on residential property is grounds for discipline under the Illinois Real Estate License Act. </a:t>
            </a:r>
          </a:p>
          <a:p>
            <a:pPr marL="0" marR="0" algn="l">
              <a:spcBef>
                <a:spcPts val="600"/>
              </a:spcBef>
              <a:spcAft>
                <a:spcPts val="0"/>
              </a:spcAft>
            </a:pPr>
            <a:r>
              <a:rPr lang="en-US" sz="2000" dirty="0">
                <a:solidFill>
                  <a:srgbClr val="002060"/>
                </a:solidFill>
                <a:latin typeface="Libre Franklin" pitchFamily="2" charset="77"/>
              </a:rPr>
              <a:t>Consumers </a:t>
            </a:r>
            <a:r>
              <a:rPr lang="en-US" sz="2000" b="0" i="0" u="none" strike="noStrike" dirty="0">
                <a:solidFill>
                  <a:srgbClr val="002060"/>
                </a:solidFill>
                <a:effectLst/>
                <a:latin typeface="Libre Franklin" pitchFamily="2" charset="77"/>
              </a:rPr>
              <a:t>were harmed by business models which lend money to a consumer, expecting that money to be reimbursed through the sale of the consumer’s home. These changes combat situations which saw 40 years listing agreements and resulting liens on the property to ensure that the loan was repaid.</a:t>
            </a:r>
          </a:p>
        </p:txBody>
      </p:sp>
    </p:spTree>
    <p:extLst>
      <p:ext uri="{BB962C8B-B14F-4D97-AF65-F5344CB8AC3E}">
        <p14:creationId xmlns:p14="http://schemas.microsoft.com/office/powerpoint/2010/main" val="105744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410818" y="152969"/>
            <a:ext cx="4886424" cy="936901"/>
          </a:xfrm>
        </p:spPr>
        <p:txBody>
          <a:bodyPr>
            <a:normAutofit/>
          </a:bodyPr>
          <a:lstStyle/>
          <a:p>
            <a:r>
              <a:rPr lang="en-US" sz="2600" b="1" dirty="0"/>
              <a:t>ON GOVERNORS DESK </a:t>
            </a:r>
            <a:br>
              <a:rPr lang="en-US" sz="2600" b="1" dirty="0"/>
            </a:br>
            <a:r>
              <a:rPr lang="en-US" sz="2600" b="1" dirty="0"/>
              <a:t>FOR SIGNATURE</a:t>
            </a:r>
          </a:p>
        </p:txBody>
      </p:sp>
      <p:sp>
        <p:nvSpPr>
          <p:cNvPr id="4" name="TextBox 3">
            <a:extLst>
              <a:ext uri="{FF2B5EF4-FFF2-40B4-BE49-F238E27FC236}">
                <a16:creationId xmlns:a16="http://schemas.microsoft.com/office/drawing/2014/main" id="{C8CCE698-4091-8E8A-DBA7-59E3F9780EFE}"/>
              </a:ext>
            </a:extLst>
          </p:cNvPr>
          <p:cNvSpPr txBox="1"/>
          <p:nvPr/>
        </p:nvSpPr>
        <p:spPr>
          <a:xfrm>
            <a:off x="569844" y="2459504"/>
            <a:ext cx="10190922" cy="2092881"/>
          </a:xfrm>
          <a:prstGeom prst="rect">
            <a:avLst/>
          </a:prstGeom>
          <a:noFill/>
        </p:spPr>
        <p:txBody>
          <a:bodyPr wrap="square">
            <a:spAutoFit/>
          </a:bodyPr>
          <a:lstStyle/>
          <a:p>
            <a:pPr marL="0" marR="0" algn="l">
              <a:spcBef>
                <a:spcPts val="0"/>
              </a:spcBef>
              <a:spcAft>
                <a:spcPts val="0"/>
              </a:spcAft>
            </a:pPr>
            <a:r>
              <a:rPr lang="en-US" sz="2000" b="0" i="0" u="sng" strike="noStrike" dirty="0">
                <a:solidFill>
                  <a:srgbClr val="0563C1"/>
                </a:solidFill>
                <a:effectLst/>
                <a:latin typeface="Libre Franklin" pitchFamily="2" charset="77"/>
                <a:hlinkClick r:id="rId3" tooltip="https://www.ilga.gov/legislation/103/HB/10300HB2098enr.htm"/>
              </a:rPr>
              <a:t>HB2098 – changed Section 5 of the Illinois Residential Real Property Disclosure Act</a:t>
            </a:r>
            <a:endParaRPr lang="en-US" sz="2000" b="0" i="0" u="none" strike="noStrike" dirty="0">
              <a:solidFill>
                <a:srgbClr val="000000"/>
              </a:solidFill>
              <a:effectLst/>
              <a:latin typeface="Libre Franklin" pitchFamily="2" charset="77"/>
            </a:endParaRPr>
          </a:p>
          <a:p>
            <a:pPr marL="0" marR="0" algn="l">
              <a:spcBef>
                <a:spcPts val="600"/>
              </a:spcBef>
              <a:spcAft>
                <a:spcPts val="0"/>
              </a:spcAft>
            </a:pPr>
            <a:r>
              <a:rPr lang="en-US" sz="2000" b="0" i="0" u="none" strike="noStrike" dirty="0">
                <a:solidFill>
                  <a:srgbClr val="002060"/>
                </a:solidFill>
                <a:effectLst/>
                <a:latin typeface="Libre Franklin" pitchFamily="2" charset="77"/>
              </a:rPr>
              <a:t>These changes assist to clarify a “beneficiary of a trust” and their responsibilities in the Illinois Residential Real Property Disclosure Act. </a:t>
            </a:r>
          </a:p>
          <a:p>
            <a:pPr marL="0" marR="0" algn="l">
              <a:spcBef>
                <a:spcPts val="600"/>
              </a:spcBef>
              <a:spcAft>
                <a:spcPts val="0"/>
              </a:spcAft>
            </a:pPr>
            <a:r>
              <a:rPr lang="en-US" sz="2000" b="0" i="0" u="none" strike="noStrike" dirty="0">
                <a:solidFill>
                  <a:srgbClr val="002060"/>
                </a:solidFill>
                <a:effectLst/>
                <a:latin typeface="Libre Franklin" pitchFamily="2" charset="77"/>
              </a:rPr>
              <a:t>This bill clarifies that if a beneficiary of a trust has both (1) never occupied the property and (2) never had management responsibility of the property, they are considered to be </a:t>
            </a:r>
            <a:r>
              <a:rPr lang="en-US" sz="2000" b="1" i="0" u="none" strike="noStrike" dirty="0">
                <a:solidFill>
                  <a:srgbClr val="002060"/>
                </a:solidFill>
                <a:effectLst/>
                <a:latin typeface="Libre Franklin" pitchFamily="2" charset="77"/>
              </a:rPr>
              <a:t>exempt</a:t>
            </a:r>
            <a:r>
              <a:rPr lang="en-US" sz="2000" b="0" i="0" u="none" strike="noStrike" dirty="0">
                <a:solidFill>
                  <a:srgbClr val="002060"/>
                </a:solidFill>
                <a:effectLst/>
                <a:latin typeface="Libre Franklin" pitchFamily="2" charset="77"/>
              </a:rPr>
              <a:t> from signing the disclosure form.</a:t>
            </a:r>
          </a:p>
        </p:txBody>
      </p:sp>
    </p:spTree>
    <p:extLst>
      <p:ext uri="{BB962C8B-B14F-4D97-AF65-F5344CB8AC3E}">
        <p14:creationId xmlns:p14="http://schemas.microsoft.com/office/powerpoint/2010/main" val="520561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41AC-3881-684F-AE64-AAA6C5CE7A83}"/>
              </a:ext>
            </a:extLst>
          </p:cNvPr>
          <p:cNvSpPr>
            <a:spLocks noGrp="1"/>
          </p:cNvSpPr>
          <p:nvPr>
            <p:ph type="title"/>
          </p:nvPr>
        </p:nvSpPr>
        <p:spPr/>
        <p:txBody>
          <a:bodyPr>
            <a:normAutofit/>
          </a:bodyPr>
          <a:lstStyle/>
          <a:p>
            <a:r>
              <a:rPr lang="en-US" sz="2800" b="1" dirty="0"/>
              <a:t>UPCOMING </a:t>
            </a:r>
            <a:br>
              <a:rPr lang="en-US" sz="2800" b="1" dirty="0"/>
            </a:br>
            <a:r>
              <a:rPr lang="en-US" sz="2800" b="1" dirty="0"/>
              <a:t>COURSES AND EVENTS</a:t>
            </a:r>
          </a:p>
        </p:txBody>
      </p:sp>
      <p:sp>
        <p:nvSpPr>
          <p:cNvPr id="4" name="TextBox 3"/>
          <p:cNvSpPr txBox="1"/>
          <p:nvPr/>
        </p:nvSpPr>
        <p:spPr>
          <a:xfrm>
            <a:off x="2257030" y="6129781"/>
            <a:ext cx="6955693" cy="523220"/>
          </a:xfrm>
          <a:prstGeom prst="rect">
            <a:avLst/>
          </a:prstGeom>
          <a:noFill/>
        </p:spPr>
        <p:txBody>
          <a:bodyPr wrap="square" rtlCol="0">
            <a:spAutoFit/>
          </a:bodyPr>
          <a:lstStyle/>
          <a:p>
            <a:r>
              <a:rPr lang="en-US" sz="2800" b="1" dirty="0">
                <a:latin typeface="Libre Franklin" panose="00000500000000000000" pitchFamily="2" charset="0"/>
                <a:hlinkClick r:id="rId2"/>
              </a:rPr>
              <a:t>SucceedWithMORe.com/calendar</a:t>
            </a:r>
            <a:endParaRPr lang="en-US" sz="2800" b="1" dirty="0">
              <a:latin typeface="Libre Franklin" panose="00000500000000000000" pitchFamily="2" charset="0"/>
            </a:endParaRPr>
          </a:p>
        </p:txBody>
      </p:sp>
      <p:sp>
        <p:nvSpPr>
          <p:cNvPr id="5" name="Content Placeholder 4"/>
          <p:cNvSpPr>
            <a:spLocks noGrp="1"/>
          </p:cNvSpPr>
          <p:nvPr>
            <p:ph idx="1"/>
          </p:nvPr>
        </p:nvSpPr>
        <p:spPr>
          <a:xfrm>
            <a:off x="609988" y="2604433"/>
            <a:ext cx="10773630" cy="2841830"/>
          </a:xfrm>
        </p:spPr>
        <p:txBody>
          <a:bodyPr/>
          <a:lstStyle/>
          <a:p>
            <a:pPr marL="0" indent="0">
              <a:spcBef>
                <a:spcPts val="0"/>
              </a:spcBef>
              <a:spcAft>
                <a:spcPts val="300"/>
              </a:spcAft>
              <a:buNone/>
            </a:pPr>
            <a:r>
              <a:rPr lang="en-US" sz="2200" b="1" dirty="0"/>
              <a:t>7.11.23	Accredited Buyers Representative (ABR Designation)</a:t>
            </a:r>
            <a:endParaRPr lang="en-US" sz="2200" dirty="0"/>
          </a:p>
          <a:p>
            <a:pPr marL="0" indent="0">
              <a:spcBef>
                <a:spcPts val="0"/>
              </a:spcBef>
              <a:spcAft>
                <a:spcPts val="300"/>
              </a:spcAft>
              <a:buNone/>
            </a:pPr>
            <a:r>
              <a:rPr lang="en-US" sz="2200" b="1" dirty="0"/>
              <a:t>7.18.23	</a:t>
            </a:r>
            <a:r>
              <a:rPr lang="en-US" sz="2200" dirty="0"/>
              <a:t>YPN Taco Tuesday Mastermind</a:t>
            </a:r>
          </a:p>
          <a:p>
            <a:pPr marL="0" indent="0">
              <a:spcBef>
                <a:spcPts val="0"/>
              </a:spcBef>
              <a:spcAft>
                <a:spcPts val="300"/>
              </a:spcAft>
              <a:buNone/>
            </a:pPr>
            <a:r>
              <a:rPr lang="en-US" sz="2200" b="1" dirty="0"/>
              <a:t>7.20.23	</a:t>
            </a:r>
            <a:r>
              <a:rPr lang="en-US" sz="2200" dirty="0"/>
              <a:t>Coffee &amp; Conversation: NAR Member Benefits</a:t>
            </a:r>
          </a:p>
          <a:p>
            <a:pPr marL="0" indent="0">
              <a:spcBef>
                <a:spcPts val="0"/>
              </a:spcBef>
              <a:spcAft>
                <a:spcPts val="300"/>
              </a:spcAft>
              <a:buNone/>
            </a:pPr>
            <a:r>
              <a:rPr lang="en-US" sz="2200" b="1" dirty="0"/>
              <a:t>7.25.23	</a:t>
            </a:r>
            <a:r>
              <a:rPr lang="en-US" sz="2200" dirty="0"/>
              <a:t>News &amp; Brews: How to Dominate in a Shifting Market (Lake County)</a:t>
            </a:r>
          </a:p>
        </p:txBody>
      </p:sp>
    </p:spTree>
    <p:extLst>
      <p:ext uri="{BB962C8B-B14F-4D97-AF65-F5344CB8AC3E}">
        <p14:creationId xmlns:p14="http://schemas.microsoft.com/office/powerpoint/2010/main" val="1367589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2790</TotalTime>
  <Words>512</Words>
  <Application>Microsoft Macintosh PowerPoint</Application>
  <PresentationFormat>Widescreen</PresentationFormat>
  <Paragraphs>46</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Libre Franklin</vt:lpstr>
      <vt:lpstr>Office Theme</vt:lpstr>
      <vt:lpstr>PowerPoint Presentation</vt:lpstr>
      <vt:lpstr>LET MAINSTREET ASSIST YOU!</vt:lpstr>
      <vt:lpstr>LET MAINSTREET ASSIST YOU!</vt:lpstr>
      <vt:lpstr>ILLINOIS REALTORS COMMITTEE APPLICATIONS NOW OPEN</vt:lpstr>
      <vt:lpstr>RECORDING FEES INCREASE</vt:lpstr>
      <vt:lpstr>ON GOVERNORS DESK  FOR SIGNATURE</vt:lpstr>
      <vt:lpstr>ON GOVERNORS DESK  FOR SIGNATURE</vt:lpstr>
      <vt:lpstr>UPCOMING  COURSES AND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Sexton</dc:creator>
  <cp:lastModifiedBy>Christian Sexton</cp:lastModifiedBy>
  <cp:revision>148</cp:revision>
  <dcterms:created xsi:type="dcterms:W3CDTF">2021-12-13T14:49:37Z</dcterms:created>
  <dcterms:modified xsi:type="dcterms:W3CDTF">2023-06-08T21:27:29Z</dcterms:modified>
</cp:coreProperties>
</file>