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65" r:id="rId4"/>
    <p:sldId id="259" r:id="rId5"/>
    <p:sldId id="264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9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0A034-71D0-4F54-BBD8-C14068F24892}" type="datetimeFigureOut">
              <a:rPr lang="en-US" smtClean="0"/>
              <a:t>3/10/22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FCFB5-17AA-42EC-95B3-D4E8B3B80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9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FCFB5-17AA-42EC-95B3-D4E8B3B80F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FCFB5-17AA-42EC-95B3-D4E8B3B80F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35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FCFB5-17AA-42EC-95B3-D4E8B3B80F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04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Unlimited</a:t>
            </a:r>
            <a:r>
              <a:rPr lang="en-US" b="1" baseline="0" dirty="0"/>
              <a:t> usage and tech help is for hardware and software issues.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FCFB5-17AA-42EC-95B3-D4E8B3B80F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8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8FBF-02CC-4B48-A4CD-535AD981C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255"/>
            <a:ext cx="6758609" cy="1582945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002060"/>
                </a:solidFill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BA870-CCAA-8047-A2DF-DF582519E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ibre Franklin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5B465-CF44-9E4A-88E2-18816ADF2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3/10/22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BE62D-9B93-6E41-836B-9827570F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92789-5CC9-A84F-B87B-2BB96609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9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76230-8EA2-E547-A100-FE9BC988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21D29B-0E75-A64A-8B39-48808C8796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498DA-EB43-2645-A570-4D5BCACCD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1039E-5402-7241-9137-B9A917E57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3/10/22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1C44A-CB20-2D44-8BA9-1D8A0C96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A0AEB-2E49-D641-8F71-55E4DB5EF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0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01A76-1A0D-D14F-ABC1-44BF54311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C96A4-3A6C-3743-89E9-B09ED2005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DEFC4-8364-AB4E-A7EE-F71F58F9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3/10/22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CB51D-3B57-7E4C-93CD-6692AD58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460C0-6E53-3A43-A087-CA8678FA8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60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9BCF17-5345-6644-B10D-F0749D3478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F382A-605D-C24E-ACAB-3ED4C45B6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F50B5-F215-A741-A4F9-83DD733A8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3/10/22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ABC62-3100-6A49-8211-12596DA29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D87A5-DB66-3E47-8534-9146F821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EA80682-2A63-E448-8D58-55E1C490BA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D8046B-1898-5A41-A995-0D4DB5600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39" y="136525"/>
            <a:ext cx="5572538" cy="93690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2060"/>
                </a:solidFill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E38FE-4597-AC4C-BA1E-3E17C5865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Libre Franklin" pitchFamily="2" charset="77"/>
              </a:defRPr>
            </a:lvl1pPr>
            <a:lvl2pPr>
              <a:defRPr>
                <a:solidFill>
                  <a:srgbClr val="002060"/>
                </a:solidFill>
                <a:latin typeface="Libre Franklin" pitchFamily="2" charset="77"/>
              </a:defRPr>
            </a:lvl2pPr>
            <a:lvl3pPr>
              <a:defRPr>
                <a:solidFill>
                  <a:srgbClr val="002060"/>
                </a:solidFill>
                <a:latin typeface="Libre Franklin" pitchFamily="2" charset="77"/>
              </a:defRPr>
            </a:lvl3pPr>
            <a:lvl4pPr>
              <a:defRPr>
                <a:solidFill>
                  <a:srgbClr val="002060"/>
                </a:solidFill>
                <a:latin typeface="Libre Franklin" pitchFamily="2" charset="77"/>
              </a:defRPr>
            </a:lvl4pPr>
            <a:lvl5pPr>
              <a:defRPr>
                <a:solidFill>
                  <a:srgbClr val="002060"/>
                </a:solidFill>
                <a:latin typeface="Libre Franklin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E128D-C2A0-6E48-8131-5588801F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3/10/22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5799A-6BEE-0B48-8165-6AB541E2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8B8D7-37B6-A54F-BF35-116E8487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9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A80682-2A63-E448-8D58-55E1C490BA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D8046B-1898-5A41-A995-0D4DB5600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6" y="136525"/>
            <a:ext cx="5572538" cy="93690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E38FE-4597-AC4C-BA1E-3E17C5865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Libre Franklin" pitchFamily="2" charset="77"/>
              </a:defRPr>
            </a:lvl1pPr>
            <a:lvl2pPr>
              <a:defRPr>
                <a:solidFill>
                  <a:srgbClr val="002060"/>
                </a:solidFill>
                <a:latin typeface="Libre Franklin" pitchFamily="2" charset="77"/>
              </a:defRPr>
            </a:lvl2pPr>
            <a:lvl3pPr>
              <a:defRPr>
                <a:solidFill>
                  <a:srgbClr val="002060"/>
                </a:solidFill>
                <a:latin typeface="Libre Franklin" pitchFamily="2" charset="77"/>
              </a:defRPr>
            </a:lvl3pPr>
            <a:lvl4pPr>
              <a:defRPr>
                <a:solidFill>
                  <a:srgbClr val="002060"/>
                </a:solidFill>
                <a:latin typeface="Libre Franklin" pitchFamily="2" charset="77"/>
              </a:defRPr>
            </a:lvl4pPr>
            <a:lvl5pPr>
              <a:defRPr>
                <a:solidFill>
                  <a:srgbClr val="002060"/>
                </a:solidFill>
                <a:latin typeface="Libre Franklin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E128D-C2A0-6E48-8131-5588801F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3/10/22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5799A-6BEE-0B48-8165-6AB541E2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8B8D7-37B6-A54F-BF35-116E8487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3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F401E-1BE6-274E-B4D2-7D94D75BC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76B87-7947-2D4D-9E1E-7E13B0323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0353A-B1D3-2D46-97A1-7EC4E287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3/10/22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E07A2-B74C-A44C-95F3-47ED405A6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84C69-71F9-7E40-9617-3592BE55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0E7A3-8E1C-5846-AAD9-6E4309FB4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C983C-C251-5D43-8F61-016D30E4A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7978BE-5AF8-3841-9A67-E07EDDEF0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7B0D9-6697-B747-8B71-EDFFB02D0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3/10/22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4AC25-1A68-2F42-94A6-A04FF4B5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7922C-0EC1-6442-97EB-AB2C0E0E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0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9A7CF-9C3E-5D40-9C1A-5A4F7EF90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B9E0C-A394-8447-BAE0-6943A27E8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410B6-26AD-7D46-80CB-72A46C0E5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4DFB5F-963C-C349-BE65-9A9DC5D5E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806BA2-6FDD-1745-AC79-08A202904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DEEE11-3449-6F47-B502-4F065E5E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3/10/22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9E8756-EEA7-874C-8AEB-D9B477F98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D74522-3EA2-6345-94DC-61EA4885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8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70AB1-F7C5-D843-81B8-FB765E4B0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F460A-F099-4548-B6A8-6BE000485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3/10/22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9AD487-5380-D044-AC8F-32E4EFBC2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52EBDF-CF24-1041-8CBC-219F8D422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28027-B46B-A84B-91A7-50E1E63CE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3/10/22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70D50B-0BCF-7A42-AD4B-05AE98EC2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1C426-314C-9F40-BE98-C3D21F4C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8589D-9392-6B47-807F-C50C09A7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BFCB0-C782-4641-AE6F-D163B9D9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4FB1F-27C0-E84E-84EE-0AD84C584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CF12A-2674-A545-B015-D8C3DB8B3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3/10/22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E582C-DA51-204B-9BC1-FA7CA9F4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22FC6-2B8D-1D4D-A74B-CC2A1F5C0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4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53AB4D8-AD3B-9847-A8C5-64182F0947F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46EE2B-89E9-E043-9F8D-705D1A6EB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6" y="136525"/>
            <a:ext cx="5572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ABF3C-1E9E-0E4C-815E-4EE4C1A19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A5CA9-838F-9848-B6AE-8D9C7CD2CF0B}" type="datetimeFigureOut">
              <a:rPr lang="en-US" smtClean="0"/>
              <a:t>3/10/22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22710-4007-4746-987E-EA7D80AD6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9E8CE-8213-E945-B400-97EBBE574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3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Libre Frankli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cceedwithmore.com/calenda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6644"/>
            <a:ext cx="5009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Libre Franklin" panose="00000500000000000000" pitchFamily="2" charset="0"/>
              </a:rPr>
              <a:t>MARCH 2022</a:t>
            </a:r>
          </a:p>
          <a:p>
            <a:pPr algn="ctr"/>
            <a:r>
              <a:rPr lang="en-US" sz="3600" b="1" dirty="0">
                <a:solidFill>
                  <a:schemeClr val="tx2"/>
                </a:solidFill>
                <a:latin typeface="Libre Franklin" panose="00000500000000000000" pitchFamily="2" charset="0"/>
              </a:rPr>
              <a:t>BROKER SLIDES</a:t>
            </a:r>
          </a:p>
        </p:txBody>
      </p:sp>
    </p:spTree>
    <p:extLst>
      <p:ext uri="{BB962C8B-B14F-4D97-AF65-F5344CB8AC3E}">
        <p14:creationId xmlns:p14="http://schemas.microsoft.com/office/powerpoint/2010/main" val="68897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441A-48F6-A345-B76A-A565B62C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85" y="131885"/>
            <a:ext cx="4804508" cy="936901"/>
          </a:xfrm>
        </p:spPr>
        <p:txBody>
          <a:bodyPr>
            <a:normAutofit/>
          </a:bodyPr>
          <a:lstStyle/>
          <a:p>
            <a:r>
              <a:rPr lang="en-US" sz="2800" b="1" dirty="0"/>
              <a:t>CAPITOL CONFERENCE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1" r="41176"/>
          <a:stretch/>
        </p:blipFill>
        <p:spPr>
          <a:xfrm>
            <a:off x="0" y="1204495"/>
            <a:ext cx="4134119" cy="5653505"/>
          </a:xfrm>
        </p:spPr>
      </p:pic>
      <p:sp>
        <p:nvSpPr>
          <p:cNvPr id="5" name="TextBox 4"/>
          <p:cNvSpPr txBox="1"/>
          <p:nvPr/>
        </p:nvSpPr>
        <p:spPr>
          <a:xfrm>
            <a:off x="7328079" y="342721"/>
            <a:ext cx="41598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tx2"/>
                </a:solidFill>
                <a:latin typeface="Libre Franklin" panose="00000500000000000000" pitchFamily="2" charset="0"/>
              </a:rPr>
              <a:t>March 28</a:t>
            </a:r>
            <a:r>
              <a:rPr lang="en-US" sz="3200" b="1" i="1" baseline="30000" dirty="0">
                <a:solidFill>
                  <a:schemeClr val="tx2"/>
                </a:solidFill>
                <a:latin typeface="Libre Franklin" panose="00000500000000000000" pitchFamily="2" charset="0"/>
              </a:rPr>
              <a:t>th</a:t>
            </a:r>
            <a:r>
              <a:rPr lang="en-US" sz="3200" b="1" i="1" dirty="0">
                <a:solidFill>
                  <a:schemeClr val="tx2"/>
                </a:solidFill>
                <a:latin typeface="Libre Franklin" panose="00000500000000000000" pitchFamily="2" charset="0"/>
              </a:rPr>
              <a:t> &amp; 29</a:t>
            </a:r>
            <a:r>
              <a:rPr lang="en-US" sz="3200" b="1" i="1" baseline="30000" dirty="0">
                <a:solidFill>
                  <a:schemeClr val="tx2"/>
                </a:solidFill>
                <a:latin typeface="Libre Franklin" panose="00000500000000000000" pitchFamily="2" charset="0"/>
              </a:rPr>
              <a:t>th</a:t>
            </a:r>
            <a:r>
              <a:rPr lang="en-US" sz="3200" b="1" i="1" dirty="0">
                <a:solidFill>
                  <a:schemeClr val="tx2"/>
                </a:solidFill>
                <a:latin typeface="Libre Franklin" panose="00000500000000000000" pitchFamily="2" charset="0"/>
              </a:rPr>
              <a:t> </a:t>
            </a:r>
          </a:p>
          <a:p>
            <a:endParaRPr lang="en-US" dirty="0">
              <a:latin typeface="Libre Franklin" panose="00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4119" y="1225689"/>
            <a:ext cx="69288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Libre Franklin" panose="00000500000000000000" pitchFamily="2" charset="0"/>
              </a:rPr>
              <a:t>RPAC Major Investors &amp; YPN Members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ibre Franklin" panose="00000500000000000000" pitchFamily="2" charset="0"/>
              </a:rPr>
              <a:t>One bus leaving from Downers Grove on Monday, March 28th and returning on Tuesday, March 29</a:t>
            </a:r>
            <a:r>
              <a:rPr lang="en-US" sz="2400" baseline="30000" dirty="0">
                <a:solidFill>
                  <a:schemeClr val="tx2"/>
                </a:solidFill>
                <a:latin typeface="Libre Franklin" panose="00000500000000000000" pitchFamily="2" charset="0"/>
              </a:rPr>
              <a:t>th</a:t>
            </a:r>
            <a:r>
              <a:rPr lang="en-US" sz="2400" dirty="0">
                <a:solidFill>
                  <a:schemeClr val="tx2"/>
                </a:solidFill>
                <a:latin typeface="Libre Franklin" panose="000005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ibre Franklin" panose="00000500000000000000" pitchFamily="2" charset="0"/>
              </a:rPr>
              <a:t>Hotel accommodations are available for </a:t>
            </a:r>
          </a:p>
          <a:p>
            <a:r>
              <a:rPr lang="en-US" sz="2400" dirty="0">
                <a:solidFill>
                  <a:schemeClr val="tx2"/>
                </a:solidFill>
                <a:latin typeface="Libre Franklin" panose="00000500000000000000" pitchFamily="2" charset="0"/>
              </a:rPr>
              <a:t>    $131 a night.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ibre Franklin" panose="00000500000000000000" pitchFamily="2" charset="0"/>
              </a:rPr>
              <a:t>Registration: bit.ly/</a:t>
            </a:r>
            <a:r>
              <a:rPr lang="en-US" sz="2400" dirty="0" err="1">
                <a:solidFill>
                  <a:schemeClr val="tx2"/>
                </a:solidFill>
                <a:latin typeface="Libre Franklin" panose="00000500000000000000" pitchFamily="2" charset="0"/>
              </a:rPr>
              <a:t>ypnmicapcon</a:t>
            </a:r>
            <a:endParaRPr lang="en-US" sz="2400" dirty="0">
              <a:solidFill>
                <a:schemeClr val="tx2"/>
              </a:solidFill>
              <a:latin typeface="Libre Franklin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Libre Franklin" panose="00000500000000000000" pitchFamily="2" charset="0"/>
            </a:endParaRPr>
          </a:p>
          <a:p>
            <a:r>
              <a:rPr lang="en-US" sz="2400" b="1" dirty="0">
                <a:solidFill>
                  <a:schemeClr val="tx2"/>
                </a:solidFill>
                <a:latin typeface="Libre Franklin" panose="00000500000000000000" pitchFamily="2" charset="0"/>
              </a:rPr>
              <a:t>Capitol Conference 1 Day Event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ibre Franklin" panose="00000500000000000000" pitchFamily="2" charset="0"/>
              </a:rPr>
              <a:t>March 29</a:t>
            </a:r>
            <a:r>
              <a:rPr lang="en-US" sz="2400" baseline="30000" dirty="0">
                <a:solidFill>
                  <a:schemeClr val="tx2"/>
                </a:solidFill>
                <a:latin typeface="Libre Franklin" panose="00000500000000000000" pitchFamily="2" charset="0"/>
              </a:rPr>
              <a:t>th</a:t>
            </a:r>
            <a:r>
              <a:rPr lang="en-US" sz="2400" dirty="0">
                <a:solidFill>
                  <a:schemeClr val="tx2"/>
                </a:solidFill>
                <a:latin typeface="Libre Franklin" panose="00000500000000000000" pitchFamily="2" charset="0"/>
              </a:rPr>
              <a:t>,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ibre Franklin" panose="00000500000000000000" pitchFamily="2" charset="0"/>
              </a:rPr>
              <a:t>No bus – carpooling is encouraged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ibre Franklin" panose="00000500000000000000" pitchFamily="2" charset="0"/>
              </a:rPr>
              <a:t>Breakfast begins at 7:30 a.m. in Springfield and the program concludes at 2 p.m.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ibre Franklin" panose="00000500000000000000" pitchFamily="2" charset="0"/>
              </a:rPr>
              <a:t>Registration: bit.ly/22capcon</a:t>
            </a:r>
          </a:p>
          <a:p>
            <a:endParaRPr lang="en-US" sz="2400" dirty="0"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920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441A-48F6-A345-B76A-A565B62C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85" y="131885"/>
            <a:ext cx="4804508" cy="936901"/>
          </a:xfrm>
        </p:spPr>
        <p:txBody>
          <a:bodyPr>
            <a:normAutofit/>
          </a:bodyPr>
          <a:lstStyle/>
          <a:p>
            <a:r>
              <a:rPr lang="en-US" sz="2800" b="1" dirty="0"/>
              <a:t>SENTRILOCK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4689" y="3033536"/>
            <a:ext cx="10515600" cy="2836686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 err="1">
                <a:solidFill>
                  <a:schemeClr val="tx2"/>
                </a:solidFill>
              </a:rPr>
              <a:t>SentriKey</a:t>
            </a:r>
            <a:r>
              <a:rPr lang="en-US" sz="1400" b="1" dirty="0">
                <a:solidFill>
                  <a:schemeClr val="tx2"/>
                </a:solidFill>
              </a:rPr>
              <a:t> Real Estate App can help make sure you stay connected. Here’s how:</a:t>
            </a:r>
            <a:endParaRPr lang="en-US" sz="1400" dirty="0">
              <a:solidFill>
                <a:schemeClr val="tx2"/>
              </a:solidFill>
            </a:endParaRPr>
          </a:p>
          <a:p>
            <a:r>
              <a:rPr lang="en-US" sz="1400" b="1" dirty="0">
                <a:solidFill>
                  <a:schemeClr val="tx2"/>
                </a:solidFill>
              </a:rPr>
              <a:t>For Bluetooth® Boxes:</a:t>
            </a:r>
            <a:r>
              <a:rPr lang="en-US" sz="1400" dirty="0">
                <a:solidFill>
                  <a:schemeClr val="tx2"/>
                </a:solidFill>
              </a:rPr>
              <a:t> A good practice is to update your </a:t>
            </a:r>
            <a:r>
              <a:rPr lang="en-US" sz="1400" dirty="0" err="1">
                <a:solidFill>
                  <a:schemeClr val="tx2"/>
                </a:solidFill>
              </a:rPr>
              <a:t>SentriKey</a:t>
            </a:r>
            <a:r>
              <a:rPr lang="en-US" sz="1400" dirty="0">
                <a:solidFill>
                  <a:schemeClr val="tx2"/>
                </a:solidFill>
              </a:rPr>
              <a:t> Real Estate Mobile App credentials each day. Whether you’re a listing agent, showing agent, or an affiliated user, before you leave home or the office, launch the </a:t>
            </a:r>
            <a:r>
              <a:rPr lang="en-US" sz="1400" dirty="0" err="1">
                <a:solidFill>
                  <a:schemeClr val="tx2"/>
                </a:solidFill>
              </a:rPr>
              <a:t>SentriKey</a:t>
            </a:r>
            <a:r>
              <a:rPr lang="en-US" sz="1400" dirty="0">
                <a:solidFill>
                  <a:schemeClr val="tx2"/>
                </a:solidFill>
              </a:rPr>
              <a:t> Real Estate app on your mobile device. By authenticating, your credentials are good for 24 hours. When interacting with the </a:t>
            </a:r>
            <a:r>
              <a:rPr lang="en-US" sz="1400" dirty="0" err="1">
                <a:solidFill>
                  <a:schemeClr val="tx2"/>
                </a:solidFill>
              </a:rPr>
              <a:t>SentriLock</a:t>
            </a:r>
            <a:r>
              <a:rPr lang="en-US" sz="1400" dirty="0">
                <a:solidFill>
                  <a:schemeClr val="tx2"/>
                </a:solidFill>
              </a:rPr>
              <a:t> REALTOR® Bluetooth® Lockbox, it requires only a Bluetooth® connection to open the key door, even if you’re out of cell-service coverage.</a:t>
            </a:r>
          </a:p>
          <a:p>
            <a:r>
              <a:rPr lang="en-US" sz="1400" b="1" dirty="0">
                <a:solidFill>
                  <a:schemeClr val="tx2"/>
                </a:solidFill>
              </a:rPr>
              <a:t>For Non-Bluetooth® Boxes</a:t>
            </a:r>
            <a:r>
              <a:rPr lang="en-US" sz="1400" dirty="0">
                <a:solidFill>
                  <a:schemeClr val="tx2"/>
                </a:solidFill>
              </a:rPr>
              <a:t>: If you’re going to a showing in a remote area and that listing isn’t using a Bluetooth® lockbox, we have a solution for you, too. Success is achieved by using the My Schedule function in the </a:t>
            </a:r>
            <a:r>
              <a:rPr lang="en-US" sz="1400" dirty="0" err="1">
                <a:solidFill>
                  <a:schemeClr val="tx2"/>
                </a:solidFill>
              </a:rPr>
              <a:t>SentriKey</a:t>
            </a:r>
            <a:r>
              <a:rPr lang="en-US" sz="1400" dirty="0">
                <a:solidFill>
                  <a:schemeClr val="tx2"/>
                </a:solidFill>
              </a:rPr>
              <a:t> Real Estate app. This is done either by the listing agent creating the appointment directly in the </a:t>
            </a:r>
            <a:r>
              <a:rPr lang="en-US" sz="1400" dirty="0" err="1">
                <a:solidFill>
                  <a:schemeClr val="tx2"/>
                </a:solidFill>
              </a:rPr>
              <a:t>SentriKey</a:t>
            </a:r>
            <a:r>
              <a:rPr lang="en-US" sz="1400" dirty="0">
                <a:solidFill>
                  <a:schemeClr val="tx2"/>
                </a:solidFill>
              </a:rPr>
              <a:t> Real Estate system, or through leveraging our integrations with other third-party showing services. When the showing is scheduled, and the </a:t>
            </a:r>
            <a:r>
              <a:rPr lang="en-US" sz="1400" dirty="0" err="1">
                <a:solidFill>
                  <a:schemeClr val="tx2"/>
                </a:solidFill>
              </a:rPr>
              <a:t>SentriKey</a:t>
            </a:r>
            <a:r>
              <a:rPr lang="en-US" sz="1400" dirty="0">
                <a:solidFill>
                  <a:schemeClr val="tx2"/>
                </a:solidFill>
              </a:rPr>
              <a:t> Real Estate app detects low or no cellular coverage, you’ll be presented with a Mobile Access Code in the </a:t>
            </a:r>
            <a:r>
              <a:rPr lang="en-US" sz="1400" dirty="0" err="1">
                <a:solidFill>
                  <a:schemeClr val="tx2"/>
                </a:solidFill>
              </a:rPr>
              <a:t>SentriKey</a:t>
            </a:r>
            <a:r>
              <a:rPr lang="en-US" sz="1400" dirty="0">
                <a:solidFill>
                  <a:schemeClr val="tx2"/>
                </a:solidFill>
              </a:rPr>
              <a:t> Real Estate app. No card needed, no Bluetooth® needed!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1977" y="1429072"/>
            <a:ext cx="5897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2"/>
                </a:solidFill>
                <a:latin typeface="Libre Franklin" panose="00000500000000000000" pitchFamily="2" charset="0"/>
              </a:rPr>
              <a:t>SentriCard</a:t>
            </a:r>
            <a:r>
              <a:rPr lang="en-US" sz="4000" dirty="0">
                <a:solidFill>
                  <a:schemeClr val="tx2"/>
                </a:solidFill>
                <a:latin typeface="Libre Franklin" panose="00000500000000000000" pitchFamily="2" charset="0"/>
              </a:rPr>
              <a:t> phased </a:t>
            </a:r>
          </a:p>
          <a:p>
            <a:pPr algn="ctr"/>
            <a:r>
              <a:rPr lang="en-US" sz="4000" dirty="0">
                <a:solidFill>
                  <a:schemeClr val="tx2"/>
                </a:solidFill>
                <a:latin typeface="Libre Franklin" panose="00000500000000000000" pitchFamily="2" charset="0"/>
              </a:rPr>
              <a:t>out on 3.1.2022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228" y="600335"/>
            <a:ext cx="3649327" cy="187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89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441A-48F6-A345-B76A-A565B62C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19" y="230789"/>
            <a:ext cx="6044548" cy="936901"/>
          </a:xfrm>
        </p:spPr>
        <p:txBody>
          <a:bodyPr>
            <a:normAutofit/>
          </a:bodyPr>
          <a:lstStyle/>
          <a:p>
            <a:r>
              <a:rPr lang="en-US" sz="2800" b="1" dirty="0"/>
              <a:t>APRIL IS FAIR HOUSING MONTH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14B4B-E091-0749-B941-2726BD898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486958"/>
            <a:ext cx="10515600" cy="4351338"/>
          </a:xfrm>
        </p:spPr>
        <p:txBody>
          <a:bodyPr/>
          <a:lstStyle/>
          <a:p>
            <a:pPr lvl="0"/>
            <a:endParaRPr lang="en-US" sz="1400" dirty="0"/>
          </a:p>
          <a:p>
            <a:endParaRPr lang="en-US" dirty="0"/>
          </a:p>
        </p:txBody>
      </p:sp>
      <p:pic>
        <p:nvPicPr>
          <p:cNvPr id="1026" name="Picture 2" descr="https://www.nar.realtor/sites/default/files/downloadable/PowerPoint-Slide-%202021-01-21-FairHaven-Fair-Housing-Simulation-1920w-1080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111" y="2137341"/>
            <a:ext cx="6579475" cy="370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5316" y="1333955"/>
            <a:ext cx="8160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tx2"/>
                </a:solidFill>
                <a:latin typeface="Libre Franklin" panose="00000500000000000000" pitchFamily="2" charset="0"/>
              </a:rPr>
              <a:t>Complete FAIRHAVEN by April 30</a:t>
            </a:r>
            <a:r>
              <a:rPr lang="en-US" sz="2400" b="1" i="1" baseline="30000" dirty="0">
                <a:solidFill>
                  <a:schemeClr val="tx2"/>
                </a:solidFill>
                <a:latin typeface="Libre Franklin" panose="00000500000000000000" pitchFamily="2" charset="0"/>
              </a:rPr>
              <a:t>th</a:t>
            </a:r>
            <a:r>
              <a:rPr lang="en-US" sz="2400" b="1" i="1" dirty="0">
                <a:solidFill>
                  <a:schemeClr val="tx2"/>
                </a:solidFill>
                <a:latin typeface="Libre Franklin" panose="00000500000000000000" pitchFamily="2" charset="0"/>
              </a:rPr>
              <a:t> and be entered into a drawing to win Apple </a:t>
            </a:r>
            <a:r>
              <a:rPr lang="en-US" sz="2400" b="1" i="1" dirty="0" err="1">
                <a:solidFill>
                  <a:schemeClr val="tx2"/>
                </a:solidFill>
                <a:latin typeface="Libre Franklin" panose="00000500000000000000" pitchFamily="2" charset="0"/>
              </a:rPr>
              <a:t>AirPods</a:t>
            </a:r>
            <a:r>
              <a:rPr lang="en-US" sz="2400" b="1" i="1" dirty="0">
                <a:solidFill>
                  <a:schemeClr val="tx2"/>
                </a:solidFill>
                <a:latin typeface="Libre Franklin" panose="00000500000000000000" pitchFamily="2" charset="0"/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970" y="5903017"/>
            <a:ext cx="9242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ibre Franklin" panose="00000500000000000000" pitchFamily="2" charset="0"/>
              </a:rPr>
              <a:t>Join us every Wednesday in April at 9th a.m. via zoom for a Fair Housing Discussion New topic every week:  </a:t>
            </a:r>
            <a:r>
              <a:rPr lang="en-US" b="1" dirty="0" err="1">
                <a:solidFill>
                  <a:schemeClr val="tx2"/>
                </a:solidFill>
                <a:latin typeface="Libre Franklin" panose="00000500000000000000" pitchFamily="2" charset="0"/>
              </a:rPr>
              <a:t>SucceedwithMORe.com</a:t>
            </a:r>
            <a:r>
              <a:rPr lang="en-US" b="1" dirty="0">
                <a:solidFill>
                  <a:schemeClr val="tx2"/>
                </a:solidFill>
                <a:latin typeface="Libre Franklin" panose="00000500000000000000" pitchFamily="2" charset="0"/>
              </a:rPr>
              <a:t>/calendar</a:t>
            </a:r>
            <a:r>
              <a:rPr lang="en-US" dirty="0">
                <a:solidFill>
                  <a:schemeClr val="tx2"/>
                </a:solidFill>
                <a:latin typeface="Libre Franklin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156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441A-48F6-A345-B76A-A565B62C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85" y="131885"/>
            <a:ext cx="4804508" cy="936901"/>
          </a:xfrm>
        </p:spPr>
        <p:txBody>
          <a:bodyPr>
            <a:normAutofit/>
          </a:bodyPr>
          <a:lstStyle/>
          <a:p>
            <a:r>
              <a:rPr lang="en-US" sz="2800" b="1" dirty="0"/>
              <a:t>MEMBER BENEFIT: </a:t>
            </a:r>
            <a:br>
              <a:rPr lang="en-US" sz="2800" b="1" dirty="0"/>
            </a:br>
            <a:r>
              <a:rPr lang="en-US" sz="2800" b="1" dirty="0"/>
              <a:t>FOREWARN</a:t>
            </a:r>
          </a:p>
        </p:txBody>
      </p:sp>
      <p:sp>
        <p:nvSpPr>
          <p:cNvPr id="5" name="Rectangle 4"/>
          <p:cNvSpPr/>
          <p:nvPr/>
        </p:nvSpPr>
        <p:spPr>
          <a:xfrm>
            <a:off x="450922" y="1432046"/>
            <a:ext cx="8268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000" dirty="0">
                <a:solidFill>
                  <a:schemeClr val="tx2"/>
                </a:solidFill>
                <a:latin typeface="Libre Franklin" panose="00000500000000000000" pitchFamily="2" charset="0"/>
                <a:cs typeface="Arial" panose="020B0604020202020204" pitchFamily="34" charset="0"/>
              </a:rPr>
              <a:t>Getting Ahead of the Risk with </a:t>
            </a:r>
            <a:r>
              <a:rPr lang="en-MY" sz="2000" b="1" dirty="0">
                <a:solidFill>
                  <a:schemeClr val="tx2"/>
                </a:solidFill>
                <a:latin typeface="Libre Franklin" panose="00000500000000000000" pitchFamily="2" charset="0"/>
                <a:cs typeface="Arial" panose="020B0604020202020204" pitchFamily="34" charset="0"/>
              </a:rPr>
              <a:t>FOREWARN</a:t>
            </a:r>
            <a:r>
              <a:rPr lang="en-MY" sz="2000" dirty="0">
                <a:solidFill>
                  <a:schemeClr val="tx2"/>
                </a:solidFill>
                <a:latin typeface="Libre Franklin" panose="00000500000000000000" pitchFamily="2" charset="0"/>
                <a:cs typeface="Arial" panose="020B0604020202020204" pitchFamily="34" charset="0"/>
              </a:rPr>
              <a:t>:</a:t>
            </a:r>
          </a:p>
          <a:p>
            <a:r>
              <a:rPr lang="en-MY" sz="2000" b="1" dirty="0">
                <a:solidFill>
                  <a:schemeClr val="tx2"/>
                </a:solidFill>
                <a:latin typeface="Libre Franklin" panose="00000500000000000000" pitchFamily="2" charset="0"/>
                <a:cs typeface="Arial" panose="020B0604020202020204" pitchFamily="34" charset="0"/>
              </a:rPr>
              <a:t>Proactive</a:t>
            </a:r>
            <a:r>
              <a:rPr lang="en-MY" sz="2000" dirty="0">
                <a:solidFill>
                  <a:schemeClr val="tx2"/>
                </a:solidFill>
                <a:latin typeface="Libre Franklin" panose="00000500000000000000" pitchFamily="2" charset="0"/>
                <a:cs typeface="Arial" panose="020B0604020202020204" pitchFamily="34" charset="0"/>
              </a:rPr>
              <a:t> Safety - </a:t>
            </a:r>
            <a:r>
              <a:rPr lang="en-MY" sz="2000" b="1" dirty="0">
                <a:solidFill>
                  <a:schemeClr val="tx2"/>
                </a:solidFill>
                <a:latin typeface="Libre Franklin" panose="00000500000000000000" pitchFamily="2" charset="0"/>
                <a:cs typeface="Arial" panose="020B0604020202020204" pitchFamily="34" charset="0"/>
              </a:rPr>
              <a:t>Instantly</a:t>
            </a:r>
            <a:r>
              <a:rPr lang="en-MY" sz="2000" dirty="0">
                <a:solidFill>
                  <a:schemeClr val="tx2"/>
                </a:solidFill>
                <a:latin typeface="Libre Franklin" panose="00000500000000000000" pitchFamily="2" charset="0"/>
                <a:cs typeface="Arial" panose="020B0604020202020204" pitchFamily="34" charset="0"/>
              </a:rPr>
              <a:t> Know Who You Are Working With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950F3C-13BB-41F7-B891-00528FC608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20430" b="1243"/>
          <a:stretch/>
        </p:blipFill>
        <p:spPr>
          <a:xfrm>
            <a:off x="3983629" y="2467420"/>
            <a:ext cx="1669001" cy="3391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55" y="2503192"/>
            <a:ext cx="3627649" cy="1422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22" y="4163183"/>
            <a:ext cx="3541382" cy="155732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831518" y="2467420"/>
            <a:ext cx="34834" cy="367915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831518" y="2462573"/>
            <a:ext cx="6096000" cy="32008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MY" dirty="0">
                <a:solidFill>
                  <a:schemeClr val="tx2"/>
                </a:solidFill>
                <a:latin typeface="Libre Franklin" panose="00000500000000000000" pitchFamily="2" charset="0"/>
                <a:cs typeface="Arial" panose="020B0604020202020204" pitchFamily="34" charset="0"/>
              </a:rPr>
              <a:t>Using only the incoming phone number, FOREWARN can positively identify over 90% of prospective buyers.  With additional information, over 98% of the population can be identified.</a:t>
            </a:r>
          </a:p>
          <a:p>
            <a:pPr>
              <a:spcAft>
                <a:spcPts val="1200"/>
              </a:spcAft>
            </a:pPr>
            <a:r>
              <a:rPr lang="en-MY" dirty="0">
                <a:solidFill>
                  <a:schemeClr val="tx2"/>
                </a:solidFill>
                <a:latin typeface="Libre Franklin" panose="00000500000000000000" pitchFamily="2" charset="0"/>
                <a:cs typeface="Arial" panose="020B0604020202020204" pitchFamily="34" charset="0"/>
              </a:rPr>
              <a:t>Verify criminal history.</a:t>
            </a:r>
          </a:p>
          <a:p>
            <a:pPr>
              <a:spcAft>
                <a:spcPts val="1200"/>
              </a:spcAft>
            </a:pPr>
            <a:r>
              <a:rPr lang="en-MY" dirty="0">
                <a:solidFill>
                  <a:schemeClr val="tx2"/>
                </a:solidFill>
                <a:latin typeface="Libre Franklin" panose="00000500000000000000" pitchFamily="2" charset="0"/>
                <a:cs typeface="Arial" panose="020B0604020202020204" pitchFamily="34" charset="0"/>
              </a:rPr>
              <a:t>Verify financial risks (bankruptcies, liens, judgments).</a:t>
            </a:r>
          </a:p>
          <a:p>
            <a:pPr>
              <a:spcAft>
                <a:spcPts val="1200"/>
              </a:spcAft>
            </a:pPr>
            <a:r>
              <a:rPr lang="en-MY" dirty="0">
                <a:solidFill>
                  <a:schemeClr val="tx2"/>
                </a:solidFill>
                <a:latin typeface="Libre Franklin" panose="00000500000000000000" pitchFamily="2" charset="0"/>
                <a:cs typeface="Arial" panose="020B0604020202020204" pitchFamily="34" charset="0"/>
              </a:rPr>
              <a:t>Verify current property ownership.</a:t>
            </a:r>
          </a:p>
          <a:p>
            <a:pPr>
              <a:spcAft>
                <a:spcPts val="1200"/>
              </a:spcAft>
            </a:pPr>
            <a:r>
              <a:rPr lang="en-MY" dirty="0">
                <a:solidFill>
                  <a:srgbClr val="FF5050"/>
                </a:solidFill>
                <a:latin typeface="Libre Franklin" panose="00000500000000000000" pitchFamily="2" charset="0"/>
                <a:cs typeface="Arial" panose="020B0604020202020204" pitchFamily="34" charset="0"/>
              </a:rPr>
              <a:t>Agents can properly plan for showings with a higher level of confidence.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6274" y="6235080"/>
            <a:ext cx="6592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Libre Franklin" panose="00000500000000000000" pitchFamily="2" charset="0"/>
              </a:rPr>
              <a:t>SucceedwithMORe.com</a:t>
            </a:r>
            <a:r>
              <a:rPr lang="en-US" sz="2400" dirty="0">
                <a:solidFill>
                  <a:schemeClr val="tx2"/>
                </a:solidFill>
                <a:latin typeface="Libre Franklin" panose="00000500000000000000" pitchFamily="2" charset="0"/>
              </a:rPr>
              <a:t>/FOREWARN</a:t>
            </a:r>
          </a:p>
        </p:txBody>
      </p:sp>
    </p:spTree>
    <p:extLst>
      <p:ext uri="{BB962C8B-B14F-4D97-AF65-F5344CB8AC3E}">
        <p14:creationId xmlns:p14="http://schemas.microsoft.com/office/powerpoint/2010/main" val="3012053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E41AC-3881-684F-AE64-AAA6C5CE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UPCOMING </a:t>
            </a:r>
            <a:br>
              <a:rPr lang="en-US" sz="2800" b="1" dirty="0"/>
            </a:br>
            <a:r>
              <a:rPr lang="en-US" sz="2800" b="1" dirty="0"/>
              <a:t>COURSES AND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E6D47-94D8-5D4A-9600-B0FD18071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244" y="1459229"/>
            <a:ext cx="10515600" cy="4351338"/>
          </a:xfrm>
        </p:spPr>
        <p:txBody>
          <a:bodyPr/>
          <a:lstStyle/>
          <a:p>
            <a:r>
              <a:rPr lang="en-US" sz="2200" dirty="0">
                <a:solidFill>
                  <a:schemeClr val="tx2"/>
                </a:solidFill>
              </a:rPr>
              <a:t>Capitol Conference in Springfield					3.29.2022</a:t>
            </a:r>
          </a:p>
          <a:p>
            <a:r>
              <a:rPr lang="en-US" sz="2200" dirty="0">
                <a:solidFill>
                  <a:schemeClr val="tx2"/>
                </a:solidFill>
              </a:rPr>
              <a:t>PSA: Pricing Strategy Advisor Certification			4.01.2022</a:t>
            </a:r>
          </a:p>
          <a:p>
            <a:r>
              <a:rPr lang="en-US" sz="2200" dirty="0">
                <a:solidFill>
                  <a:schemeClr val="tx2"/>
                </a:solidFill>
              </a:rPr>
              <a:t>20 under 40 Applications Due					4.04.2022</a:t>
            </a:r>
          </a:p>
          <a:p>
            <a:r>
              <a:rPr lang="en-US" sz="2200" dirty="0">
                <a:solidFill>
                  <a:schemeClr val="tx2"/>
                </a:solidFill>
              </a:rPr>
              <a:t>Senior Exemptions: Understanding/Appealing Taxes		4.04.2022</a:t>
            </a:r>
          </a:p>
          <a:p>
            <a:r>
              <a:rPr lang="en-US" sz="2200" dirty="0">
                <a:solidFill>
                  <a:schemeClr val="tx2"/>
                </a:solidFill>
              </a:rPr>
              <a:t>Commercial Lunch &amp; Learn: Asset Management		4.06.2022</a:t>
            </a:r>
          </a:p>
          <a:p>
            <a:r>
              <a:rPr lang="en-US" sz="2200" dirty="0">
                <a:solidFill>
                  <a:schemeClr val="tx2"/>
                </a:solidFill>
              </a:rPr>
              <a:t>Microaggressions: Words Matter					4.06.2022</a:t>
            </a:r>
          </a:p>
          <a:p>
            <a:r>
              <a:rPr lang="en-US" sz="2200" dirty="0">
                <a:solidFill>
                  <a:schemeClr val="tx2"/>
                </a:solidFill>
              </a:rPr>
              <a:t>Book Club: The Person YOU Mean to Be				4.13.2022</a:t>
            </a:r>
          </a:p>
          <a:p>
            <a:r>
              <a:rPr lang="en-US" sz="2200" dirty="0">
                <a:solidFill>
                  <a:schemeClr val="tx2"/>
                </a:solidFill>
              </a:rPr>
              <a:t>Fair Housing Testing Still Matters					4.20.2022</a:t>
            </a:r>
          </a:p>
          <a:p>
            <a:r>
              <a:rPr lang="en-US" sz="2200" dirty="0">
                <a:solidFill>
                  <a:schemeClr val="tx2"/>
                </a:solidFill>
              </a:rPr>
              <a:t>Coffee &amp; Conversation: Navigating Pronouns			4.27.2022</a:t>
            </a:r>
          </a:p>
          <a:p>
            <a:r>
              <a:rPr lang="en-US" sz="2200" dirty="0">
                <a:solidFill>
                  <a:schemeClr val="tx2"/>
                </a:solidFill>
              </a:rPr>
              <a:t>Continuing Education Courses 					All Month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92263" y="6176963"/>
            <a:ext cx="6955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ibre Franklin" panose="00000500000000000000" pitchFamily="2" charset="0"/>
                <a:hlinkClick r:id="rId2"/>
              </a:rPr>
              <a:t>SucceedWithMORe.com/calendar</a:t>
            </a:r>
            <a:endParaRPr lang="en-US" sz="2800" dirty="0"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89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610</Words>
  <Application>Microsoft Macintosh PowerPoint</Application>
  <PresentationFormat>Widescreen</PresentationFormat>
  <Paragraphs>50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Libre Franklin</vt:lpstr>
      <vt:lpstr>Office Theme</vt:lpstr>
      <vt:lpstr>PowerPoint Presentation</vt:lpstr>
      <vt:lpstr>CAPITOL CONFERENCE</vt:lpstr>
      <vt:lpstr>SENTRILOCK</vt:lpstr>
      <vt:lpstr>APRIL IS FAIR HOUSING MONTH</vt:lpstr>
      <vt:lpstr>MEMBER BENEFIT:  FOREWARN</vt:lpstr>
      <vt:lpstr>UPCOMING  COURSES AND EVENTS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Sexton</dc:creator>
  <cp:lastModifiedBy>David Pollina</cp:lastModifiedBy>
  <cp:revision>33</cp:revision>
  <dcterms:created xsi:type="dcterms:W3CDTF">2021-12-13T14:49:37Z</dcterms:created>
  <dcterms:modified xsi:type="dcterms:W3CDTF">2022-03-10T21:45:31Z</dcterms:modified>
</cp:coreProperties>
</file>