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3" r:id="rId3"/>
    <p:sldId id="272" r:id="rId4"/>
    <p:sldId id="270" r:id="rId5"/>
    <p:sldId id="266" r:id="rId6"/>
    <p:sldId id="27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p:restoredTop sz="78912" autoAdjust="0"/>
  </p:normalViewPr>
  <p:slideViewPr>
    <p:cSldViewPr snapToGrid="0" snapToObjects="1">
      <p:cViewPr varScale="1">
        <p:scale>
          <a:sx n="53" d="100"/>
          <a:sy n="53" d="100"/>
        </p:scale>
        <p:origin x="11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dirty="0"/>
          </a:p>
        </p:txBody>
      </p:sp>
    </p:spTree>
    <p:extLst>
      <p:ext uri="{BB962C8B-B14F-4D97-AF65-F5344CB8AC3E}">
        <p14:creationId xmlns:p14="http://schemas.microsoft.com/office/powerpoint/2010/main" val="3439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dirty="0"/>
          </a:p>
        </p:txBody>
      </p:sp>
    </p:spTree>
    <p:extLst>
      <p:ext uri="{BB962C8B-B14F-4D97-AF65-F5344CB8AC3E}">
        <p14:creationId xmlns:p14="http://schemas.microsoft.com/office/powerpoint/2010/main" val="1370160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dirty="0"/>
          </a:p>
        </p:txBody>
      </p:sp>
    </p:spTree>
    <p:extLst>
      <p:ext uri="{BB962C8B-B14F-4D97-AF65-F5344CB8AC3E}">
        <p14:creationId xmlns:p14="http://schemas.microsoft.com/office/powerpoint/2010/main" val="113141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5</a:t>
            </a:fld>
            <a:endParaRPr lang="en-US" dirty="0"/>
          </a:p>
        </p:txBody>
      </p:sp>
    </p:spTree>
    <p:extLst>
      <p:ext uri="{BB962C8B-B14F-4D97-AF65-F5344CB8AC3E}">
        <p14:creationId xmlns:p14="http://schemas.microsoft.com/office/powerpoint/2010/main" val="3578665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6</a:t>
            </a:fld>
            <a:endParaRPr lang="en-US" dirty="0"/>
          </a:p>
        </p:txBody>
      </p:sp>
    </p:spTree>
    <p:extLst>
      <p:ext uri="{BB962C8B-B14F-4D97-AF65-F5344CB8AC3E}">
        <p14:creationId xmlns:p14="http://schemas.microsoft.com/office/powerpoint/2010/main" val="277650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3/16/2023</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3/16/2023</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ahrep.org/shhr/#2022shhremai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cdn.nar.realtor/sites/default/files/documents/2023-snapshot-of-race-and-home-buying-in-the-us-03-02-202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ilreef.org/scholarship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 y="226644"/>
            <a:ext cx="5009661" cy="1200329"/>
          </a:xfrm>
          <a:prstGeom prst="rect">
            <a:avLst/>
          </a:prstGeom>
          <a:noFill/>
        </p:spPr>
        <p:txBody>
          <a:bodyPr wrap="square" rtlCol="0">
            <a:spAutoFit/>
          </a:bodyPr>
          <a:lstStyle/>
          <a:p>
            <a:pPr algn="ctr"/>
            <a:r>
              <a:rPr lang="en-US" sz="3600" b="1" dirty="0" smtClean="0">
                <a:solidFill>
                  <a:schemeClr val="tx2"/>
                </a:solidFill>
                <a:latin typeface="Libre Franklin" panose="00000500000000000000" pitchFamily="2" charset="0"/>
              </a:rPr>
              <a:t>MARCH 2023</a:t>
            </a:r>
            <a:endParaRPr lang="en-US" sz="3600" b="1" dirty="0">
              <a:solidFill>
                <a:schemeClr val="tx2"/>
              </a:solidFill>
              <a:latin typeface="Libre Franklin" panose="00000500000000000000" pitchFamily="2" charset="0"/>
            </a:endParaRPr>
          </a:p>
          <a:p>
            <a:pPr algn="ctr"/>
            <a:r>
              <a:rPr lang="en-US" sz="3600" b="1" dirty="0">
                <a:solidFill>
                  <a:schemeClr val="tx2"/>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smtClean="0"/>
              <a:t>2023 State of Hispanic Homeownership Report</a:t>
            </a:r>
          </a:p>
        </p:txBody>
      </p:sp>
      <p:sp>
        <p:nvSpPr>
          <p:cNvPr id="7" name="TextBox 6"/>
          <p:cNvSpPr txBox="1"/>
          <p:nvPr/>
        </p:nvSpPr>
        <p:spPr>
          <a:xfrm>
            <a:off x="1332410" y="1528354"/>
            <a:ext cx="7929155"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002060"/>
                </a:solidFill>
                <a:latin typeface="Libre Franklin" panose="00000500000000000000" pitchFamily="2" charset="0"/>
              </a:rPr>
              <a:t>The 2022 State of Hispanic Homeownership Report was released during the NAHREP Homeownership &amp; Wealth Building Conference. In its thirteenth year of publication, the 2022 report includes an analysis of how the U.S. Hispanic population is faring with respect to the attainment of homeownership in America.</a:t>
            </a:r>
          </a:p>
          <a:p>
            <a:endParaRPr lang="en-US"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dirty="0" smtClean="0">
                <a:solidFill>
                  <a:srgbClr val="002060"/>
                </a:solidFill>
                <a:latin typeface="Libre Franklin" panose="00000500000000000000" pitchFamily="2" charset="0"/>
              </a:rPr>
              <a:t>Latinos are the only demographic that saw nearly a decade of consistent homeownership growth despite record-breaking affordability challenges. </a:t>
            </a:r>
          </a:p>
          <a:p>
            <a:pPr marL="285750" indent="-285750">
              <a:buFont typeface="Arial" panose="020B0604020202020204" pitchFamily="34" charset="0"/>
              <a:buChar char="•"/>
            </a:pPr>
            <a:endParaRPr lang="en-US"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dirty="0" smtClean="0">
                <a:solidFill>
                  <a:srgbClr val="002060"/>
                </a:solidFill>
                <a:latin typeface="Libre Franklin" panose="00000500000000000000" pitchFamily="2" charset="0"/>
              </a:rPr>
              <a:t>7.9 Million Latinos were considered mortgage ready in 2022 </a:t>
            </a:r>
          </a:p>
          <a:p>
            <a:endParaRPr lang="en-US"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dirty="0" smtClean="0">
                <a:solidFill>
                  <a:srgbClr val="002060"/>
                </a:solidFill>
                <a:latin typeface="Libre Franklin" panose="00000500000000000000" pitchFamily="2" charset="0"/>
              </a:rPr>
              <a:t>In 2022, Latinos add a net total of 349,000 homeowner households and formed 628,000 new households, both among the largest single-year gains for Latinos over the last 10 years.</a:t>
            </a:r>
            <a:endParaRPr lang="en-US" dirty="0">
              <a:solidFill>
                <a:srgbClr val="002060"/>
              </a:solidFill>
              <a:latin typeface="Libre Franklin" panose="00000500000000000000" pitchFamily="2" charset="0"/>
            </a:endParaRPr>
          </a:p>
        </p:txBody>
      </p:sp>
      <p:sp>
        <p:nvSpPr>
          <p:cNvPr id="8" name="TextBox 7"/>
          <p:cNvSpPr txBox="1"/>
          <p:nvPr/>
        </p:nvSpPr>
        <p:spPr>
          <a:xfrm>
            <a:off x="1332410" y="5844823"/>
            <a:ext cx="6884125" cy="369332"/>
          </a:xfrm>
          <a:prstGeom prst="rect">
            <a:avLst/>
          </a:prstGeom>
          <a:noFill/>
        </p:spPr>
        <p:txBody>
          <a:bodyPr wrap="square" rtlCol="0">
            <a:spAutoFit/>
          </a:bodyPr>
          <a:lstStyle/>
          <a:p>
            <a:r>
              <a:rPr lang="en-US" dirty="0" smtClean="0">
                <a:solidFill>
                  <a:srgbClr val="002060"/>
                </a:solidFill>
              </a:rPr>
              <a:t>Download your copy today: </a:t>
            </a:r>
            <a:r>
              <a:rPr lang="en-US" dirty="0" smtClean="0">
                <a:hlinkClick r:id="rId3"/>
              </a:rPr>
              <a:t>https</a:t>
            </a:r>
            <a:r>
              <a:rPr lang="en-US" dirty="0">
                <a:hlinkClick r:id="rId3"/>
              </a:rPr>
              <a:t>://nahrep.org/shhr/#</a:t>
            </a:r>
            <a:r>
              <a:rPr lang="en-US" dirty="0" smtClean="0">
                <a:hlinkClick r:id="rId3"/>
              </a:rPr>
              <a:t>2022shhremail</a:t>
            </a:r>
            <a:r>
              <a:rPr lang="en-US" dirty="0" smtClean="0"/>
              <a:t> </a:t>
            </a:r>
            <a:endParaRPr lang="en-US" dirty="0"/>
          </a:p>
        </p:txBody>
      </p:sp>
    </p:spTree>
    <p:extLst>
      <p:ext uri="{BB962C8B-B14F-4D97-AF65-F5344CB8AC3E}">
        <p14:creationId xmlns:p14="http://schemas.microsoft.com/office/powerpoint/2010/main" val="3147920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smtClean="0"/>
              <a:t>2023 Snapshot of Race and Home Buying in America (NAR)</a:t>
            </a:r>
          </a:p>
        </p:txBody>
      </p:sp>
      <p:sp>
        <p:nvSpPr>
          <p:cNvPr id="7" name="TextBox 6"/>
          <p:cNvSpPr txBox="1"/>
          <p:nvPr/>
        </p:nvSpPr>
        <p:spPr>
          <a:xfrm>
            <a:off x="1332409" y="1256542"/>
            <a:ext cx="7929155"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060"/>
                </a:solidFill>
                <a:latin typeface="Libre Franklin" panose="00000500000000000000" pitchFamily="2" charset="0"/>
              </a:rPr>
              <a:t>This report looks at homeownership trends, the mortgage market and affordability by race, and home buyer demographics from the 2022 Profile of Home Buyers and Sellers, home buyers and fair housing. </a:t>
            </a:r>
            <a:endParaRPr lang="en-US" dirty="0" smtClean="0">
              <a:solidFill>
                <a:srgbClr val="002060"/>
              </a:solidFill>
              <a:latin typeface="Libre Franklin" panose="00000500000000000000" pitchFamily="2" charset="0"/>
            </a:endParaRPr>
          </a:p>
          <a:p>
            <a:pPr marL="285750" indent="-285750">
              <a:buFont typeface="Arial" panose="020B0604020202020204" pitchFamily="34" charset="0"/>
              <a:buChar char="•"/>
            </a:pPr>
            <a:endParaRPr lang="en-US"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dirty="0">
                <a:solidFill>
                  <a:srgbClr val="002060"/>
                </a:solidFill>
                <a:latin typeface="Libre Franklin" panose="00000500000000000000" pitchFamily="2" charset="0"/>
              </a:rPr>
              <a:t>Fifteen percent of Hispanic/Latino and 14% of White/Caucasian and Black/African Americans purchased multi-generational homes. Among those groups, they primarily purchased a multi-generational home to spend more time with aging parents, health/caretaking of aging parents/relatives, wanting a larger home that multiple incomes could afford together, and cost savings. The share of multi-generational buyers was only 12% among Asian/Pacific Islander buyers</a:t>
            </a:r>
            <a:r>
              <a:rPr lang="en-US" dirty="0" smtClean="0">
                <a:solidFill>
                  <a:srgbClr val="002060"/>
                </a:solidFill>
                <a:latin typeface="Libre Franklin" panose="00000500000000000000" pitchFamily="2" charset="0"/>
              </a:rPr>
              <a:t>.</a:t>
            </a:r>
          </a:p>
          <a:p>
            <a:pPr marL="285750" indent="-285750">
              <a:buFont typeface="Arial" panose="020B0604020202020204" pitchFamily="34" charset="0"/>
              <a:buChar char="•"/>
            </a:pPr>
            <a:endParaRPr lang="en-US" dirty="0">
              <a:solidFill>
                <a:srgbClr val="002060"/>
              </a:solidFill>
              <a:latin typeface="Libre Franklin" panose="00000500000000000000" pitchFamily="2" charset="0"/>
            </a:endParaRPr>
          </a:p>
          <a:p>
            <a:pPr marL="285750" indent="-285750">
              <a:buFont typeface="Arial" panose="020B0604020202020204" pitchFamily="34" charset="0"/>
              <a:buChar char="•"/>
            </a:pPr>
            <a:r>
              <a:rPr lang="en-US" dirty="0">
                <a:solidFill>
                  <a:srgbClr val="002060"/>
                </a:solidFill>
                <a:latin typeface="Libre Franklin" panose="00000500000000000000" pitchFamily="2" charset="0"/>
              </a:rPr>
              <a:t>Twenty-two percent of Asian/Pacific Islanders, and 11% of Hispanic/Latino buyers used a gift from a relative or friend towards their </a:t>
            </a:r>
            <a:r>
              <a:rPr lang="en-US" dirty="0" smtClean="0">
                <a:solidFill>
                  <a:srgbClr val="002060"/>
                </a:solidFill>
                <a:latin typeface="Libre Franklin" panose="00000500000000000000" pitchFamily="2" charset="0"/>
              </a:rPr>
              <a:t>down payment </a:t>
            </a:r>
            <a:r>
              <a:rPr lang="en-US" dirty="0">
                <a:solidFill>
                  <a:srgbClr val="002060"/>
                </a:solidFill>
                <a:latin typeface="Libre Franklin" panose="00000500000000000000" pitchFamily="2" charset="0"/>
              </a:rPr>
              <a:t>for their home.</a:t>
            </a:r>
          </a:p>
        </p:txBody>
      </p:sp>
      <p:sp>
        <p:nvSpPr>
          <p:cNvPr id="8" name="TextBox 7"/>
          <p:cNvSpPr txBox="1"/>
          <p:nvPr/>
        </p:nvSpPr>
        <p:spPr>
          <a:xfrm>
            <a:off x="1541417" y="5820045"/>
            <a:ext cx="7876903" cy="923330"/>
          </a:xfrm>
          <a:prstGeom prst="rect">
            <a:avLst/>
          </a:prstGeom>
          <a:noFill/>
        </p:spPr>
        <p:txBody>
          <a:bodyPr wrap="square" rtlCol="0">
            <a:spAutoFit/>
          </a:bodyPr>
          <a:lstStyle/>
          <a:p>
            <a:r>
              <a:rPr lang="en-US" dirty="0" smtClean="0">
                <a:solidFill>
                  <a:srgbClr val="002060"/>
                </a:solidFill>
              </a:rPr>
              <a:t>Download the full report: </a:t>
            </a:r>
            <a:r>
              <a:rPr lang="en-US" dirty="0">
                <a:hlinkClick r:id="rId3"/>
              </a:rPr>
              <a:t>https://</a:t>
            </a:r>
            <a:r>
              <a:rPr lang="en-US" dirty="0" smtClean="0">
                <a:hlinkClick r:id="rId3"/>
              </a:rPr>
              <a:t>cdn.nar.realtor/sites/default/files/documents/2023-snapshot-of-race-and-home-buying-in-the-us-03-02-2023.pdf</a:t>
            </a:r>
            <a:r>
              <a:rPr lang="en-US" dirty="0" smtClean="0"/>
              <a:t> </a:t>
            </a:r>
            <a:endParaRPr lang="en-US" dirty="0"/>
          </a:p>
        </p:txBody>
      </p:sp>
    </p:spTree>
    <p:extLst>
      <p:ext uri="{BB962C8B-B14F-4D97-AF65-F5344CB8AC3E}">
        <p14:creationId xmlns:p14="http://schemas.microsoft.com/office/powerpoint/2010/main" val="2987246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136150" y="152969"/>
            <a:ext cx="6735649" cy="936901"/>
          </a:xfrm>
        </p:spPr>
        <p:txBody>
          <a:bodyPr>
            <a:normAutofit/>
          </a:bodyPr>
          <a:lstStyle/>
          <a:p>
            <a:r>
              <a:rPr lang="en-US" sz="2600" b="1" dirty="0" smtClean="0"/>
              <a:t>REEF Scholarships – April 1</a:t>
            </a:r>
            <a:r>
              <a:rPr lang="en-US" sz="2600" b="1" baseline="30000" dirty="0" smtClean="0"/>
              <a:t>st</a:t>
            </a:r>
            <a:r>
              <a:rPr lang="en-US" sz="2600" b="1" dirty="0" smtClean="0"/>
              <a:t> Deadline</a:t>
            </a:r>
            <a:endParaRPr lang="en-US" sz="2600" b="1" dirty="0"/>
          </a:p>
        </p:txBody>
      </p:sp>
      <p:sp>
        <p:nvSpPr>
          <p:cNvPr id="3" name="TextBox 2"/>
          <p:cNvSpPr txBox="1"/>
          <p:nvPr/>
        </p:nvSpPr>
        <p:spPr>
          <a:xfrm>
            <a:off x="753414" y="1732461"/>
            <a:ext cx="8908868" cy="2862322"/>
          </a:xfrm>
          <a:prstGeom prst="rect">
            <a:avLst/>
          </a:prstGeom>
          <a:noFill/>
        </p:spPr>
        <p:txBody>
          <a:bodyPr wrap="square" rtlCol="0">
            <a:spAutoFit/>
          </a:bodyPr>
          <a:lstStyle/>
          <a:p>
            <a:endParaRPr lang="en-US" dirty="0">
              <a:solidFill>
                <a:srgbClr val="002060"/>
              </a:solidFill>
              <a:latin typeface="Libre Franklin" panose="00000500000000000000" pitchFamily="2" charset="0"/>
            </a:endParaRPr>
          </a:p>
          <a:p>
            <a:r>
              <a:rPr lang="en-US" dirty="0" smtClean="0">
                <a:solidFill>
                  <a:srgbClr val="002060"/>
                </a:solidFill>
                <a:latin typeface="Libre Franklin" panose="00000500000000000000" pitchFamily="2" charset="0"/>
              </a:rPr>
              <a:t>Deadline to apply for REEF Scholarships is near – Eight scholarship programs have a deadline of April 1</a:t>
            </a:r>
            <a:r>
              <a:rPr lang="en-US" baseline="30000" dirty="0" smtClean="0">
                <a:solidFill>
                  <a:srgbClr val="002060"/>
                </a:solidFill>
                <a:latin typeface="Libre Franklin" panose="00000500000000000000" pitchFamily="2" charset="0"/>
              </a:rPr>
              <a:t>st</a:t>
            </a:r>
            <a:r>
              <a:rPr lang="en-US" dirty="0" smtClean="0">
                <a:solidFill>
                  <a:srgbClr val="002060"/>
                </a:solidFill>
                <a:latin typeface="Libre Franklin" panose="00000500000000000000" pitchFamily="2" charset="0"/>
              </a:rPr>
              <a:t>.  </a:t>
            </a:r>
            <a:endParaRPr lang="en-US" dirty="0" smtClean="0">
              <a:solidFill>
                <a:srgbClr val="002060"/>
              </a:solidFill>
              <a:latin typeface="Libre Franklin" panose="00000500000000000000" pitchFamily="2" charset="0"/>
            </a:endParaRPr>
          </a:p>
          <a:p>
            <a:endParaRPr lang="en-US" dirty="0">
              <a:solidFill>
                <a:srgbClr val="002060"/>
              </a:solidFill>
              <a:latin typeface="Libre Franklin" panose="00000500000000000000" pitchFamily="2" charset="0"/>
            </a:endParaRPr>
          </a:p>
          <a:p>
            <a:r>
              <a:rPr lang="en-US" dirty="0">
                <a:solidFill>
                  <a:srgbClr val="002060"/>
                </a:solidFill>
                <a:latin typeface="Libre Franklin" panose="00000500000000000000" pitchFamily="2" charset="0"/>
              </a:rPr>
              <a:t>These scholarships are intended to help qualified students pursue an education, which will lead them into productive careers in the real estate industry.</a:t>
            </a:r>
            <a:endParaRPr lang="en-US" dirty="0" smtClean="0">
              <a:solidFill>
                <a:srgbClr val="002060"/>
              </a:solidFill>
              <a:latin typeface="Libre Franklin" panose="00000500000000000000" pitchFamily="2" charset="0"/>
            </a:endParaRPr>
          </a:p>
          <a:p>
            <a:endParaRPr lang="en-US" dirty="0">
              <a:solidFill>
                <a:srgbClr val="002060"/>
              </a:solidFill>
              <a:latin typeface="Libre Franklin" panose="00000500000000000000" pitchFamily="2" charset="0"/>
            </a:endParaRPr>
          </a:p>
          <a:p>
            <a:r>
              <a:rPr lang="en-US" dirty="0" smtClean="0">
                <a:solidFill>
                  <a:srgbClr val="002060"/>
                </a:solidFill>
                <a:latin typeface="Libre Franklin" panose="00000500000000000000" pitchFamily="2" charset="0"/>
              </a:rPr>
              <a:t>Apply soon</a:t>
            </a:r>
            <a:r>
              <a:rPr lang="en-US" dirty="0">
                <a:solidFill>
                  <a:srgbClr val="002060"/>
                </a:solidFill>
                <a:latin typeface="Libre Franklin" panose="00000500000000000000" pitchFamily="2" charset="0"/>
              </a:rPr>
              <a:t>! </a:t>
            </a:r>
            <a:r>
              <a:rPr lang="en-US" dirty="0">
                <a:solidFill>
                  <a:srgbClr val="002060"/>
                </a:solidFill>
                <a:latin typeface="Libre Franklin" panose="00000500000000000000" pitchFamily="2" charset="0"/>
                <a:hlinkClick r:id="rId3"/>
              </a:rPr>
              <a:t>https://www.ilreef.org/scholarships</a:t>
            </a:r>
            <a:r>
              <a:rPr lang="en-US" dirty="0" smtClean="0">
                <a:solidFill>
                  <a:srgbClr val="002060"/>
                </a:solidFill>
                <a:latin typeface="Libre Franklin" panose="00000500000000000000" pitchFamily="2" charset="0"/>
                <a:hlinkClick r:id="rId3"/>
              </a:rPr>
              <a:t>/</a:t>
            </a:r>
            <a:r>
              <a:rPr lang="en-US" dirty="0" smtClean="0">
                <a:solidFill>
                  <a:srgbClr val="002060"/>
                </a:solidFill>
                <a:latin typeface="Libre Franklin" panose="00000500000000000000" pitchFamily="2" charset="0"/>
              </a:rPr>
              <a:t> </a:t>
            </a:r>
          </a:p>
          <a:p>
            <a:endParaRPr lang="en-US" dirty="0" smtClean="0">
              <a:solidFill>
                <a:srgbClr val="002060"/>
              </a:solidFill>
              <a:latin typeface="Libre Franklin" panose="00000500000000000000" pitchFamily="2" charset="0"/>
            </a:endParaRPr>
          </a:p>
          <a:p>
            <a:endParaRPr lang="en-US" dirty="0">
              <a:solidFill>
                <a:srgbClr val="002060"/>
              </a:solidFill>
              <a:latin typeface="Libre Franklin" panose="00000500000000000000" pitchFamily="2" charset="0"/>
            </a:endParaRPr>
          </a:p>
        </p:txBody>
      </p:sp>
      <p:pic>
        <p:nvPicPr>
          <p:cNvPr id="4" name="Picture 3"/>
          <p:cNvPicPr>
            <a:picLocks noChangeAspect="1"/>
          </p:cNvPicPr>
          <p:nvPr/>
        </p:nvPicPr>
        <p:blipFill>
          <a:blip r:embed="rId4"/>
          <a:stretch>
            <a:fillRect/>
          </a:stretch>
        </p:blipFill>
        <p:spPr>
          <a:xfrm>
            <a:off x="2761784" y="4040785"/>
            <a:ext cx="5402502" cy="1933629"/>
          </a:xfrm>
          <a:prstGeom prst="rect">
            <a:avLst/>
          </a:prstGeom>
        </p:spPr>
      </p:pic>
    </p:spTree>
    <p:extLst>
      <p:ext uri="{BB962C8B-B14F-4D97-AF65-F5344CB8AC3E}">
        <p14:creationId xmlns:p14="http://schemas.microsoft.com/office/powerpoint/2010/main" val="1057448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307975" y="158938"/>
            <a:ext cx="6044548" cy="936901"/>
          </a:xfrm>
        </p:spPr>
        <p:txBody>
          <a:bodyPr>
            <a:normAutofit/>
          </a:bodyPr>
          <a:lstStyle/>
          <a:p>
            <a:r>
              <a:rPr lang="en-US" sz="2800" b="1" dirty="0" smtClean="0"/>
              <a:t>CAPITOL CONFERENCE</a:t>
            </a:r>
            <a:endParaRPr lang="en-US" sz="2800" b="1" dirty="0"/>
          </a:p>
        </p:txBody>
      </p:sp>
      <p:sp>
        <p:nvSpPr>
          <p:cNvPr id="5" name="AutoShape 2" descr="Faces of Chan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Faces of Chan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023" y="1423851"/>
            <a:ext cx="9091470" cy="4757869"/>
          </a:xfrm>
          <a:prstGeom prst="rect">
            <a:avLst/>
          </a:prstGeom>
        </p:spPr>
      </p:pic>
    </p:spTree>
    <p:extLst>
      <p:ext uri="{BB962C8B-B14F-4D97-AF65-F5344CB8AC3E}">
        <p14:creationId xmlns:p14="http://schemas.microsoft.com/office/powerpoint/2010/main" val="2196560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0665" y="6183824"/>
            <a:ext cx="4429277" cy="461665"/>
          </a:xfrm>
          <a:prstGeom prst="rect">
            <a:avLst/>
          </a:prstGeom>
          <a:noFill/>
        </p:spPr>
        <p:txBody>
          <a:bodyPr wrap="square" rtlCol="0">
            <a:spAutoFit/>
          </a:bodyPr>
          <a:lstStyle/>
          <a:p>
            <a:r>
              <a:rPr lang="en-US" sz="2400" dirty="0" smtClean="0">
                <a:latin typeface="Libre Franklin" panose="00000500000000000000" pitchFamily="2" charset="0"/>
              </a:rPr>
              <a:t> </a:t>
            </a:r>
            <a:endParaRPr lang="en-US" sz="2400" dirty="0">
              <a:latin typeface="Libre Franklin" panose="00000500000000000000" pitchFamily="2" charset="0"/>
            </a:endParaRPr>
          </a:p>
        </p:txBody>
      </p:sp>
      <p:sp>
        <p:nvSpPr>
          <p:cNvPr id="5" name="Title 4"/>
          <p:cNvSpPr>
            <a:spLocks noGrp="1"/>
          </p:cNvSpPr>
          <p:nvPr>
            <p:ph type="title"/>
          </p:nvPr>
        </p:nvSpPr>
        <p:spPr>
          <a:xfrm>
            <a:off x="327898" y="142421"/>
            <a:ext cx="5572538" cy="936901"/>
          </a:xfrm>
        </p:spPr>
        <p:txBody>
          <a:bodyPr>
            <a:normAutofit fontScale="90000"/>
          </a:bodyPr>
          <a:lstStyle/>
          <a:p>
            <a:r>
              <a:rPr lang="en-US" b="1" dirty="0" smtClean="0"/>
              <a:t>FAIRHAVEN: A Fair Housing Simulation</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4114" y="1345476"/>
            <a:ext cx="6753497" cy="3491353"/>
          </a:xfrm>
          <a:prstGeom prst="rect">
            <a:avLst/>
          </a:prstGeom>
        </p:spPr>
      </p:pic>
      <p:sp>
        <p:nvSpPr>
          <p:cNvPr id="7" name="TextBox 6"/>
          <p:cNvSpPr txBox="1"/>
          <p:nvPr/>
        </p:nvSpPr>
        <p:spPr>
          <a:xfrm>
            <a:off x="1894114" y="5213287"/>
            <a:ext cx="7093132" cy="646331"/>
          </a:xfrm>
          <a:prstGeom prst="rect">
            <a:avLst/>
          </a:prstGeom>
          <a:noFill/>
        </p:spPr>
        <p:txBody>
          <a:bodyPr wrap="square" rtlCol="0">
            <a:spAutoFit/>
          </a:bodyPr>
          <a:lstStyle/>
          <a:p>
            <a:r>
              <a:rPr lang="en-US" dirty="0" smtClean="0">
                <a:solidFill>
                  <a:srgbClr val="002060"/>
                </a:solidFill>
                <a:latin typeface="Libre Franklin" panose="00000500000000000000" pitchFamily="2" charset="0"/>
              </a:rPr>
              <a:t>Fairhaven is an interactive training platform designed to help combat discrimination in U.S. real estate markets. </a:t>
            </a:r>
            <a:endParaRPr lang="en-US" dirty="0">
              <a:solidFill>
                <a:srgbClr val="002060"/>
              </a:solidFill>
              <a:latin typeface="Libre Franklin" panose="00000500000000000000" pitchFamily="2" charset="0"/>
            </a:endParaRPr>
          </a:p>
        </p:txBody>
      </p:sp>
    </p:spTree>
    <p:extLst>
      <p:ext uri="{BB962C8B-B14F-4D97-AF65-F5344CB8AC3E}">
        <p14:creationId xmlns:p14="http://schemas.microsoft.com/office/powerpoint/2010/main" val="3799736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4" name="TextBox 3"/>
          <p:cNvSpPr txBox="1"/>
          <p:nvPr/>
        </p:nvSpPr>
        <p:spPr>
          <a:xfrm>
            <a:off x="2257030" y="6129781"/>
            <a:ext cx="6955693" cy="523220"/>
          </a:xfrm>
          <a:prstGeom prst="rect">
            <a:avLst/>
          </a:prstGeom>
          <a:noFill/>
        </p:spPr>
        <p:txBody>
          <a:bodyPr wrap="square" rtlCol="0">
            <a:spAutoFit/>
          </a:bodyPr>
          <a:lstStyle/>
          <a:p>
            <a:r>
              <a:rPr lang="en-US" sz="2800" b="1" dirty="0">
                <a:latin typeface="Libre Franklin" panose="00000500000000000000" pitchFamily="2" charset="0"/>
                <a:hlinkClick r:id="rId2"/>
              </a:rPr>
              <a:t>SucceedWithMORe.com/calendar</a:t>
            </a:r>
            <a:endParaRPr lang="en-US" sz="2800" b="1" dirty="0">
              <a:latin typeface="Libre Franklin" panose="00000500000000000000" pitchFamily="2" charset="0"/>
            </a:endParaRPr>
          </a:p>
        </p:txBody>
      </p:sp>
      <p:sp>
        <p:nvSpPr>
          <p:cNvPr id="5" name="Content Placeholder 4"/>
          <p:cNvSpPr>
            <a:spLocks noGrp="1"/>
          </p:cNvSpPr>
          <p:nvPr>
            <p:ph idx="1"/>
          </p:nvPr>
        </p:nvSpPr>
        <p:spPr>
          <a:xfrm>
            <a:off x="614754" y="1402533"/>
            <a:ext cx="9770217" cy="4727248"/>
          </a:xfrm>
        </p:spPr>
        <p:txBody>
          <a:bodyPr/>
          <a:lstStyle/>
          <a:p>
            <a:pPr marL="0" indent="0">
              <a:spcBef>
                <a:spcPts val="0"/>
              </a:spcBef>
              <a:spcAft>
                <a:spcPts val="300"/>
              </a:spcAft>
              <a:buNone/>
            </a:pPr>
            <a:r>
              <a:rPr lang="en-US" sz="1800" b="1" dirty="0" smtClean="0"/>
              <a:t>4.3.23		</a:t>
            </a:r>
            <a:r>
              <a:rPr lang="en-US" sz="1800" dirty="0" smtClean="0"/>
              <a:t>12-Hour </a:t>
            </a:r>
            <a:r>
              <a:rPr lang="en-US" sz="1800" dirty="0" smtClean="0"/>
              <a:t>Broker Management</a:t>
            </a:r>
          </a:p>
          <a:p>
            <a:pPr marL="0" indent="0">
              <a:spcBef>
                <a:spcPts val="0"/>
              </a:spcBef>
              <a:spcAft>
                <a:spcPts val="300"/>
              </a:spcAft>
              <a:buNone/>
            </a:pPr>
            <a:r>
              <a:rPr lang="en-US" sz="1800" b="1" dirty="0" smtClean="0"/>
              <a:t>4.5.23	</a:t>
            </a:r>
            <a:r>
              <a:rPr lang="en-US" sz="1800" dirty="0" smtClean="0"/>
              <a:t>	Coffee &amp; </a:t>
            </a:r>
            <a:r>
              <a:rPr lang="en-US" sz="1800" dirty="0" err="1" smtClean="0"/>
              <a:t>Convo</a:t>
            </a:r>
            <a:r>
              <a:rPr lang="en-US" sz="1800" dirty="0" smtClean="0"/>
              <a:t>: What you need to know about Fair Housing </a:t>
            </a:r>
          </a:p>
          <a:p>
            <a:pPr marL="0" indent="0">
              <a:spcBef>
                <a:spcPts val="0"/>
              </a:spcBef>
              <a:spcAft>
                <a:spcPts val="300"/>
              </a:spcAft>
              <a:buNone/>
            </a:pPr>
            <a:r>
              <a:rPr lang="en-US" sz="1800" b="1" dirty="0" smtClean="0"/>
              <a:t>4.10.23	</a:t>
            </a:r>
            <a:r>
              <a:rPr lang="en-US" sz="1800" dirty="0" smtClean="0"/>
              <a:t>	AHWD: At Home With Diversity Certification</a:t>
            </a:r>
            <a:endParaRPr lang="en-US" sz="1800" dirty="0"/>
          </a:p>
          <a:p>
            <a:pPr marL="0" indent="0">
              <a:spcBef>
                <a:spcPts val="0"/>
              </a:spcBef>
              <a:spcAft>
                <a:spcPts val="300"/>
              </a:spcAft>
              <a:buNone/>
            </a:pPr>
            <a:r>
              <a:rPr lang="en-US" sz="1800" b="1" dirty="0" smtClean="0"/>
              <a:t>4.11.23	</a:t>
            </a:r>
            <a:r>
              <a:rPr lang="en-US" sz="1800" dirty="0" smtClean="0"/>
              <a:t>	</a:t>
            </a:r>
            <a:r>
              <a:rPr lang="en-US" sz="1800" dirty="0" smtClean="0"/>
              <a:t>12-Hour </a:t>
            </a:r>
            <a:r>
              <a:rPr lang="en-US" sz="1800" dirty="0" smtClean="0"/>
              <a:t>Broker Management</a:t>
            </a:r>
            <a:endParaRPr lang="en-US" sz="1800" dirty="0"/>
          </a:p>
          <a:p>
            <a:pPr marL="0" indent="0">
              <a:spcBef>
                <a:spcPts val="0"/>
              </a:spcBef>
              <a:spcAft>
                <a:spcPts val="300"/>
              </a:spcAft>
              <a:buNone/>
            </a:pPr>
            <a:r>
              <a:rPr lang="en-US" sz="1800" b="1" dirty="0" smtClean="0"/>
              <a:t>4.11.23   </a:t>
            </a:r>
            <a:r>
              <a:rPr lang="en-US" sz="1800" dirty="0" smtClean="0"/>
              <a:t>  </a:t>
            </a:r>
            <a:r>
              <a:rPr lang="en-US" sz="1800" dirty="0"/>
              <a:t>	</a:t>
            </a:r>
            <a:r>
              <a:rPr lang="en-US" sz="1800" b="1" dirty="0" err="1" smtClean="0"/>
              <a:t>Mainstreet</a:t>
            </a:r>
            <a:r>
              <a:rPr lang="en-US" sz="1800" b="1" dirty="0" smtClean="0"/>
              <a:t> Game Night</a:t>
            </a:r>
            <a:endParaRPr lang="en-US" sz="1800" b="1" dirty="0"/>
          </a:p>
          <a:p>
            <a:pPr marL="0" indent="0">
              <a:spcBef>
                <a:spcPts val="0"/>
              </a:spcBef>
              <a:spcAft>
                <a:spcPts val="300"/>
              </a:spcAft>
              <a:buNone/>
            </a:pPr>
            <a:r>
              <a:rPr lang="en-US" sz="1800" b="1" dirty="0" smtClean="0"/>
              <a:t>4.12.23		</a:t>
            </a:r>
            <a:r>
              <a:rPr lang="en-US" sz="1800" dirty="0" smtClean="0"/>
              <a:t>Coffee &amp; </a:t>
            </a:r>
            <a:r>
              <a:rPr lang="en-US" sz="1800" dirty="0" err="1" smtClean="0"/>
              <a:t>Convo</a:t>
            </a:r>
            <a:r>
              <a:rPr lang="en-US" sz="1800" dirty="0" smtClean="0"/>
              <a:t>: Source of Income</a:t>
            </a:r>
            <a:endParaRPr lang="en-US" sz="1800" dirty="0"/>
          </a:p>
          <a:p>
            <a:pPr marL="0" indent="0">
              <a:spcBef>
                <a:spcPts val="0"/>
              </a:spcBef>
              <a:spcAft>
                <a:spcPts val="300"/>
              </a:spcAft>
              <a:buNone/>
            </a:pPr>
            <a:r>
              <a:rPr lang="en-US" sz="1800" b="1" dirty="0" smtClean="0"/>
              <a:t>4.12.23		</a:t>
            </a:r>
            <a:r>
              <a:rPr lang="en-US" sz="1800" dirty="0" smtClean="0"/>
              <a:t>Toastmasters Open House</a:t>
            </a:r>
            <a:endParaRPr lang="en-US" sz="1800" dirty="0"/>
          </a:p>
          <a:p>
            <a:pPr marL="0" indent="0">
              <a:spcBef>
                <a:spcPts val="0"/>
              </a:spcBef>
              <a:spcAft>
                <a:spcPts val="300"/>
              </a:spcAft>
              <a:buNone/>
            </a:pPr>
            <a:r>
              <a:rPr lang="en-US" sz="1800" b="1" dirty="0" smtClean="0"/>
              <a:t>4.17.23		Bias </a:t>
            </a:r>
            <a:r>
              <a:rPr lang="en-US" sz="1800" b="1" dirty="0" err="1" smtClean="0"/>
              <a:t>Overide</a:t>
            </a:r>
            <a:r>
              <a:rPr lang="en-US" sz="1800" b="1" dirty="0" smtClean="0"/>
              <a:t>: Overcoming Barriers to Fair Housing – NEW COURSE</a:t>
            </a:r>
          </a:p>
          <a:p>
            <a:pPr marL="0" indent="0">
              <a:spcBef>
                <a:spcPts val="0"/>
              </a:spcBef>
              <a:spcAft>
                <a:spcPts val="300"/>
              </a:spcAft>
              <a:buNone/>
            </a:pPr>
            <a:r>
              <a:rPr lang="en-US" sz="1800" b="1" dirty="0" smtClean="0"/>
              <a:t>4.18.23		</a:t>
            </a:r>
            <a:r>
              <a:rPr lang="en-US" sz="1800" dirty="0" smtClean="0"/>
              <a:t>Commercial Workshop: Probate and Estate Planning</a:t>
            </a:r>
          </a:p>
          <a:p>
            <a:pPr marL="0" indent="0">
              <a:spcBef>
                <a:spcPts val="0"/>
              </a:spcBef>
              <a:spcAft>
                <a:spcPts val="300"/>
              </a:spcAft>
              <a:buNone/>
            </a:pPr>
            <a:r>
              <a:rPr lang="en-US" sz="1800" b="1" dirty="0" smtClean="0"/>
              <a:t>4.19.23		</a:t>
            </a:r>
            <a:r>
              <a:rPr lang="en-US" sz="1800" dirty="0" smtClean="0"/>
              <a:t>12-Hour </a:t>
            </a:r>
            <a:r>
              <a:rPr lang="en-US" sz="1800" dirty="0" smtClean="0"/>
              <a:t>Broker Management</a:t>
            </a:r>
          </a:p>
          <a:p>
            <a:pPr marL="0" indent="0">
              <a:spcBef>
                <a:spcPts val="0"/>
              </a:spcBef>
              <a:spcAft>
                <a:spcPts val="300"/>
              </a:spcAft>
              <a:buNone/>
            </a:pPr>
            <a:r>
              <a:rPr lang="en-US" sz="1800" b="1" dirty="0" smtClean="0"/>
              <a:t>4.19.23		</a:t>
            </a:r>
            <a:r>
              <a:rPr lang="en-US" sz="1800" dirty="0" smtClean="0"/>
              <a:t>SRES: Senior Real Estate Specialist Designation</a:t>
            </a:r>
          </a:p>
          <a:p>
            <a:pPr marL="0" indent="0">
              <a:spcBef>
                <a:spcPts val="0"/>
              </a:spcBef>
              <a:spcAft>
                <a:spcPts val="300"/>
              </a:spcAft>
              <a:buNone/>
            </a:pPr>
            <a:r>
              <a:rPr lang="en-US" sz="1800" b="1" dirty="0" smtClean="0"/>
              <a:t>4.20.23</a:t>
            </a:r>
            <a:r>
              <a:rPr lang="en-US" sz="1800" dirty="0" smtClean="0"/>
              <a:t>		Coffee &amp; </a:t>
            </a:r>
            <a:r>
              <a:rPr lang="en-US" sz="1800" dirty="0" err="1" smtClean="0"/>
              <a:t>Convo</a:t>
            </a:r>
            <a:r>
              <a:rPr lang="en-US" sz="1800" dirty="0" smtClean="0"/>
              <a:t>: Animals and Housing Disability Rights</a:t>
            </a:r>
          </a:p>
          <a:p>
            <a:pPr marL="0" indent="0">
              <a:spcBef>
                <a:spcPts val="0"/>
              </a:spcBef>
              <a:spcAft>
                <a:spcPts val="300"/>
              </a:spcAft>
              <a:buNone/>
            </a:pPr>
            <a:r>
              <a:rPr lang="en-US" sz="1800" b="1" dirty="0" smtClean="0"/>
              <a:t>4.20.23</a:t>
            </a:r>
            <a:r>
              <a:rPr lang="en-US" sz="1800" dirty="0" smtClean="0"/>
              <a:t>		Team Strategies for Performance</a:t>
            </a:r>
          </a:p>
          <a:p>
            <a:pPr marL="0" indent="0">
              <a:spcBef>
                <a:spcPts val="0"/>
              </a:spcBef>
              <a:spcAft>
                <a:spcPts val="300"/>
              </a:spcAft>
              <a:buNone/>
            </a:pPr>
            <a:r>
              <a:rPr lang="en-US" sz="1800" b="1" dirty="0" smtClean="0"/>
              <a:t>4.20.23		</a:t>
            </a:r>
            <a:r>
              <a:rPr lang="en-US" sz="1800" dirty="0" smtClean="0"/>
              <a:t>Commercial Deal Makers Forum</a:t>
            </a:r>
            <a:endParaRPr lang="en-US" sz="1800" dirty="0"/>
          </a:p>
          <a:p>
            <a:pPr marL="0" indent="0">
              <a:spcBef>
                <a:spcPts val="0"/>
              </a:spcBef>
              <a:spcAft>
                <a:spcPts val="300"/>
              </a:spcAft>
              <a:buNone/>
            </a:pPr>
            <a:r>
              <a:rPr lang="en-US" sz="1800" b="1" dirty="0" smtClean="0"/>
              <a:t>4.25.23	</a:t>
            </a:r>
            <a:r>
              <a:rPr lang="en-US" sz="1800" dirty="0" smtClean="0"/>
              <a:t>	Capitol Conference</a:t>
            </a:r>
          </a:p>
          <a:p>
            <a:pPr marL="0" indent="0">
              <a:spcBef>
                <a:spcPts val="0"/>
              </a:spcBef>
              <a:spcAft>
                <a:spcPts val="300"/>
              </a:spcAft>
              <a:buNone/>
            </a:pPr>
            <a:r>
              <a:rPr lang="en-US" sz="1800" b="1" dirty="0" smtClean="0"/>
              <a:t>4.26.23		</a:t>
            </a:r>
            <a:r>
              <a:rPr lang="en-US" sz="1800" dirty="0" smtClean="0"/>
              <a:t>Coffee &amp; </a:t>
            </a:r>
            <a:r>
              <a:rPr lang="en-US" sz="1800" dirty="0" err="1" smtClean="0"/>
              <a:t>Convo</a:t>
            </a:r>
            <a:r>
              <a:rPr lang="en-US" sz="1800" dirty="0" smtClean="0"/>
              <a:t>: Navigating Pronouns</a:t>
            </a:r>
            <a:endParaRPr lang="en-US" sz="1800" dirty="0"/>
          </a:p>
        </p:txBody>
      </p:sp>
    </p:spTree>
    <p:extLst>
      <p:ext uri="{BB962C8B-B14F-4D97-AF65-F5344CB8AC3E}">
        <p14:creationId xmlns:p14="http://schemas.microsoft.com/office/powerpoint/2010/main" val="13675895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2546</TotalTime>
  <Words>514</Words>
  <Application>Microsoft Office PowerPoint</Application>
  <PresentationFormat>Widescreen</PresentationFormat>
  <Paragraphs>52</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Libre Franklin</vt:lpstr>
      <vt:lpstr>Office Theme</vt:lpstr>
      <vt:lpstr>PowerPoint Presentation</vt:lpstr>
      <vt:lpstr>2023 State of Hispanic Homeownership Report</vt:lpstr>
      <vt:lpstr>2023 Snapshot of Race and Home Buying in America (NAR)</vt:lpstr>
      <vt:lpstr>REEF Scholarships – April 1st Deadline</vt:lpstr>
      <vt:lpstr>CAPITOL CONFERENCE</vt:lpstr>
      <vt:lpstr>FAIRHAVEN: A Fair Housing Simulation</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David Pollina</cp:lastModifiedBy>
  <cp:revision>131</cp:revision>
  <dcterms:created xsi:type="dcterms:W3CDTF">2021-12-13T14:49:37Z</dcterms:created>
  <dcterms:modified xsi:type="dcterms:W3CDTF">2023-03-16T15:26:09Z</dcterms:modified>
</cp:coreProperties>
</file>