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9" r:id="rId4"/>
    <p:sldId id="266" r:id="rId5"/>
    <p:sldId id="267" r:id="rId6"/>
    <p:sldId id="265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224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A034-71D0-4F54-BBD8-C14068F24892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CFB5-17AA-42EC-95B3-D4E8B3B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0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6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5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35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8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8FBF-02CC-4B48-A4CD-535AD981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55"/>
            <a:ext cx="6758609" cy="158294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A870-CCAA-8047-A2DF-DF582519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ibre Frankl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B465-CF44-9E4A-88E2-18816AD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E62D-9B93-6E41-836B-9827570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789-5CC9-A84F-B87B-2BB9660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230-8EA2-E547-A100-FE9BC98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D29B-0E75-A64A-8B39-48808C87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98DA-EB43-2645-A570-4D5BCACC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039E-5402-7241-9137-B9A917E5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C44A-CB20-2D44-8BA9-1D8A0C96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0AEB-2E49-D641-8F71-55E4DB5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1A76-1A0D-D14F-ABC1-44BF5431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96A4-3A6C-3743-89E9-B09ED20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EFC4-8364-AB4E-A7EE-F71F58F9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B51D-3B57-7E4C-93CD-6692AD5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0C0-6E53-3A43-A087-CA8678FA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CF17-5345-6644-B10D-F0749D34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382A-605D-C24E-ACAB-3ED4C45B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0B5-F215-A741-A4F9-83DD733A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BC62-3100-6A49-8211-12596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7A5-DB66-3E47-8534-9146F82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01E-1BE6-274E-B4D2-7D94D75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6B87-7947-2D4D-9E1E-7E13B03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53A-B1D3-2D46-97A1-7EC4E28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07A2-B74C-A44C-95F3-47ED405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4C69-71F9-7E40-9617-3592BE5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E7A3-8E1C-5846-AAD9-6E4309F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3C-C251-5D43-8F61-016D30E4A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978BE-5AF8-3841-9A67-E07EDDEF0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0D9-6697-B747-8B71-EDFFB02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AC25-1A68-2F42-94A6-A04FF4B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922C-0EC1-6442-97EB-AB2C0E0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A7CF-9C3E-5D40-9C1A-5A4F7EF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9E0C-A394-8447-BAE0-6943A27E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10B6-26AD-7D46-80CB-72A46C0E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FB5F-963C-C349-BE65-9A9DC5D5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6BA2-6FDD-1745-AC79-08A20290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EE11-3449-6F47-B502-4F065E5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E8756-EEA7-874C-8AEB-D9B477F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74522-3EA2-6345-94DC-61EA488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AB1-F7C5-D843-81B8-FB765E4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460A-F099-4548-B6A8-6BE0004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D487-5380-D044-AC8F-32E4EFB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EBDF-CF24-1041-8CBC-219F8D4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8027-B46B-A84B-91A7-50E1E63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0D50B-0BCF-7A42-AD4B-05AE98EC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426-314C-9F40-BE98-C3D21F4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589D-9392-6B47-807F-C50C09A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CB0-C782-4641-AE6F-D163B9D9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FB1F-27C0-E84E-84EE-0AD84C5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F12A-2674-A545-B015-D8C3DB8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82C-DA51-204B-9BC1-FA7CA9F4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2FC6-2B8D-1D4D-A74B-CC2A1F5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3AB4D8-AD3B-9847-A8C5-64182F094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6EE2B-89E9-E043-9F8D-705D1A6E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BF3C-1E9E-0E4C-815E-4EE4C1A1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5CA9-838F-9848-B6AE-8D9C7CD2CF0B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710-4007-4746-987E-EA7D80AD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8CE-8213-E945-B400-97EBBE5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azine.realtor/driv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cceedwithmore.com/calend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6644"/>
            <a:ext cx="50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MAY 2022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68897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89" y="131885"/>
            <a:ext cx="6735649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MAINSTREET COMMITTEE’S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4782" y="4787063"/>
            <a:ext cx="89851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Affiliate Advisory Group  ~  Broker/Lawyer ~  Citation Panel  ~  Commercial Alliance </a:t>
            </a:r>
          </a:p>
          <a:p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Consumer Outreach Task Force ~ Diversity, Equity, &amp; Inclusion  ~  Education Advisory Group   Global  ~ Golf Advisory Group  ~  Good Neighbor Award Government Affairs  ~ Grievance  Member Benefit Advisory Group ~ Professional Standards  ~ RPAC   ~ Senior Services  </a:t>
            </a:r>
          </a:p>
          <a:p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Young Professionals Network (YPN)</a:t>
            </a:r>
          </a:p>
          <a:p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223493"/>
            <a:ext cx="8888569" cy="3563570"/>
          </a:xfrm>
        </p:spPr>
      </p:pic>
    </p:spTree>
    <p:extLst>
      <p:ext uri="{BB962C8B-B14F-4D97-AF65-F5344CB8AC3E}">
        <p14:creationId xmlns:p14="http://schemas.microsoft.com/office/powerpoint/2010/main" val="314792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39" y="230789"/>
            <a:ext cx="5139982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2022 MAINSTREET </a:t>
            </a:r>
            <a:br>
              <a:rPr lang="en-US" sz="2800" b="1" dirty="0"/>
            </a:br>
            <a:r>
              <a:rPr lang="en-US" sz="2800" b="1" dirty="0"/>
              <a:t>CONSUMER CAMPAIGN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64" y="3663161"/>
            <a:ext cx="1601103" cy="2775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920" y="3064482"/>
            <a:ext cx="1521604" cy="2557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539" y="2527267"/>
            <a:ext cx="4228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Libre Franklin" panose="00000500000000000000" pitchFamily="2" charset="0"/>
              </a:rPr>
              <a:t>Google Display 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Libre Franklin" panose="00000500000000000000" pitchFamily="2" charset="0"/>
              </a:rPr>
              <a:t>Search 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Libre Franklin" panose="00000500000000000000" pitchFamily="2" charset="0"/>
              </a:rPr>
              <a:t>Facebook Ads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Libre Franklin" panose="00000500000000000000" pitchFamily="2" charset="0"/>
              </a:rPr>
              <a:t>Podcast Ads</a:t>
            </a:r>
          </a:p>
        </p:txBody>
      </p:sp>
      <p:pic>
        <p:nvPicPr>
          <p:cNvPr id="8" name="Mainstreet Organization of Realtor-Buyers-03182022==000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9922" y="1281913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24667" y="699239"/>
            <a:ext cx="244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Podcast Buyer Spots</a:t>
            </a:r>
          </a:p>
        </p:txBody>
      </p:sp>
      <p:pic>
        <p:nvPicPr>
          <p:cNvPr id="10" name="Mainstreet Organization of Realtor-Sellers-03182022==0000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39922" y="2012321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99" y="1479535"/>
            <a:ext cx="2539767" cy="1955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22" y="3126837"/>
            <a:ext cx="1745265" cy="2855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49" y="3126837"/>
            <a:ext cx="1788821" cy="2882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539" y="2004047"/>
            <a:ext cx="481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002060"/>
                </a:solidFill>
              </a:rPr>
              <a:t>Mainstreet</a:t>
            </a:r>
            <a:r>
              <a:rPr lang="en-US" sz="2800" i="1" dirty="0">
                <a:solidFill>
                  <a:srgbClr val="002060"/>
                </a:solidFill>
              </a:rPr>
              <a:t> working for you!</a:t>
            </a:r>
          </a:p>
        </p:txBody>
      </p:sp>
    </p:spTree>
    <p:extLst>
      <p:ext uri="{BB962C8B-B14F-4D97-AF65-F5344CB8AC3E}">
        <p14:creationId xmlns:p14="http://schemas.microsoft.com/office/powerpoint/2010/main" val="3501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7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54" y="230789"/>
            <a:ext cx="6044548" cy="936901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competition.realtor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85054" y="1225219"/>
            <a:ext cx="904228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Libre Franklin" panose="00000500000000000000" pitchFamily="2" charset="0"/>
              </a:rPr>
              <a:t>Fostering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Independent, local broker marketplaces create highly competitive markets that are friendly to small businesses and new market entrants.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Libre Franklin" panose="00000500000000000000" pitchFamily="2" charset="0"/>
              </a:rPr>
              <a:t>Sellers receive access to the largest pool of potential buyers in one, centralized location.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Libre Franklin" panose="00000500000000000000" pitchFamily="2" charset="0"/>
              </a:rPr>
              <a:t>Private Listing Network (MRED) and Clear Cooperation Policy (NAR) provides transparency and fairness by eliminating “pocket listings” advertised to small or particular groups of consumers.</a:t>
            </a:r>
          </a:p>
          <a:p>
            <a:r>
              <a:rPr lang="en-US" b="1" u="sng" dirty="0">
                <a:solidFill>
                  <a:srgbClr val="002060"/>
                </a:solidFill>
                <a:latin typeface="Libre Franklin" panose="00000500000000000000" pitchFamily="2" charset="0"/>
              </a:rPr>
              <a:t>Consumer Access &amp; Opportunity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Local broker marketplaces ensure equity, transparency and market-driven pricing options for the benefits of home buyers and sellers.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Libre Franklin" panose="00000500000000000000" pitchFamily="2" charset="0"/>
              </a:rPr>
              <a:t>Education on how real estate commissions work.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2060"/>
                </a:solidFill>
                <a:latin typeface="Libre Franklin" panose="00000500000000000000" pitchFamily="2" charset="0"/>
              </a:rPr>
              <a:t>Homebuying</a:t>
            </a:r>
            <a:r>
              <a:rPr lang="en-US" sz="1600" dirty="0">
                <a:solidFill>
                  <a:srgbClr val="002060"/>
                </a:solidFill>
                <a:latin typeface="Libre Franklin" panose="00000500000000000000" pitchFamily="2" charset="0"/>
              </a:rPr>
              <a:t> process primer.</a:t>
            </a:r>
          </a:p>
          <a:p>
            <a:r>
              <a:rPr lang="en-US" b="1" u="sng" dirty="0">
                <a:solidFill>
                  <a:srgbClr val="002060"/>
                </a:solidFill>
                <a:latin typeface="Libre Franklin" panose="00000500000000000000" pitchFamily="2" charset="0"/>
              </a:rPr>
              <a:t>REALTORS® as Champions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Libre Franklin" panose="00000500000000000000" pitchFamily="2" charset="0"/>
              </a:rPr>
              <a:t>REALTORS® are everyday working Americans who champion homeownership and property rights for the communities they serve.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Libre Franklin" panose="00000500000000000000" pitchFamily="2" charset="0"/>
              </a:rPr>
              <a:t>Code of Ethics, consumer protection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Libre Franklin" panose="00000500000000000000" pitchFamily="2" charset="0"/>
              </a:rPr>
              <a:t>Committed to building and enhancing the communities they serve and fight for fair housing. 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0"/>
            <a:ext cx="3309871" cy="15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0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663" y="230789"/>
            <a:ext cx="2705875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PODCAST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054" y="1225219"/>
            <a:ext cx="9042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456" y="2472744"/>
            <a:ext cx="10431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Libre Franklin" panose="00000500000000000000" pitchFamily="2" charset="0"/>
              </a:rPr>
              <a:t>A New REALTOR®-to-REALTOR® Podcast</a:t>
            </a:r>
          </a:p>
          <a:p>
            <a:pPr algn="ctr"/>
            <a:endParaRPr lang="en-US" sz="4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Libre Franklin" panose="00000500000000000000" pitchFamily="2" charset="0"/>
              </a:rPr>
              <a:t>Listen Now at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magazine.realtor</a:t>
            </a:r>
            <a:r>
              <a:rPr lang="en-US" sz="4000" dirty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/drive</a:t>
            </a:r>
            <a:r>
              <a:rPr lang="en-US" sz="4000" dirty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487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0" y="134981"/>
            <a:ext cx="6027313" cy="936901"/>
          </a:xfrm>
        </p:spPr>
        <p:txBody>
          <a:bodyPr>
            <a:normAutofit/>
          </a:bodyPr>
          <a:lstStyle/>
          <a:p>
            <a:r>
              <a:rPr lang="en-US" sz="2800" b="1" dirty="0"/>
              <a:t>COMMITMENT TO EXCELLENCE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4335887" cy="3613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6214" y="1649657"/>
            <a:ext cx="57997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Libre Franklin" panose="00000500000000000000" pitchFamily="2" charset="0"/>
              </a:rPr>
              <a:t>Differentiate yourself in your community –  compete in </a:t>
            </a:r>
            <a:r>
              <a:rPr lang="en-US" sz="2800" b="1" dirty="0" err="1">
                <a:solidFill>
                  <a:srgbClr val="002060"/>
                </a:solidFill>
                <a:latin typeface="Libre Franklin" panose="00000500000000000000" pitchFamily="2" charset="0"/>
              </a:rPr>
              <a:t>Mainstreet’s</a:t>
            </a:r>
            <a:r>
              <a:rPr lang="en-US" sz="2800" b="1" dirty="0">
                <a:solidFill>
                  <a:srgbClr val="002060"/>
                </a:solidFill>
                <a:latin typeface="Libre Franklin" panose="00000500000000000000" pitchFamily="2" charset="0"/>
              </a:rPr>
              <a:t> 2022 C2EX challenge! </a:t>
            </a:r>
          </a:p>
          <a:p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Earn your endorsement; increase marketability; and optimize opportunities to best serve clients and position yourself as a leader in the community!</a:t>
            </a:r>
          </a:p>
        </p:txBody>
      </p:sp>
    </p:spTree>
    <p:extLst>
      <p:ext uri="{BB962C8B-B14F-4D97-AF65-F5344CB8AC3E}">
        <p14:creationId xmlns:p14="http://schemas.microsoft.com/office/powerpoint/2010/main" val="128398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34" y="377715"/>
            <a:ext cx="6161412" cy="562444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MAINSTREET MEMBER BENEFITS 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4" y="1313645"/>
            <a:ext cx="3997269" cy="5170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2614" y="2236785"/>
            <a:ext cx="50141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C.E. with Top Instructors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On-Site C.E. at your Office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Forms &amp; Contracts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Monthly Broker Slides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Ombudsman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Top Producer Awards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Signature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673" y="1613891"/>
            <a:ext cx="629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Additional </a:t>
            </a:r>
            <a:r>
              <a:rPr lang="en-US" sz="2800" dirty="0" err="1">
                <a:solidFill>
                  <a:srgbClr val="002060"/>
                </a:solidFill>
                <a:latin typeface="Libre Franklin" panose="00000500000000000000" pitchFamily="2" charset="0"/>
              </a:rPr>
              <a:t>Mainstreet</a:t>
            </a:r>
            <a:r>
              <a:rPr lang="en-US" sz="2800" dirty="0">
                <a:solidFill>
                  <a:srgbClr val="002060"/>
                </a:solidFill>
                <a:latin typeface="Libre Franklin" panose="00000500000000000000" pitchFamily="2" charset="0"/>
              </a:rPr>
              <a:t> Benefits:</a:t>
            </a:r>
          </a:p>
        </p:txBody>
      </p:sp>
    </p:spTree>
    <p:extLst>
      <p:ext uri="{BB962C8B-B14F-4D97-AF65-F5344CB8AC3E}">
        <p14:creationId xmlns:p14="http://schemas.microsoft.com/office/powerpoint/2010/main" val="3012053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AC-3881-684F-AE64-AAA6C5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UPCOMING </a:t>
            </a:r>
            <a:br>
              <a:rPr lang="en-US" sz="2800" b="1" dirty="0"/>
            </a:br>
            <a:r>
              <a:rPr lang="en-US" sz="2800" b="1" dirty="0"/>
              <a:t>COURSES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6D47-94D8-5D4A-9600-B0FD1807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72" y="1549381"/>
            <a:ext cx="10515600" cy="3202923"/>
          </a:xfrm>
        </p:spPr>
        <p:txBody>
          <a:bodyPr/>
          <a:lstStyle/>
          <a:p>
            <a:r>
              <a:rPr lang="en-US" sz="2200" dirty="0"/>
              <a:t>Accessibility &amp; Safety: Housing an Aging Society		6.06.2022</a:t>
            </a:r>
          </a:p>
          <a:p>
            <a:r>
              <a:rPr lang="en-US" sz="2200" b="1" i="1" dirty="0"/>
              <a:t>Dr. Yun in June (Virtual)</a:t>
            </a:r>
            <a:r>
              <a:rPr lang="en-US" sz="2200" b="1" dirty="0"/>
              <a:t>	</a:t>
            </a:r>
            <a:r>
              <a:rPr lang="en-US" sz="2200" dirty="0"/>
              <a:t>					6.07.2022</a:t>
            </a:r>
          </a:p>
          <a:p>
            <a:r>
              <a:rPr lang="en-US" sz="2200" dirty="0"/>
              <a:t>Commercial Boot Camp (ACP Certification)			6.07.2022</a:t>
            </a:r>
          </a:p>
          <a:p>
            <a:r>
              <a:rPr lang="en-US" sz="2200" dirty="0" err="1"/>
              <a:t>Mainstreet</a:t>
            </a:r>
            <a:r>
              <a:rPr lang="en-US" sz="2200" dirty="0"/>
              <a:t> Volunteer Day						6.08.2022</a:t>
            </a:r>
          </a:p>
          <a:p>
            <a:r>
              <a:rPr lang="en-US" sz="2200" dirty="0"/>
              <a:t>Margery Shinners Memorial Golf Outing</a:t>
            </a:r>
            <a:r>
              <a:rPr lang="en-US" sz="2200" b="1" dirty="0"/>
              <a:t>	</a:t>
            </a:r>
            <a:r>
              <a:rPr lang="en-US" sz="2200" dirty="0"/>
              <a:t>			6.15.2022</a:t>
            </a:r>
          </a:p>
          <a:p>
            <a:r>
              <a:rPr lang="en-US" sz="2200" dirty="0"/>
              <a:t>Coffee &amp; Conversation						6.16.2022</a:t>
            </a:r>
          </a:p>
          <a:p>
            <a:r>
              <a:rPr lang="en-US" sz="2200" dirty="0"/>
              <a:t>News &amp; Brews: Position Yourself as a Community Expert	6.21.2022</a:t>
            </a:r>
          </a:p>
          <a:p>
            <a:r>
              <a:rPr lang="en-US" sz="2200" dirty="0"/>
              <a:t>Commercial Workshop						6.23.2022</a:t>
            </a:r>
          </a:p>
          <a:p>
            <a:r>
              <a:rPr lang="en-US" sz="2200" b="1" i="1" dirty="0" err="1"/>
              <a:t>Xplode</a:t>
            </a:r>
            <a:r>
              <a:rPr lang="en-US" sz="2200" b="1" i="1" dirty="0"/>
              <a:t> </a:t>
            </a:r>
            <a:r>
              <a:rPr lang="en-US" sz="2200" b="1" i="1"/>
              <a:t>Three Hour Intensive </a:t>
            </a:r>
            <a:r>
              <a:rPr lang="en-US" sz="2200" b="1" i="1" dirty="0"/>
              <a:t>Workshop</a:t>
            </a:r>
            <a:r>
              <a:rPr lang="en-US" sz="2200" dirty="0"/>
              <a:t>		</a:t>
            </a:r>
            <a:r>
              <a:rPr lang="en-US" sz="2200"/>
              <a:t>	6.24.2022</a:t>
            </a:r>
            <a:endParaRPr lang="en-US" sz="2200" dirty="0"/>
          </a:p>
          <a:p>
            <a:r>
              <a:rPr lang="en-US" sz="2200" dirty="0"/>
              <a:t>MRED Training is back LIVE at all 4 </a:t>
            </a:r>
            <a:r>
              <a:rPr lang="en-US" sz="2200" dirty="0" err="1"/>
              <a:t>Mainstreet</a:t>
            </a:r>
            <a:r>
              <a:rPr lang="en-US" sz="2200" dirty="0"/>
              <a:t> Locations!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7030" y="6129781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bre Franklin" panose="00000500000000000000" pitchFamily="2" charset="0"/>
                <a:hlinkClick r:id="rId2"/>
              </a:rPr>
              <a:t>SucceedWithMORe.com/calendar</a:t>
            </a:r>
            <a:endParaRPr lang="en-US" sz="2800" b="1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8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457</Words>
  <Application>Microsoft Macintosh PowerPoint</Application>
  <PresentationFormat>Widescreen</PresentationFormat>
  <Paragraphs>64</Paragraphs>
  <Slides>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Libre Franklin</vt:lpstr>
      <vt:lpstr>Office Theme</vt:lpstr>
      <vt:lpstr>PowerPoint Presentation</vt:lpstr>
      <vt:lpstr>MAINSTREET COMMITTEE’S</vt:lpstr>
      <vt:lpstr>2022 MAINSTREET  CONSUMER CAMPAIGN</vt:lpstr>
      <vt:lpstr>competition.realtor</vt:lpstr>
      <vt:lpstr>PODCAST</vt:lpstr>
      <vt:lpstr>COMMITMENT TO EXCELLENCE</vt:lpstr>
      <vt:lpstr>MAINSTREET MEMBER BENEFITS  </vt:lpstr>
      <vt:lpstr>UPCOMING  COURSES AND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61</cp:revision>
  <dcterms:created xsi:type="dcterms:W3CDTF">2021-12-13T14:49:37Z</dcterms:created>
  <dcterms:modified xsi:type="dcterms:W3CDTF">2022-05-11T15:33:45Z</dcterms:modified>
</cp:coreProperties>
</file>