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63" r:id="rId3"/>
    <p:sldId id="266" r:id="rId4"/>
    <p:sldId id="267" r:id="rId5"/>
    <p:sldId id="269"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9"/>
    <p:restoredTop sz="78912" autoAdjust="0"/>
  </p:normalViewPr>
  <p:slideViewPr>
    <p:cSldViewPr snapToGrid="0" snapToObjects="1">
      <p:cViewPr varScale="1">
        <p:scale>
          <a:sx n="100" d="100"/>
          <a:sy n="100" d="100"/>
        </p:scale>
        <p:origin x="1592"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30A034-71D0-4F54-BBD8-C14068F24892}" type="datetimeFigureOut">
              <a:rPr lang="en-US" smtClean="0"/>
              <a:t>11/7/22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EFCFB5-17AA-42EC-95B3-D4E8B3B80FDB}" type="slidenum">
              <a:rPr lang="en-US" smtClean="0"/>
              <a:t>‹#›</a:t>
            </a:fld>
            <a:endParaRPr lang="en-US"/>
          </a:p>
        </p:txBody>
      </p:sp>
    </p:spTree>
    <p:extLst>
      <p:ext uri="{BB962C8B-B14F-4D97-AF65-F5344CB8AC3E}">
        <p14:creationId xmlns:p14="http://schemas.microsoft.com/office/powerpoint/2010/main" val="127849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2</a:t>
            </a:fld>
            <a:endParaRPr lang="en-US" dirty="0"/>
          </a:p>
        </p:txBody>
      </p:sp>
    </p:spTree>
    <p:extLst>
      <p:ext uri="{BB962C8B-B14F-4D97-AF65-F5344CB8AC3E}">
        <p14:creationId xmlns:p14="http://schemas.microsoft.com/office/powerpoint/2010/main" val="343922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3</a:t>
            </a:fld>
            <a:endParaRPr lang="en-US" dirty="0"/>
          </a:p>
        </p:txBody>
      </p:sp>
    </p:spTree>
    <p:extLst>
      <p:ext uri="{BB962C8B-B14F-4D97-AF65-F5344CB8AC3E}">
        <p14:creationId xmlns:p14="http://schemas.microsoft.com/office/powerpoint/2010/main" val="3578665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4</a:t>
            </a:fld>
            <a:endParaRPr lang="en-US" dirty="0"/>
          </a:p>
        </p:txBody>
      </p:sp>
    </p:spTree>
    <p:extLst>
      <p:ext uri="{BB962C8B-B14F-4D97-AF65-F5344CB8AC3E}">
        <p14:creationId xmlns:p14="http://schemas.microsoft.com/office/powerpoint/2010/main" val="3205290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Unlimited</a:t>
            </a:r>
            <a:r>
              <a:rPr lang="en-US" b="1" baseline="0" dirty="0"/>
              <a:t> usage and tech help is for hardware and software issues.</a:t>
            </a:r>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5</a:t>
            </a:fld>
            <a:endParaRPr lang="en-US"/>
          </a:p>
        </p:txBody>
      </p:sp>
    </p:spTree>
    <p:extLst>
      <p:ext uri="{BB962C8B-B14F-4D97-AF65-F5344CB8AC3E}">
        <p14:creationId xmlns:p14="http://schemas.microsoft.com/office/powerpoint/2010/main" val="259330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D8FBF-02CC-4B48-A4CD-535AD981C495}"/>
              </a:ext>
            </a:extLst>
          </p:cNvPr>
          <p:cNvSpPr>
            <a:spLocks noGrp="1"/>
          </p:cNvSpPr>
          <p:nvPr>
            <p:ph type="ctrTitle"/>
          </p:nvPr>
        </p:nvSpPr>
        <p:spPr>
          <a:xfrm>
            <a:off x="0" y="17255"/>
            <a:ext cx="6758609" cy="1582945"/>
          </a:xfrm>
        </p:spPr>
        <p:txBody>
          <a:bodyPr anchor="b">
            <a:normAutofit/>
          </a:bodyPr>
          <a:lstStyle>
            <a:lvl1pPr algn="ctr">
              <a:defRPr sz="5400">
                <a:solidFill>
                  <a:srgbClr val="002060"/>
                </a:solidFill>
                <a:latin typeface="Libre Franklin"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D5EBA870-CCAA-8047-A2DF-DF582519E1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bg1"/>
                </a:solidFill>
                <a:latin typeface="Libre Franklin"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E35B465-CF44-9E4A-88E2-18816ADF2CFA}"/>
              </a:ext>
            </a:extLst>
          </p:cNvPr>
          <p:cNvSpPr>
            <a:spLocks noGrp="1"/>
          </p:cNvSpPr>
          <p:nvPr>
            <p:ph type="dt" sz="half" idx="10"/>
          </p:nvPr>
        </p:nvSpPr>
        <p:spPr/>
        <p:txBody>
          <a:bodyPr/>
          <a:lstStyle/>
          <a:p>
            <a:fld id="{491A5CA9-838F-9848-B6AE-8D9C7CD2CF0B}" type="datetimeFigureOut">
              <a:rPr lang="en-US" smtClean="0"/>
              <a:t>11/7/22</a:t>
            </a:fld>
            <a:endParaRPr lang="en-US"/>
          </a:p>
        </p:txBody>
      </p:sp>
      <p:sp>
        <p:nvSpPr>
          <p:cNvPr id="5" name="Footer Placeholder 4">
            <a:extLst>
              <a:ext uri="{FF2B5EF4-FFF2-40B4-BE49-F238E27FC236}">
                <a16:creationId xmlns:a16="http://schemas.microsoft.com/office/drawing/2014/main" id="{16CBE62D-9B93-6E41-836B-9827570FA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892789-5CC9-A84F-B87B-2BB966094575}"/>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1850493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76230-8EA2-E547-A100-FE9BC98839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21D29B-0E75-A64A-8B39-48808C8796B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3498DA-EB43-2645-A570-4D5BCACCD09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A1039E-5402-7241-9137-B9A917E57C9A}"/>
              </a:ext>
            </a:extLst>
          </p:cNvPr>
          <p:cNvSpPr>
            <a:spLocks noGrp="1"/>
          </p:cNvSpPr>
          <p:nvPr>
            <p:ph type="dt" sz="half" idx="10"/>
          </p:nvPr>
        </p:nvSpPr>
        <p:spPr/>
        <p:txBody>
          <a:bodyPr/>
          <a:lstStyle/>
          <a:p>
            <a:fld id="{491A5CA9-838F-9848-B6AE-8D9C7CD2CF0B}" type="datetimeFigureOut">
              <a:rPr lang="en-US" smtClean="0"/>
              <a:t>11/7/22</a:t>
            </a:fld>
            <a:endParaRPr lang="en-US"/>
          </a:p>
        </p:txBody>
      </p:sp>
      <p:sp>
        <p:nvSpPr>
          <p:cNvPr id="6" name="Footer Placeholder 5">
            <a:extLst>
              <a:ext uri="{FF2B5EF4-FFF2-40B4-BE49-F238E27FC236}">
                <a16:creationId xmlns:a16="http://schemas.microsoft.com/office/drawing/2014/main" id="{E971C44A-CB20-2D44-8BA9-1D8A0C96E6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5A0AEB-2E49-D641-8F71-55E4DB5EF694}"/>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524306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01A76-1A0D-D14F-ABC1-44BF54311A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5C96A4-3A6C-3743-89E9-B09ED20058A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DDEFC4-8364-AB4E-A7EE-F71F58F9207F}"/>
              </a:ext>
            </a:extLst>
          </p:cNvPr>
          <p:cNvSpPr>
            <a:spLocks noGrp="1"/>
          </p:cNvSpPr>
          <p:nvPr>
            <p:ph type="dt" sz="half" idx="10"/>
          </p:nvPr>
        </p:nvSpPr>
        <p:spPr/>
        <p:txBody>
          <a:bodyPr/>
          <a:lstStyle/>
          <a:p>
            <a:fld id="{491A5CA9-838F-9848-B6AE-8D9C7CD2CF0B}" type="datetimeFigureOut">
              <a:rPr lang="en-US" smtClean="0"/>
              <a:t>11/7/22</a:t>
            </a:fld>
            <a:endParaRPr lang="en-US"/>
          </a:p>
        </p:txBody>
      </p:sp>
      <p:sp>
        <p:nvSpPr>
          <p:cNvPr id="5" name="Footer Placeholder 4">
            <a:extLst>
              <a:ext uri="{FF2B5EF4-FFF2-40B4-BE49-F238E27FC236}">
                <a16:creationId xmlns:a16="http://schemas.microsoft.com/office/drawing/2014/main" id="{462CB51D-3B57-7E4C-93CD-6692AD58A1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E460C0-6E53-3A43-A087-CA8678FA8DF9}"/>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174760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9BCF17-5345-6644-B10D-F0749D3478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8F382A-605D-C24E-ACAB-3ED4C45B677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F50B5-F215-A741-A4F9-83DD733A8455}"/>
              </a:ext>
            </a:extLst>
          </p:cNvPr>
          <p:cNvSpPr>
            <a:spLocks noGrp="1"/>
          </p:cNvSpPr>
          <p:nvPr>
            <p:ph type="dt" sz="half" idx="10"/>
          </p:nvPr>
        </p:nvSpPr>
        <p:spPr/>
        <p:txBody>
          <a:bodyPr/>
          <a:lstStyle/>
          <a:p>
            <a:fld id="{491A5CA9-838F-9848-B6AE-8D9C7CD2CF0B}" type="datetimeFigureOut">
              <a:rPr lang="en-US" smtClean="0"/>
              <a:t>11/7/22</a:t>
            </a:fld>
            <a:endParaRPr lang="en-US"/>
          </a:p>
        </p:txBody>
      </p:sp>
      <p:sp>
        <p:nvSpPr>
          <p:cNvPr id="5" name="Footer Placeholder 4">
            <a:extLst>
              <a:ext uri="{FF2B5EF4-FFF2-40B4-BE49-F238E27FC236}">
                <a16:creationId xmlns:a16="http://schemas.microsoft.com/office/drawing/2014/main" id="{B9BABC62-3100-6A49-8211-12596DA293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FD87A5-DB66-3E47-8534-9146F821E096}"/>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99617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7EA80682-2A63-E448-8D58-55E1C490BA4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DD8046B-1898-5A41-A995-0D4DB56002AC}"/>
              </a:ext>
            </a:extLst>
          </p:cNvPr>
          <p:cNvSpPr>
            <a:spLocks noGrp="1"/>
          </p:cNvSpPr>
          <p:nvPr>
            <p:ph type="title"/>
          </p:nvPr>
        </p:nvSpPr>
        <p:spPr>
          <a:xfrm>
            <a:off x="162339" y="136525"/>
            <a:ext cx="5572538" cy="936901"/>
          </a:xfrm>
        </p:spPr>
        <p:txBody>
          <a:bodyPr>
            <a:normAutofit/>
          </a:bodyPr>
          <a:lstStyle>
            <a:lvl1pPr>
              <a:defRPr sz="3600">
                <a:solidFill>
                  <a:srgbClr val="002060"/>
                </a:solidFill>
                <a:latin typeface="Libre Franklin"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2EE38FE-4597-AC4C-BA1E-3E17C5865D0D}"/>
              </a:ext>
            </a:extLst>
          </p:cNvPr>
          <p:cNvSpPr>
            <a:spLocks noGrp="1"/>
          </p:cNvSpPr>
          <p:nvPr>
            <p:ph idx="1"/>
          </p:nvPr>
        </p:nvSpPr>
        <p:spPr>
          <a:xfrm>
            <a:off x="838200" y="1825625"/>
            <a:ext cx="10515600" cy="4351338"/>
          </a:xfrm>
          <a:prstGeom prst="rect">
            <a:avLst/>
          </a:prstGeom>
        </p:spPr>
        <p:txBody>
          <a:bodyPr/>
          <a:lstStyle>
            <a:lvl1pPr>
              <a:defRPr>
                <a:solidFill>
                  <a:srgbClr val="002060"/>
                </a:solidFill>
                <a:latin typeface="Libre Franklin" pitchFamily="2" charset="77"/>
              </a:defRPr>
            </a:lvl1pPr>
            <a:lvl2pPr>
              <a:defRPr>
                <a:solidFill>
                  <a:srgbClr val="002060"/>
                </a:solidFill>
                <a:latin typeface="Libre Franklin" pitchFamily="2" charset="77"/>
              </a:defRPr>
            </a:lvl2pPr>
            <a:lvl3pPr>
              <a:defRPr>
                <a:solidFill>
                  <a:srgbClr val="002060"/>
                </a:solidFill>
                <a:latin typeface="Libre Franklin" pitchFamily="2" charset="77"/>
              </a:defRPr>
            </a:lvl3pPr>
            <a:lvl4pPr>
              <a:defRPr>
                <a:solidFill>
                  <a:srgbClr val="002060"/>
                </a:solidFill>
                <a:latin typeface="Libre Franklin" pitchFamily="2" charset="77"/>
              </a:defRPr>
            </a:lvl4pPr>
            <a:lvl5pPr>
              <a:defRPr>
                <a:solidFill>
                  <a:srgbClr val="002060"/>
                </a:solidFill>
                <a:latin typeface="Libre Franklin"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E128D-C2A0-6E48-8131-5588801FE59B}"/>
              </a:ext>
            </a:extLst>
          </p:cNvPr>
          <p:cNvSpPr>
            <a:spLocks noGrp="1"/>
          </p:cNvSpPr>
          <p:nvPr>
            <p:ph type="dt" sz="half" idx="10"/>
          </p:nvPr>
        </p:nvSpPr>
        <p:spPr/>
        <p:txBody>
          <a:bodyPr/>
          <a:lstStyle/>
          <a:p>
            <a:fld id="{491A5CA9-838F-9848-B6AE-8D9C7CD2CF0B}" type="datetimeFigureOut">
              <a:rPr lang="en-US" smtClean="0"/>
              <a:t>11/7/22</a:t>
            </a:fld>
            <a:endParaRPr lang="en-US"/>
          </a:p>
        </p:txBody>
      </p:sp>
      <p:sp>
        <p:nvSpPr>
          <p:cNvPr id="5" name="Footer Placeholder 4">
            <a:extLst>
              <a:ext uri="{FF2B5EF4-FFF2-40B4-BE49-F238E27FC236}">
                <a16:creationId xmlns:a16="http://schemas.microsoft.com/office/drawing/2014/main" id="{1B45799A-6BEE-0B48-8165-6AB541E2E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8B8D7-37B6-A54F-BF35-116E84871F1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196198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A80682-2A63-E448-8D58-55E1C490BA4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DD8046B-1898-5A41-A995-0D4DB56002AC}"/>
              </a:ext>
            </a:extLst>
          </p:cNvPr>
          <p:cNvSpPr>
            <a:spLocks noGrp="1"/>
          </p:cNvSpPr>
          <p:nvPr>
            <p:ph type="title"/>
          </p:nvPr>
        </p:nvSpPr>
        <p:spPr>
          <a:xfrm>
            <a:off x="92766" y="136525"/>
            <a:ext cx="5572538" cy="936901"/>
          </a:xfrm>
        </p:spPr>
        <p:txBody>
          <a:bodyPr>
            <a:normAutofit/>
          </a:bodyPr>
          <a:lstStyle>
            <a:lvl1pPr>
              <a:defRPr sz="3600">
                <a:solidFill>
                  <a:schemeClr val="bg1"/>
                </a:solidFill>
                <a:latin typeface="Libre Franklin"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2EE38FE-4597-AC4C-BA1E-3E17C5865D0D}"/>
              </a:ext>
            </a:extLst>
          </p:cNvPr>
          <p:cNvSpPr>
            <a:spLocks noGrp="1"/>
          </p:cNvSpPr>
          <p:nvPr>
            <p:ph idx="1"/>
          </p:nvPr>
        </p:nvSpPr>
        <p:spPr>
          <a:xfrm>
            <a:off x="838200" y="1825625"/>
            <a:ext cx="10515600" cy="4351338"/>
          </a:xfrm>
          <a:prstGeom prst="rect">
            <a:avLst/>
          </a:prstGeom>
        </p:spPr>
        <p:txBody>
          <a:bodyPr/>
          <a:lstStyle>
            <a:lvl1pPr>
              <a:defRPr>
                <a:solidFill>
                  <a:srgbClr val="002060"/>
                </a:solidFill>
                <a:latin typeface="Libre Franklin" pitchFamily="2" charset="77"/>
              </a:defRPr>
            </a:lvl1pPr>
            <a:lvl2pPr>
              <a:defRPr>
                <a:solidFill>
                  <a:srgbClr val="002060"/>
                </a:solidFill>
                <a:latin typeface="Libre Franklin" pitchFamily="2" charset="77"/>
              </a:defRPr>
            </a:lvl2pPr>
            <a:lvl3pPr>
              <a:defRPr>
                <a:solidFill>
                  <a:srgbClr val="002060"/>
                </a:solidFill>
                <a:latin typeface="Libre Franklin" pitchFamily="2" charset="77"/>
              </a:defRPr>
            </a:lvl3pPr>
            <a:lvl4pPr>
              <a:defRPr>
                <a:solidFill>
                  <a:srgbClr val="002060"/>
                </a:solidFill>
                <a:latin typeface="Libre Franklin" pitchFamily="2" charset="77"/>
              </a:defRPr>
            </a:lvl4pPr>
            <a:lvl5pPr>
              <a:defRPr>
                <a:solidFill>
                  <a:srgbClr val="002060"/>
                </a:solidFill>
                <a:latin typeface="Libre Franklin"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E128D-C2A0-6E48-8131-5588801FE59B}"/>
              </a:ext>
            </a:extLst>
          </p:cNvPr>
          <p:cNvSpPr>
            <a:spLocks noGrp="1"/>
          </p:cNvSpPr>
          <p:nvPr>
            <p:ph type="dt" sz="half" idx="10"/>
          </p:nvPr>
        </p:nvSpPr>
        <p:spPr/>
        <p:txBody>
          <a:bodyPr/>
          <a:lstStyle/>
          <a:p>
            <a:fld id="{491A5CA9-838F-9848-B6AE-8D9C7CD2CF0B}" type="datetimeFigureOut">
              <a:rPr lang="en-US" smtClean="0"/>
              <a:t>11/7/22</a:t>
            </a:fld>
            <a:endParaRPr lang="en-US"/>
          </a:p>
        </p:txBody>
      </p:sp>
      <p:sp>
        <p:nvSpPr>
          <p:cNvPr id="5" name="Footer Placeholder 4">
            <a:extLst>
              <a:ext uri="{FF2B5EF4-FFF2-40B4-BE49-F238E27FC236}">
                <a16:creationId xmlns:a16="http://schemas.microsoft.com/office/drawing/2014/main" id="{1B45799A-6BEE-0B48-8165-6AB541E2E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8B8D7-37B6-A54F-BF35-116E84871F1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1423438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F401E-1BE6-274E-B4D2-7D94D75BCC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276B87-7947-2D4D-9E1E-7E13B03238A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F0353A-B1D3-2D46-97A1-7EC4E287B394}"/>
              </a:ext>
            </a:extLst>
          </p:cNvPr>
          <p:cNvSpPr>
            <a:spLocks noGrp="1"/>
          </p:cNvSpPr>
          <p:nvPr>
            <p:ph type="dt" sz="half" idx="10"/>
          </p:nvPr>
        </p:nvSpPr>
        <p:spPr/>
        <p:txBody>
          <a:bodyPr/>
          <a:lstStyle/>
          <a:p>
            <a:fld id="{491A5CA9-838F-9848-B6AE-8D9C7CD2CF0B}" type="datetimeFigureOut">
              <a:rPr lang="en-US" smtClean="0"/>
              <a:t>11/7/22</a:t>
            </a:fld>
            <a:endParaRPr lang="en-US"/>
          </a:p>
        </p:txBody>
      </p:sp>
      <p:sp>
        <p:nvSpPr>
          <p:cNvPr id="5" name="Footer Placeholder 4">
            <a:extLst>
              <a:ext uri="{FF2B5EF4-FFF2-40B4-BE49-F238E27FC236}">
                <a16:creationId xmlns:a16="http://schemas.microsoft.com/office/drawing/2014/main" id="{529E07A2-B74C-A44C-95F3-47ED405A6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84C69-71F9-7E40-9617-3592BE55EDC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71736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0E7A3-8E1C-5846-AAD9-6E4309FB4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1C983C-C251-5D43-8F61-016D30E4A6D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978BE-5AF8-3841-9A67-E07EDDEF0AD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07B0D9-6697-B747-8B71-EDFFB02D016D}"/>
              </a:ext>
            </a:extLst>
          </p:cNvPr>
          <p:cNvSpPr>
            <a:spLocks noGrp="1"/>
          </p:cNvSpPr>
          <p:nvPr>
            <p:ph type="dt" sz="half" idx="10"/>
          </p:nvPr>
        </p:nvSpPr>
        <p:spPr/>
        <p:txBody>
          <a:bodyPr/>
          <a:lstStyle/>
          <a:p>
            <a:fld id="{491A5CA9-838F-9848-B6AE-8D9C7CD2CF0B}" type="datetimeFigureOut">
              <a:rPr lang="en-US" smtClean="0"/>
              <a:t>11/7/22</a:t>
            </a:fld>
            <a:endParaRPr lang="en-US"/>
          </a:p>
        </p:txBody>
      </p:sp>
      <p:sp>
        <p:nvSpPr>
          <p:cNvPr id="6" name="Footer Placeholder 5">
            <a:extLst>
              <a:ext uri="{FF2B5EF4-FFF2-40B4-BE49-F238E27FC236}">
                <a16:creationId xmlns:a16="http://schemas.microsoft.com/office/drawing/2014/main" id="{E2C4AC25-1A68-2F42-94A6-A04FF4B56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47922C-0EC1-6442-97EB-AB2C0E0EFB2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1453006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9A7CF-9C3E-5D40-9C1A-5A4F7EF90C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6B9E0C-A394-8447-BAE0-6943A27E82D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B410B6-26AD-7D46-80CB-72A46C0E5E8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4DFB5F-963C-C349-BE65-9A9DC5D5E9B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806BA2-6FDD-1745-AC79-08A20290482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DEEE11-3449-6F47-B502-4F065E5E3AB3}"/>
              </a:ext>
            </a:extLst>
          </p:cNvPr>
          <p:cNvSpPr>
            <a:spLocks noGrp="1"/>
          </p:cNvSpPr>
          <p:nvPr>
            <p:ph type="dt" sz="half" idx="10"/>
          </p:nvPr>
        </p:nvSpPr>
        <p:spPr/>
        <p:txBody>
          <a:bodyPr/>
          <a:lstStyle/>
          <a:p>
            <a:fld id="{491A5CA9-838F-9848-B6AE-8D9C7CD2CF0B}" type="datetimeFigureOut">
              <a:rPr lang="en-US" smtClean="0"/>
              <a:t>11/7/22</a:t>
            </a:fld>
            <a:endParaRPr lang="en-US"/>
          </a:p>
        </p:txBody>
      </p:sp>
      <p:sp>
        <p:nvSpPr>
          <p:cNvPr id="8" name="Footer Placeholder 7">
            <a:extLst>
              <a:ext uri="{FF2B5EF4-FFF2-40B4-BE49-F238E27FC236}">
                <a16:creationId xmlns:a16="http://schemas.microsoft.com/office/drawing/2014/main" id="{509E8756-EEA7-874C-8AEB-D9B477F98C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D74522-3EA2-6345-94DC-61EA4885480D}"/>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519786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70AB1-F7C5-D843-81B8-FB765E4B0C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AF460A-F099-4548-B6A8-6BE0004855DD}"/>
              </a:ext>
            </a:extLst>
          </p:cNvPr>
          <p:cNvSpPr>
            <a:spLocks noGrp="1"/>
          </p:cNvSpPr>
          <p:nvPr>
            <p:ph type="dt" sz="half" idx="10"/>
          </p:nvPr>
        </p:nvSpPr>
        <p:spPr/>
        <p:txBody>
          <a:bodyPr/>
          <a:lstStyle/>
          <a:p>
            <a:fld id="{491A5CA9-838F-9848-B6AE-8D9C7CD2CF0B}" type="datetimeFigureOut">
              <a:rPr lang="en-US" smtClean="0"/>
              <a:t>11/7/22</a:t>
            </a:fld>
            <a:endParaRPr lang="en-US"/>
          </a:p>
        </p:txBody>
      </p:sp>
      <p:sp>
        <p:nvSpPr>
          <p:cNvPr id="4" name="Footer Placeholder 3">
            <a:extLst>
              <a:ext uri="{FF2B5EF4-FFF2-40B4-BE49-F238E27FC236}">
                <a16:creationId xmlns:a16="http://schemas.microsoft.com/office/drawing/2014/main" id="{FB9AD487-5380-D044-AC8F-32E4EFBC2D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52EBDF-CF24-1041-8CBC-219F8D422540}"/>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408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028027-B46B-A84B-91A7-50E1E63CEC09}"/>
              </a:ext>
            </a:extLst>
          </p:cNvPr>
          <p:cNvSpPr>
            <a:spLocks noGrp="1"/>
          </p:cNvSpPr>
          <p:nvPr>
            <p:ph type="dt" sz="half" idx="10"/>
          </p:nvPr>
        </p:nvSpPr>
        <p:spPr/>
        <p:txBody>
          <a:bodyPr/>
          <a:lstStyle/>
          <a:p>
            <a:fld id="{491A5CA9-838F-9848-B6AE-8D9C7CD2CF0B}" type="datetimeFigureOut">
              <a:rPr lang="en-US" smtClean="0"/>
              <a:t>11/7/22</a:t>
            </a:fld>
            <a:endParaRPr lang="en-US"/>
          </a:p>
        </p:txBody>
      </p:sp>
      <p:sp>
        <p:nvSpPr>
          <p:cNvPr id="3" name="Footer Placeholder 2">
            <a:extLst>
              <a:ext uri="{FF2B5EF4-FFF2-40B4-BE49-F238E27FC236}">
                <a16:creationId xmlns:a16="http://schemas.microsoft.com/office/drawing/2014/main" id="{5970D50B-0BCF-7A42-AD4B-05AE98EC2A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A1C426-314C-9F40-BE98-C3D21F4C50BF}"/>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57135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8589D-9392-6B47-807F-C50C09A7CC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6BFCB0-C782-4641-AE6F-D163B9D9EB5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64FB1F-27C0-E84E-84EE-0AD84C58438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6CF12A-2674-A545-B015-D8C3DB8B3E33}"/>
              </a:ext>
            </a:extLst>
          </p:cNvPr>
          <p:cNvSpPr>
            <a:spLocks noGrp="1"/>
          </p:cNvSpPr>
          <p:nvPr>
            <p:ph type="dt" sz="half" idx="10"/>
          </p:nvPr>
        </p:nvSpPr>
        <p:spPr/>
        <p:txBody>
          <a:bodyPr/>
          <a:lstStyle/>
          <a:p>
            <a:fld id="{491A5CA9-838F-9848-B6AE-8D9C7CD2CF0B}" type="datetimeFigureOut">
              <a:rPr lang="en-US" smtClean="0"/>
              <a:t>11/7/22</a:t>
            </a:fld>
            <a:endParaRPr lang="en-US"/>
          </a:p>
        </p:txBody>
      </p:sp>
      <p:sp>
        <p:nvSpPr>
          <p:cNvPr id="6" name="Footer Placeholder 5">
            <a:extLst>
              <a:ext uri="{FF2B5EF4-FFF2-40B4-BE49-F238E27FC236}">
                <a16:creationId xmlns:a16="http://schemas.microsoft.com/office/drawing/2014/main" id="{450E582C-DA51-204B-9BC1-FA7CA9F42A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522FC6-2B8D-1D4D-A74B-CC2A1F5C0B0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985641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Graphical user interface&#10;&#10;Description automatically generated with low confidence">
            <a:extLst>
              <a:ext uri="{FF2B5EF4-FFF2-40B4-BE49-F238E27FC236}">
                <a16:creationId xmlns:a16="http://schemas.microsoft.com/office/drawing/2014/main" id="{C53AB4D8-AD3B-9847-A8C5-64182F0947F1}"/>
              </a:ext>
            </a:extLst>
          </p:cNvPr>
          <p:cNvPicPr>
            <a:picLocks noChangeAspect="1"/>
          </p:cNvPicPr>
          <p:nvPr userDrawn="1"/>
        </p:nvPicPr>
        <p:blipFill>
          <a:blip r:embed="rId14"/>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8546EE2B-89E9-E043-9F8D-705D1A6EBC51}"/>
              </a:ext>
            </a:extLst>
          </p:cNvPr>
          <p:cNvSpPr>
            <a:spLocks noGrp="1"/>
          </p:cNvSpPr>
          <p:nvPr>
            <p:ph type="title"/>
          </p:nvPr>
        </p:nvSpPr>
        <p:spPr>
          <a:xfrm>
            <a:off x="92766" y="136525"/>
            <a:ext cx="5572538"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4E9ABF3C-1E9E-0E4C-815E-4EE4C1A19A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A5CA9-838F-9848-B6AE-8D9C7CD2CF0B}" type="datetimeFigureOut">
              <a:rPr lang="en-US" smtClean="0"/>
              <a:t>11/7/22</a:t>
            </a:fld>
            <a:endParaRPr lang="en-US"/>
          </a:p>
        </p:txBody>
      </p:sp>
      <p:sp>
        <p:nvSpPr>
          <p:cNvPr id="5" name="Footer Placeholder 4">
            <a:extLst>
              <a:ext uri="{FF2B5EF4-FFF2-40B4-BE49-F238E27FC236}">
                <a16:creationId xmlns:a16="http://schemas.microsoft.com/office/drawing/2014/main" id="{67A22710-4007-4746-987E-EA7D80AD64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99E8CE-8213-E945-B400-97EBBE5747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D5E36-494E-9B47-B1DA-2034EEE0FFBF}" type="slidenum">
              <a:rPr lang="en-US" smtClean="0"/>
              <a:t>‹#›</a:t>
            </a:fld>
            <a:endParaRPr lang="en-US"/>
          </a:p>
        </p:txBody>
      </p:sp>
    </p:spTree>
    <p:extLst>
      <p:ext uri="{BB962C8B-B14F-4D97-AF65-F5344CB8AC3E}">
        <p14:creationId xmlns:p14="http://schemas.microsoft.com/office/powerpoint/2010/main" val="2694032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rgbClr val="002060"/>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Libre Frankli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Libre Frankli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Libre Frankli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Libre Frankli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Libre Frankli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illinoisrealtors.org/advocacy/rpac/"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hyperlink" Target="http://www.succeedwithmore.com/calenda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6644"/>
            <a:ext cx="5009661" cy="1200329"/>
          </a:xfrm>
          <a:prstGeom prst="rect">
            <a:avLst/>
          </a:prstGeom>
          <a:noFill/>
        </p:spPr>
        <p:txBody>
          <a:bodyPr wrap="square" rtlCol="0">
            <a:spAutoFit/>
          </a:bodyPr>
          <a:lstStyle/>
          <a:p>
            <a:pPr algn="ctr"/>
            <a:r>
              <a:rPr lang="en-US" sz="3600" b="1" dirty="0">
                <a:solidFill>
                  <a:schemeClr val="tx2"/>
                </a:solidFill>
                <a:latin typeface="Libre Franklin" panose="00000500000000000000" pitchFamily="2" charset="0"/>
              </a:rPr>
              <a:t>November 2022</a:t>
            </a:r>
          </a:p>
          <a:p>
            <a:pPr algn="ctr"/>
            <a:r>
              <a:rPr lang="en-US" sz="3600" b="1" dirty="0">
                <a:solidFill>
                  <a:schemeClr val="tx2"/>
                </a:solidFill>
                <a:latin typeface="Libre Franklin" panose="00000500000000000000" pitchFamily="2" charset="0"/>
              </a:rPr>
              <a:t>BROKER SLIDES</a:t>
            </a:r>
          </a:p>
        </p:txBody>
      </p:sp>
    </p:spTree>
    <p:extLst>
      <p:ext uri="{BB962C8B-B14F-4D97-AF65-F5344CB8AC3E}">
        <p14:creationId xmlns:p14="http://schemas.microsoft.com/office/powerpoint/2010/main" val="688979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441A-48F6-A345-B76A-A565B62C917C}"/>
              </a:ext>
            </a:extLst>
          </p:cNvPr>
          <p:cNvSpPr>
            <a:spLocks noGrp="1"/>
          </p:cNvSpPr>
          <p:nvPr>
            <p:ph type="title"/>
          </p:nvPr>
        </p:nvSpPr>
        <p:spPr>
          <a:xfrm>
            <a:off x="296214" y="152969"/>
            <a:ext cx="6735649" cy="936901"/>
          </a:xfrm>
        </p:spPr>
        <p:txBody>
          <a:bodyPr>
            <a:normAutofit/>
          </a:bodyPr>
          <a:lstStyle/>
          <a:p>
            <a:r>
              <a:rPr lang="en-US" sz="2800" b="1" dirty="0"/>
              <a:t>LICENSE LAW</a:t>
            </a:r>
          </a:p>
        </p:txBody>
      </p:sp>
      <p:sp>
        <p:nvSpPr>
          <p:cNvPr id="3" name="Rectangle 2"/>
          <p:cNvSpPr/>
          <p:nvPr/>
        </p:nvSpPr>
        <p:spPr>
          <a:xfrm>
            <a:off x="748628" y="2359134"/>
            <a:ext cx="9666515" cy="2677656"/>
          </a:xfrm>
          <a:prstGeom prst="rect">
            <a:avLst/>
          </a:prstGeom>
        </p:spPr>
        <p:txBody>
          <a:bodyPr wrap="square">
            <a:spAutoFit/>
          </a:bodyPr>
          <a:lstStyle/>
          <a:p>
            <a:r>
              <a:rPr lang="en-US" sz="2400" b="1" u="sng" dirty="0">
                <a:solidFill>
                  <a:srgbClr val="002060"/>
                </a:solidFill>
                <a:latin typeface="Libre Franklin" panose="00000500000000000000" pitchFamily="2" charset="0"/>
                <a:ea typeface="Times New Roman" panose="02020603050405020304" pitchFamily="18" charset="0"/>
                <a:cs typeface="Arial" panose="020B0604020202020204" pitchFamily="34" charset="0"/>
              </a:rPr>
              <a:t>On Demand Showing Companies</a:t>
            </a:r>
            <a:endParaRPr lang="en-US" sz="2400" b="1" u="sng" dirty="0">
              <a:solidFill>
                <a:srgbClr val="002060"/>
              </a:solidFill>
              <a:latin typeface="Libre Franklin" panose="00000500000000000000" pitchFamily="2" charset="0"/>
              <a:ea typeface="Calibri" panose="020F0502020204030204" pitchFamily="34" charset="0"/>
            </a:endParaRPr>
          </a:p>
          <a:p>
            <a:r>
              <a:rPr lang="en-US" dirty="0">
                <a:solidFill>
                  <a:srgbClr val="002060"/>
                </a:solidFill>
                <a:latin typeface="Libre Franklin" panose="00000500000000000000" pitchFamily="2" charset="0"/>
                <a:ea typeface="Times New Roman" panose="02020603050405020304" pitchFamily="18" charset="0"/>
              </a:rPr>
              <a:t>It is important to recognize that while there are many companies within the Real Estate industry that may save you time and money, they are not always compliant with the Illinois Real Estate License Act. Currently, there is a service in our area that allows you to request other Real Estate licensees show homes to your buyer client on your behalf for a fee. While this service might be efficient and assist your clients, agency and compensation payment requirements in the law may restrict this service. If you have any questions about this or any other platform, we are here to help. Contact our Professional and Ethical Practices Department at 630.324.8400.</a:t>
            </a:r>
            <a:endParaRPr lang="en-US" dirty="0">
              <a:solidFill>
                <a:srgbClr val="002060"/>
              </a:solidFill>
              <a:latin typeface="Libre Franklin" panose="00000500000000000000" pitchFamily="2" charset="0"/>
            </a:endParaRPr>
          </a:p>
        </p:txBody>
      </p:sp>
    </p:spTree>
    <p:extLst>
      <p:ext uri="{BB962C8B-B14F-4D97-AF65-F5344CB8AC3E}">
        <p14:creationId xmlns:p14="http://schemas.microsoft.com/office/powerpoint/2010/main" val="3147920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441A-48F6-A345-B76A-A565B62C917C}"/>
              </a:ext>
            </a:extLst>
          </p:cNvPr>
          <p:cNvSpPr>
            <a:spLocks noGrp="1"/>
          </p:cNvSpPr>
          <p:nvPr>
            <p:ph type="title"/>
          </p:nvPr>
        </p:nvSpPr>
        <p:spPr>
          <a:xfrm>
            <a:off x="385054" y="24727"/>
            <a:ext cx="6044548" cy="936901"/>
          </a:xfrm>
        </p:spPr>
        <p:txBody>
          <a:bodyPr>
            <a:normAutofit/>
          </a:bodyPr>
          <a:lstStyle/>
          <a:p>
            <a:r>
              <a:rPr lang="en-US" sz="2800" b="1" dirty="0"/>
              <a:t>SENTRILOCK</a:t>
            </a:r>
          </a:p>
        </p:txBody>
      </p:sp>
      <p:sp>
        <p:nvSpPr>
          <p:cNvPr id="4" name="Rectangle 3"/>
          <p:cNvSpPr/>
          <p:nvPr/>
        </p:nvSpPr>
        <p:spPr>
          <a:xfrm>
            <a:off x="894506" y="2166196"/>
            <a:ext cx="9451278" cy="3570208"/>
          </a:xfrm>
          <a:prstGeom prst="rect">
            <a:avLst/>
          </a:prstGeom>
        </p:spPr>
        <p:txBody>
          <a:bodyPr wrap="square">
            <a:spAutoFit/>
          </a:bodyPr>
          <a:lstStyle/>
          <a:p>
            <a:r>
              <a:rPr lang="en-US" sz="2800" b="1" dirty="0">
                <a:solidFill>
                  <a:srgbClr val="002060"/>
                </a:solidFill>
                <a:latin typeface="Libre Franklin" panose="00000500000000000000" pitchFamily="2" charset="0"/>
              </a:rPr>
              <a:t>Display of Lockbox Location Feature Release 11/8/22</a:t>
            </a:r>
            <a:br>
              <a:rPr lang="en-US" dirty="0">
                <a:solidFill>
                  <a:srgbClr val="002060"/>
                </a:solidFill>
                <a:latin typeface="Libre Franklin" panose="00000500000000000000" pitchFamily="2" charset="0"/>
              </a:rPr>
            </a:br>
            <a:r>
              <a:rPr lang="en-US" dirty="0">
                <a:solidFill>
                  <a:srgbClr val="002060"/>
                </a:solidFill>
                <a:latin typeface="Libre Franklin" panose="00000500000000000000" pitchFamily="2" charset="0"/>
              </a:rPr>
              <a:t>It can be difficult for a showing agent to find the lockbox at multi-family dwelling or condo. </a:t>
            </a:r>
            <a:br>
              <a:rPr lang="en-US" dirty="0">
                <a:solidFill>
                  <a:srgbClr val="002060"/>
                </a:solidFill>
                <a:latin typeface="Libre Franklin" panose="00000500000000000000" pitchFamily="2" charset="0"/>
              </a:rPr>
            </a:br>
            <a:r>
              <a:rPr lang="en-US" dirty="0">
                <a:solidFill>
                  <a:srgbClr val="002060"/>
                </a:solidFill>
                <a:latin typeface="Libre Franklin" panose="00000500000000000000" pitchFamily="2" charset="0"/>
              </a:rPr>
              <a:t>Listing agents can upload a photo and description of the lockbox location in the </a:t>
            </a:r>
            <a:r>
              <a:rPr lang="en-US" dirty="0" err="1">
                <a:solidFill>
                  <a:srgbClr val="002060"/>
                </a:solidFill>
                <a:latin typeface="Libre Franklin" panose="00000500000000000000" pitchFamily="2" charset="0"/>
              </a:rPr>
              <a:t>SentriKey</a:t>
            </a:r>
            <a:r>
              <a:rPr lang="en-US" dirty="0">
                <a:solidFill>
                  <a:srgbClr val="002060"/>
                </a:solidFill>
                <a:latin typeface="Libre Franklin" panose="00000500000000000000" pitchFamily="2" charset="0"/>
              </a:rPr>
              <a:t>® Real Estate app or website*.  Photos can be taken with your phone or uploaded from your photo library.  Navigate to the "My Listings" tab to use this feature.  Showing agents can view the lockbox location image in the property description.</a:t>
            </a:r>
          </a:p>
          <a:p>
            <a:endParaRPr lang="en-US" dirty="0">
              <a:latin typeface="Libre Franklin" panose="00000500000000000000" pitchFamily="2" charset="0"/>
            </a:endParaRPr>
          </a:p>
          <a:p>
            <a:endParaRPr lang="en-US" dirty="0">
              <a:latin typeface="Libre Franklin" panose="00000500000000000000" pitchFamily="2" charset="0"/>
            </a:endParaRPr>
          </a:p>
          <a:p>
            <a:endParaRPr lang="en-US" dirty="0">
              <a:latin typeface="Libre Franklin" panose="00000500000000000000" pitchFamily="2" charset="0"/>
            </a:endParaRPr>
          </a:p>
          <a:p>
            <a:endParaRPr lang="en-US" dirty="0">
              <a:latin typeface="Libre Franklin" panose="00000500000000000000" pitchFamily="2" charset="0"/>
            </a:endParaRPr>
          </a:p>
        </p:txBody>
      </p:sp>
    </p:spTree>
    <p:extLst>
      <p:ext uri="{BB962C8B-B14F-4D97-AF65-F5344CB8AC3E}">
        <p14:creationId xmlns:p14="http://schemas.microsoft.com/office/powerpoint/2010/main" val="2196560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4834" y="136525"/>
            <a:ext cx="5572538" cy="936901"/>
          </a:xfrm>
        </p:spPr>
        <p:txBody>
          <a:bodyPr>
            <a:normAutofit/>
          </a:bodyPr>
          <a:lstStyle/>
          <a:p>
            <a:r>
              <a:rPr lang="en-US" b="1" dirty="0"/>
              <a:t>RPAC MEGA RAFFLE</a:t>
            </a:r>
          </a:p>
        </p:txBody>
      </p:sp>
      <p:pic>
        <p:nvPicPr>
          <p:cNvPr id="3" name="Picture 2"/>
          <p:cNvPicPr>
            <a:picLocks noChangeAspect="1"/>
          </p:cNvPicPr>
          <p:nvPr/>
        </p:nvPicPr>
        <p:blipFill>
          <a:blip r:embed="rId3"/>
          <a:stretch>
            <a:fillRect/>
          </a:stretch>
        </p:blipFill>
        <p:spPr>
          <a:xfrm>
            <a:off x="6492239" y="2274077"/>
            <a:ext cx="5098392" cy="2345261"/>
          </a:xfrm>
          <a:prstGeom prst="rect">
            <a:avLst/>
          </a:prstGeom>
        </p:spPr>
      </p:pic>
      <p:sp>
        <p:nvSpPr>
          <p:cNvPr id="7" name="TextBox 6"/>
          <p:cNvSpPr txBox="1"/>
          <p:nvPr/>
        </p:nvSpPr>
        <p:spPr>
          <a:xfrm>
            <a:off x="431074" y="1866850"/>
            <a:ext cx="5630092" cy="3447098"/>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002060"/>
                </a:solidFill>
                <a:latin typeface="Libre Franklin" panose="00000500000000000000" pitchFamily="2" charset="0"/>
              </a:rPr>
              <a:t>There will be 12 drawings.</a:t>
            </a:r>
          </a:p>
          <a:p>
            <a:pPr marL="285750" indent="-285750">
              <a:buFont typeface="Arial" panose="020B0604020202020204" pitchFamily="34" charset="0"/>
              <a:buChar char="•"/>
            </a:pPr>
            <a:r>
              <a:rPr lang="en-US" sz="2000" dirty="0">
                <a:solidFill>
                  <a:srgbClr val="002060"/>
                </a:solidFill>
                <a:latin typeface="Libre Franklin" panose="00000500000000000000" pitchFamily="2" charset="0"/>
              </a:rPr>
              <a:t>Raffle runs November 1 -30</a:t>
            </a:r>
          </a:p>
          <a:p>
            <a:pPr marL="285750" indent="-285750">
              <a:buFont typeface="Arial" panose="020B0604020202020204" pitchFamily="34" charset="0"/>
              <a:buChar char="•"/>
            </a:pPr>
            <a:r>
              <a:rPr lang="en-US" sz="2000" b="1" dirty="0">
                <a:solidFill>
                  <a:srgbClr val="002060"/>
                </a:solidFill>
                <a:latin typeface="Libre Franklin" panose="00000500000000000000" pitchFamily="2" charset="0"/>
              </a:rPr>
              <a:t>4 - $250 Drawings held on Nov. 4</a:t>
            </a:r>
            <a:r>
              <a:rPr lang="en-US" sz="2000" b="1" baseline="30000" dirty="0">
                <a:solidFill>
                  <a:srgbClr val="002060"/>
                </a:solidFill>
                <a:latin typeface="Libre Franklin" panose="00000500000000000000" pitchFamily="2" charset="0"/>
              </a:rPr>
              <a:t>th</a:t>
            </a:r>
            <a:r>
              <a:rPr lang="en-US" sz="2000" b="1" dirty="0">
                <a:solidFill>
                  <a:srgbClr val="002060"/>
                </a:solidFill>
                <a:latin typeface="Libre Franklin" panose="00000500000000000000" pitchFamily="2" charset="0"/>
              </a:rPr>
              <a:t>  </a:t>
            </a:r>
          </a:p>
          <a:p>
            <a:pPr marL="285750" indent="-285750">
              <a:buFont typeface="Arial" panose="020B0604020202020204" pitchFamily="34" charset="0"/>
              <a:buChar char="•"/>
            </a:pPr>
            <a:r>
              <a:rPr lang="en-US" sz="2000" b="1" dirty="0">
                <a:solidFill>
                  <a:srgbClr val="002060"/>
                </a:solidFill>
                <a:latin typeface="Libre Franklin" panose="00000500000000000000" pitchFamily="2" charset="0"/>
              </a:rPr>
              <a:t>5 - $500 Drawings held on Nov. 11</a:t>
            </a:r>
            <a:r>
              <a:rPr lang="en-US" sz="2000" b="1" baseline="30000" dirty="0">
                <a:solidFill>
                  <a:srgbClr val="002060"/>
                </a:solidFill>
                <a:latin typeface="Libre Franklin" panose="00000500000000000000" pitchFamily="2" charset="0"/>
              </a:rPr>
              <a:t>th</a:t>
            </a:r>
            <a:endParaRPr lang="en-US" sz="2000" b="1" dirty="0">
              <a:solidFill>
                <a:srgbClr val="002060"/>
              </a:solidFill>
              <a:latin typeface="Libre Franklin" panose="00000500000000000000" pitchFamily="2" charset="0"/>
            </a:endParaRPr>
          </a:p>
          <a:p>
            <a:pPr marL="285750" indent="-285750">
              <a:buFont typeface="Arial" panose="020B0604020202020204" pitchFamily="34" charset="0"/>
              <a:buChar char="•"/>
            </a:pPr>
            <a:r>
              <a:rPr lang="en-US" sz="2000" b="1" dirty="0">
                <a:solidFill>
                  <a:srgbClr val="002060"/>
                </a:solidFill>
                <a:latin typeface="Libre Franklin" panose="00000500000000000000" pitchFamily="2" charset="0"/>
              </a:rPr>
              <a:t>$1000 Drawing held on Nov. 18</a:t>
            </a:r>
            <a:r>
              <a:rPr lang="en-US" sz="2000" b="1" baseline="30000" dirty="0">
                <a:solidFill>
                  <a:srgbClr val="002060"/>
                </a:solidFill>
                <a:latin typeface="Libre Franklin" panose="00000500000000000000" pitchFamily="2" charset="0"/>
              </a:rPr>
              <a:t>th</a:t>
            </a:r>
            <a:endParaRPr lang="en-US" sz="2000" b="1" dirty="0">
              <a:solidFill>
                <a:srgbClr val="002060"/>
              </a:solidFill>
              <a:latin typeface="Libre Franklin" panose="00000500000000000000" pitchFamily="2" charset="0"/>
            </a:endParaRPr>
          </a:p>
          <a:p>
            <a:pPr marL="285750" indent="-285750">
              <a:buFont typeface="Arial" panose="020B0604020202020204" pitchFamily="34" charset="0"/>
              <a:buChar char="•"/>
            </a:pPr>
            <a:r>
              <a:rPr lang="en-US" sz="2000" b="1" dirty="0">
                <a:solidFill>
                  <a:srgbClr val="002060"/>
                </a:solidFill>
                <a:latin typeface="Libre Franklin" panose="00000500000000000000" pitchFamily="2" charset="0"/>
              </a:rPr>
              <a:t>$2500 Drawing held on Nov. 23</a:t>
            </a:r>
            <a:r>
              <a:rPr lang="en-US" sz="2000" b="1" baseline="30000" dirty="0">
                <a:solidFill>
                  <a:srgbClr val="002060"/>
                </a:solidFill>
                <a:latin typeface="Libre Franklin" panose="00000500000000000000" pitchFamily="2" charset="0"/>
              </a:rPr>
              <a:t>rd</a:t>
            </a:r>
            <a:endParaRPr lang="en-US" sz="2000" b="1" dirty="0">
              <a:solidFill>
                <a:srgbClr val="002060"/>
              </a:solidFill>
              <a:latin typeface="Libre Franklin" panose="00000500000000000000" pitchFamily="2" charset="0"/>
            </a:endParaRPr>
          </a:p>
          <a:p>
            <a:pPr marL="285750" indent="-285750">
              <a:buFont typeface="Arial" panose="020B0604020202020204" pitchFamily="34" charset="0"/>
              <a:buChar char="•"/>
            </a:pPr>
            <a:r>
              <a:rPr lang="en-US" sz="2000" b="1" dirty="0">
                <a:solidFill>
                  <a:srgbClr val="002060"/>
                </a:solidFill>
                <a:latin typeface="Libre Franklin" panose="00000500000000000000" pitchFamily="2" charset="0"/>
              </a:rPr>
              <a:t>$5000 FINAL drawing held on Nov. 30</a:t>
            </a:r>
            <a:r>
              <a:rPr lang="en-US" sz="2000" b="1" baseline="30000" dirty="0">
                <a:solidFill>
                  <a:srgbClr val="002060"/>
                </a:solidFill>
                <a:latin typeface="Libre Franklin" panose="00000500000000000000" pitchFamily="2" charset="0"/>
              </a:rPr>
              <a:t>th</a:t>
            </a:r>
            <a:endParaRPr lang="en-US" sz="2000" b="1" dirty="0">
              <a:solidFill>
                <a:srgbClr val="002060"/>
              </a:solidFill>
              <a:latin typeface="Libre Franklin" panose="00000500000000000000" pitchFamily="2" charset="0"/>
            </a:endParaRPr>
          </a:p>
          <a:p>
            <a:pPr marL="285750" indent="-285750">
              <a:buFont typeface="Arial" panose="020B0604020202020204" pitchFamily="34" charset="0"/>
              <a:buChar char="•"/>
            </a:pPr>
            <a:r>
              <a:rPr lang="en-US" sz="2000" dirty="0">
                <a:solidFill>
                  <a:srgbClr val="002060"/>
                </a:solidFill>
                <a:latin typeface="Libre Franklin" panose="00000500000000000000" pitchFamily="2" charset="0"/>
              </a:rPr>
              <a:t>Tickets are $50 </a:t>
            </a:r>
          </a:p>
          <a:p>
            <a:pPr marL="285750" indent="-285750">
              <a:buFont typeface="Arial" panose="020B0604020202020204" pitchFamily="34" charset="0"/>
              <a:buChar char="•"/>
            </a:pPr>
            <a:r>
              <a:rPr lang="en-US" sz="2000" dirty="0">
                <a:solidFill>
                  <a:srgbClr val="002060"/>
                </a:solidFill>
                <a:latin typeface="Libre Franklin" panose="00000500000000000000" pitchFamily="2" charset="0"/>
              </a:rPr>
              <a:t>Even if you win, tickets will always go back into the next drawing.</a:t>
            </a:r>
          </a:p>
          <a:p>
            <a:pPr marL="285750" indent="-285750">
              <a:buFont typeface="Arial" panose="020B0604020202020204" pitchFamily="34" charset="0"/>
              <a:buChar char="•"/>
            </a:pPr>
            <a:endParaRPr lang="en-US" dirty="0">
              <a:latin typeface="Libre Franklin" panose="00000500000000000000" pitchFamily="2" charset="0"/>
            </a:endParaRPr>
          </a:p>
        </p:txBody>
      </p:sp>
      <p:sp>
        <p:nvSpPr>
          <p:cNvPr id="8" name="TextBox 7"/>
          <p:cNvSpPr txBox="1"/>
          <p:nvPr/>
        </p:nvSpPr>
        <p:spPr>
          <a:xfrm>
            <a:off x="2810453" y="5589407"/>
            <a:ext cx="6021977" cy="646331"/>
          </a:xfrm>
          <a:prstGeom prst="rect">
            <a:avLst/>
          </a:prstGeom>
          <a:noFill/>
        </p:spPr>
        <p:txBody>
          <a:bodyPr wrap="square" rtlCol="0">
            <a:spAutoFit/>
          </a:bodyPr>
          <a:lstStyle/>
          <a:p>
            <a:r>
              <a:rPr lang="en-US" b="1" dirty="0">
                <a:solidFill>
                  <a:srgbClr val="002060"/>
                </a:solidFill>
                <a:latin typeface="Libre Franklin" panose="00000500000000000000" pitchFamily="2" charset="0"/>
              </a:rPr>
              <a:t>Link to purchase tickets:</a:t>
            </a:r>
            <a:endParaRPr lang="en-US" b="1" dirty="0">
              <a:solidFill>
                <a:srgbClr val="002060"/>
              </a:solidFill>
              <a:latin typeface="Libre Franklin" panose="00000500000000000000" pitchFamily="2" charset="0"/>
              <a:hlinkClick r:id="rId4"/>
            </a:endParaRPr>
          </a:p>
          <a:p>
            <a:r>
              <a:rPr lang="en-US" u="sng" dirty="0">
                <a:latin typeface="Libre Franklin" panose="00000500000000000000" pitchFamily="2" charset="0"/>
                <a:hlinkClick r:id="rId4"/>
              </a:rPr>
              <a:t>https://www.illinoisrealtors.org/advocacy/rpac/</a:t>
            </a:r>
            <a:r>
              <a:rPr lang="en-US" dirty="0">
                <a:latin typeface="Libre Franklin" panose="00000500000000000000" pitchFamily="2" charset="0"/>
              </a:rPr>
              <a:t> </a:t>
            </a:r>
          </a:p>
        </p:txBody>
      </p:sp>
    </p:spTree>
    <p:extLst>
      <p:ext uri="{BB962C8B-B14F-4D97-AF65-F5344CB8AC3E}">
        <p14:creationId xmlns:p14="http://schemas.microsoft.com/office/powerpoint/2010/main" val="295138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441A-48F6-A345-B76A-A565B62C917C}"/>
              </a:ext>
            </a:extLst>
          </p:cNvPr>
          <p:cNvSpPr>
            <a:spLocks noGrp="1"/>
          </p:cNvSpPr>
          <p:nvPr>
            <p:ph type="title"/>
          </p:nvPr>
        </p:nvSpPr>
        <p:spPr>
          <a:xfrm>
            <a:off x="728785" y="131885"/>
            <a:ext cx="4804508" cy="936901"/>
          </a:xfrm>
        </p:spPr>
        <p:txBody>
          <a:bodyPr>
            <a:normAutofit/>
          </a:bodyPr>
          <a:lstStyle/>
          <a:p>
            <a:r>
              <a:rPr lang="en-US" sz="2800" b="1" dirty="0"/>
              <a:t>MEMBER BENEFIT: </a:t>
            </a:r>
            <a:br>
              <a:rPr lang="en-US" sz="2800" b="1" dirty="0"/>
            </a:br>
            <a:r>
              <a:rPr lang="en-US" sz="2800" b="1" dirty="0"/>
              <a:t>FOREWARN</a:t>
            </a:r>
          </a:p>
        </p:txBody>
      </p:sp>
      <p:sp>
        <p:nvSpPr>
          <p:cNvPr id="5" name="Rectangle 4"/>
          <p:cNvSpPr/>
          <p:nvPr/>
        </p:nvSpPr>
        <p:spPr>
          <a:xfrm>
            <a:off x="450922" y="1432046"/>
            <a:ext cx="8268459" cy="707886"/>
          </a:xfrm>
          <a:prstGeom prst="rect">
            <a:avLst/>
          </a:prstGeom>
        </p:spPr>
        <p:txBody>
          <a:bodyPr wrap="square">
            <a:spAutoFit/>
          </a:bodyPr>
          <a:lstStyle/>
          <a:p>
            <a:r>
              <a:rPr lang="en-MY" sz="2000" dirty="0">
                <a:solidFill>
                  <a:schemeClr val="tx2"/>
                </a:solidFill>
                <a:latin typeface="Libre Franklin" panose="00000500000000000000" pitchFamily="2" charset="0"/>
                <a:cs typeface="Arial" panose="020B0604020202020204" pitchFamily="34" charset="0"/>
              </a:rPr>
              <a:t>Getting Ahead of the Risk with </a:t>
            </a:r>
            <a:r>
              <a:rPr lang="en-MY" sz="2000" b="1" dirty="0">
                <a:solidFill>
                  <a:schemeClr val="tx2"/>
                </a:solidFill>
                <a:latin typeface="Libre Franklin" panose="00000500000000000000" pitchFamily="2" charset="0"/>
                <a:cs typeface="Arial" panose="020B0604020202020204" pitchFamily="34" charset="0"/>
              </a:rPr>
              <a:t>FOREWARN</a:t>
            </a:r>
            <a:r>
              <a:rPr lang="en-MY" sz="2000" dirty="0">
                <a:solidFill>
                  <a:schemeClr val="tx2"/>
                </a:solidFill>
                <a:latin typeface="Libre Franklin" panose="00000500000000000000" pitchFamily="2" charset="0"/>
                <a:cs typeface="Arial" panose="020B0604020202020204" pitchFamily="34" charset="0"/>
              </a:rPr>
              <a:t>:</a:t>
            </a:r>
          </a:p>
          <a:p>
            <a:r>
              <a:rPr lang="en-MY" sz="2000" b="1" dirty="0">
                <a:solidFill>
                  <a:schemeClr val="tx2"/>
                </a:solidFill>
                <a:latin typeface="Libre Franklin" panose="00000500000000000000" pitchFamily="2" charset="0"/>
                <a:cs typeface="Arial" panose="020B0604020202020204" pitchFamily="34" charset="0"/>
              </a:rPr>
              <a:t>Proactive</a:t>
            </a:r>
            <a:r>
              <a:rPr lang="en-MY" sz="2000" dirty="0">
                <a:solidFill>
                  <a:schemeClr val="tx2"/>
                </a:solidFill>
                <a:latin typeface="Libre Franklin" panose="00000500000000000000" pitchFamily="2" charset="0"/>
                <a:cs typeface="Arial" panose="020B0604020202020204" pitchFamily="34" charset="0"/>
              </a:rPr>
              <a:t> Safety - </a:t>
            </a:r>
            <a:r>
              <a:rPr lang="en-MY" sz="2000" b="1" dirty="0">
                <a:solidFill>
                  <a:schemeClr val="tx2"/>
                </a:solidFill>
                <a:latin typeface="Libre Franklin" panose="00000500000000000000" pitchFamily="2" charset="0"/>
                <a:cs typeface="Arial" panose="020B0604020202020204" pitchFamily="34" charset="0"/>
              </a:rPr>
              <a:t>Instantly</a:t>
            </a:r>
            <a:r>
              <a:rPr lang="en-MY" sz="2000" dirty="0">
                <a:solidFill>
                  <a:schemeClr val="tx2"/>
                </a:solidFill>
                <a:latin typeface="Libre Franklin" panose="00000500000000000000" pitchFamily="2" charset="0"/>
                <a:cs typeface="Arial" panose="020B0604020202020204" pitchFamily="34" charset="0"/>
              </a:rPr>
              <a:t> Know Who You Are Working With</a:t>
            </a:r>
          </a:p>
        </p:txBody>
      </p:sp>
      <p:pic>
        <p:nvPicPr>
          <p:cNvPr id="6" name="Picture 5">
            <a:extLst>
              <a:ext uri="{FF2B5EF4-FFF2-40B4-BE49-F238E27FC236}">
                <a16:creationId xmlns:a16="http://schemas.microsoft.com/office/drawing/2014/main" id="{2A950F3C-13BB-41F7-B891-00528FC608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99" r="20430" b="1243"/>
          <a:stretch/>
        </p:blipFill>
        <p:spPr>
          <a:xfrm>
            <a:off x="3983629" y="2467420"/>
            <a:ext cx="1669001" cy="3391526"/>
          </a:xfrm>
          <a:prstGeom prst="rect">
            <a:avLst/>
          </a:prstGeom>
        </p:spPr>
      </p:pic>
      <p:pic>
        <p:nvPicPr>
          <p:cNvPr id="7" name="Picture 6"/>
          <p:cNvPicPr>
            <a:picLocks noChangeAspect="1"/>
          </p:cNvPicPr>
          <p:nvPr/>
        </p:nvPicPr>
        <p:blipFill>
          <a:blip r:embed="rId4"/>
          <a:stretch>
            <a:fillRect/>
          </a:stretch>
        </p:blipFill>
        <p:spPr>
          <a:xfrm>
            <a:off x="364655" y="2503192"/>
            <a:ext cx="3627649" cy="1422511"/>
          </a:xfrm>
          <a:prstGeom prst="rect">
            <a:avLst/>
          </a:prstGeom>
        </p:spPr>
      </p:pic>
      <p:pic>
        <p:nvPicPr>
          <p:cNvPr id="8" name="Picture 7"/>
          <p:cNvPicPr>
            <a:picLocks noChangeAspect="1"/>
          </p:cNvPicPr>
          <p:nvPr/>
        </p:nvPicPr>
        <p:blipFill>
          <a:blip r:embed="rId5"/>
          <a:stretch>
            <a:fillRect/>
          </a:stretch>
        </p:blipFill>
        <p:spPr>
          <a:xfrm>
            <a:off x="450922" y="4163183"/>
            <a:ext cx="3541382" cy="1557321"/>
          </a:xfrm>
          <a:prstGeom prst="rect">
            <a:avLst/>
          </a:prstGeom>
        </p:spPr>
      </p:pic>
      <p:cxnSp>
        <p:nvCxnSpPr>
          <p:cNvPr id="9" name="Straight Connector 8"/>
          <p:cNvCxnSpPr/>
          <p:nvPr/>
        </p:nvCxnSpPr>
        <p:spPr>
          <a:xfrm>
            <a:off x="5831518" y="2467420"/>
            <a:ext cx="34834" cy="3679159"/>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831518" y="2462573"/>
            <a:ext cx="6096000" cy="3200876"/>
          </a:xfrm>
          <a:prstGeom prst="rect">
            <a:avLst/>
          </a:prstGeom>
        </p:spPr>
        <p:txBody>
          <a:bodyPr>
            <a:spAutoFit/>
          </a:bodyPr>
          <a:lstStyle/>
          <a:p>
            <a:pPr>
              <a:spcAft>
                <a:spcPts val="1200"/>
              </a:spcAft>
            </a:pPr>
            <a:r>
              <a:rPr lang="en-MY" dirty="0">
                <a:solidFill>
                  <a:schemeClr val="tx2"/>
                </a:solidFill>
                <a:latin typeface="Libre Franklin" panose="00000500000000000000" pitchFamily="2" charset="0"/>
                <a:cs typeface="Arial" panose="020B0604020202020204" pitchFamily="34" charset="0"/>
              </a:rPr>
              <a:t>Using only the incoming phone number, FOREWARN can positively identify over 90% of prospective buyers. With additional information, over 98% of the population can be identified.</a:t>
            </a:r>
          </a:p>
          <a:p>
            <a:pPr>
              <a:spcAft>
                <a:spcPts val="1200"/>
              </a:spcAft>
            </a:pPr>
            <a:r>
              <a:rPr lang="en-MY" dirty="0">
                <a:solidFill>
                  <a:schemeClr val="tx2"/>
                </a:solidFill>
                <a:latin typeface="Libre Franklin" panose="00000500000000000000" pitchFamily="2" charset="0"/>
                <a:cs typeface="Arial" panose="020B0604020202020204" pitchFamily="34" charset="0"/>
              </a:rPr>
              <a:t>Verify criminal history.</a:t>
            </a:r>
          </a:p>
          <a:p>
            <a:pPr>
              <a:spcAft>
                <a:spcPts val="1200"/>
              </a:spcAft>
            </a:pPr>
            <a:r>
              <a:rPr lang="en-MY" dirty="0">
                <a:solidFill>
                  <a:schemeClr val="tx2"/>
                </a:solidFill>
                <a:latin typeface="Libre Franklin" panose="00000500000000000000" pitchFamily="2" charset="0"/>
                <a:cs typeface="Arial" panose="020B0604020202020204" pitchFamily="34" charset="0"/>
              </a:rPr>
              <a:t>Verify financial risks (bankruptcies, liens, judgments).</a:t>
            </a:r>
          </a:p>
          <a:p>
            <a:pPr>
              <a:spcAft>
                <a:spcPts val="1200"/>
              </a:spcAft>
            </a:pPr>
            <a:r>
              <a:rPr lang="en-MY" dirty="0">
                <a:solidFill>
                  <a:schemeClr val="tx2"/>
                </a:solidFill>
                <a:latin typeface="Libre Franklin" panose="00000500000000000000" pitchFamily="2" charset="0"/>
                <a:cs typeface="Arial" panose="020B0604020202020204" pitchFamily="34" charset="0"/>
              </a:rPr>
              <a:t>Verify current property ownership.</a:t>
            </a:r>
          </a:p>
          <a:p>
            <a:pPr>
              <a:spcAft>
                <a:spcPts val="1200"/>
              </a:spcAft>
            </a:pPr>
            <a:r>
              <a:rPr lang="en-MY" dirty="0">
                <a:solidFill>
                  <a:srgbClr val="FF5050"/>
                </a:solidFill>
                <a:latin typeface="Libre Franklin" panose="00000500000000000000" pitchFamily="2" charset="0"/>
                <a:cs typeface="Arial" panose="020B0604020202020204" pitchFamily="34" charset="0"/>
              </a:rPr>
              <a:t>Agents can properly plan for showings with a higher level of confidence.</a:t>
            </a:r>
          </a:p>
        </p:txBody>
      </p:sp>
      <p:sp>
        <p:nvSpPr>
          <p:cNvPr id="11" name="TextBox 10"/>
          <p:cNvSpPr txBox="1"/>
          <p:nvPr/>
        </p:nvSpPr>
        <p:spPr>
          <a:xfrm>
            <a:off x="2356274" y="6235080"/>
            <a:ext cx="6592711" cy="461665"/>
          </a:xfrm>
          <a:prstGeom prst="rect">
            <a:avLst/>
          </a:prstGeom>
          <a:noFill/>
        </p:spPr>
        <p:txBody>
          <a:bodyPr wrap="square" rtlCol="0">
            <a:spAutoFit/>
          </a:bodyPr>
          <a:lstStyle/>
          <a:p>
            <a:r>
              <a:rPr lang="en-US" sz="2400" dirty="0" err="1">
                <a:solidFill>
                  <a:schemeClr val="tx2"/>
                </a:solidFill>
                <a:latin typeface="Libre Franklin" panose="00000500000000000000" pitchFamily="2" charset="0"/>
              </a:rPr>
              <a:t>SucceedwithMORe.com</a:t>
            </a:r>
            <a:r>
              <a:rPr lang="en-US" sz="2400" dirty="0">
                <a:solidFill>
                  <a:schemeClr val="tx2"/>
                </a:solidFill>
                <a:latin typeface="Libre Franklin" panose="00000500000000000000" pitchFamily="2" charset="0"/>
              </a:rPr>
              <a:t>/FOREWARN</a:t>
            </a:r>
          </a:p>
        </p:txBody>
      </p:sp>
    </p:spTree>
    <p:extLst>
      <p:ext uri="{BB962C8B-B14F-4D97-AF65-F5344CB8AC3E}">
        <p14:creationId xmlns:p14="http://schemas.microsoft.com/office/powerpoint/2010/main" val="3363641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E41AC-3881-684F-AE64-AAA6C5CE7A83}"/>
              </a:ext>
            </a:extLst>
          </p:cNvPr>
          <p:cNvSpPr>
            <a:spLocks noGrp="1"/>
          </p:cNvSpPr>
          <p:nvPr>
            <p:ph type="title"/>
          </p:nvPr>
        </p:nvSpPr>
        <p:spPr/>
        <p:txBody>
          <a:bodyPr>
            <a:normAutofit/>
          </a:bodyPr>
          <a:lstStyle/>
          <a:p>
            <a:r>
              <a:rPr lang="en-US" sz="2800" b="1" dirty="0"/>
              <a:t>UPCOMING </a:t>
            </a:r>
            <a:br>
              <a:rPr lang="en-US" sz="2800" b="1" dirty="0"/>
            </a:br>
            <a:r>
              <a:rPr lang="en-US" sz="2800" b="1" dirty="0"/>
              <a:t>COURSES AND EVENTS</a:t>
            </a:r>
          </a:p>
        </p:txBody>
      </p:sp>
      <p:sp>
        <p:nvSpPr>
          <p:cNvPr id="4" name="TextBox 3"/>
          <p:cNvSpPr txBox="1"/>
          <p:nvPr/>
        </p:nvSpPr>
        <p:spPr>
          <a:xfrm>
            <a:off x="2257030" y="6129781"/>
            <a:ext cx="6955693" cy="523220"/>
          </a:xfrm>
          <a:prstGeom prst="rect">
            <a:avLst/>
          </a:prstGeom>
          <a:noFill/>
        </p:spPr>
        <p:txBody>
          <a:bodyPr wrap="square" rtlCol="0">
            <a:spAutoFit/>
          </a:bodyPr>
          <a:lstStyle/>
          <a:p>
            <a:r>
              <a:rPr lang="en-US" sz="2800" b="1" dirty="0">
                <a:latin typeface="Libre Franklin" panose="00000500000000000000" pitchFamily="2" charset="0"/>
                <a:hlinkClick r:id="rId2"/>
              </a:rPr>
              <a:t>SucceedWithMORe.com/Calendar</a:t>
            </a:r>
            <a:endParaRPr lang="en-US" sz="2800" b="1" dirty="0">
              <a:latin typeface="Libre Franklin" panose="00000500000000000000" pitchFamily="2" charset="0"/>
            </a:endParaRPr>
          </a:p>
        </p:txBody>
      </p:sp>
      <p:sp>
        <p:nvSpPr>
          <p:cNvPr id="5" name="Content Placeholder 4"/>
          <p:cNvSpPr>
            <a:spLocks noGrp="1"/>
          </p:cNvSpPr>
          <p:nvPr>
            <p:ph idx="1"/>
          </p:nvPr>
        </p:nvSpPr>
        <p:spPr>
          <a:xfrm>
            <a:off x="497189" y="1697406"/>
            <a:ext cx="8715533" cy="3793723"/>
          </a:xfrm>
        </p:spPr>
        <p:txBody>
          <a:bodyPr/>
          <a:lstStyle/>
          <a:p>
            <a:pPr marL="0" indent="0">
              <a:spcAft>
                <a:spcPts val="600"/>
              </a:spcAft>
              <a:buNone/>
            </a:pPr>
            <a:r>
              <a:rPr lang="en-US" sz="2000" b="1" dirty="0"/>
              <a:t>12.1.22	</a:t>
            </a:r>
            <a:r>
              <a:rPr lang="en-US" sz="2000" dirty="0"/>
              <a:t>Commercial Boot Camp </a:t>
            </a:r>
          </a:p>
          <a:p>
            <a:pPr marL="0" indent="0">
              <a:spcAft>
                <a:spcPts val="600"/>
              </a:spcAft>
              <a:buNone/>
            </a:pPr>
            <a:r>
              <a:rPr lang="en-US" sz="2000" b="1" dirty="0"/>
              <a:t>12.5.22</a:t>
            </a:r>
            <a:r>
              <a:rPr lang="en-US" sz="2000" dirty="0"/>
              <a:t>	12-HR Broker Management</a:t>
            </a:r>
          </a:p>
          <a:p>
            <a:pPr marL="0" indent="0">
              <a:spcAft>
                <a:spcPts val="600"/>
              </a:spcAft>
              <a:buNone/>
            </a:pPr>
            <a:r>
              <a:rPr lang="en-US" sz="2000" b="1" dirty="0"/>
              <a:t>12.6.22</a:t>
            </a:r>
            <a:r>
              <a:rPr lang="en-US" sz="2000" dirty="0"/>
              <a:t>	Welcome to the Mobile Office</a:t>
            </a:r>
          </a:p>
          <a:p>
            <a:pPr marL="0" indent="0">
              <a:spcAft>
                <a:spcPts val="600"/>
              </a:spcAft>
              <a:buNone/>
            </a:pPr>
            <a:r>
              <a:rPr lang="en-US" sz="2000" b="1" dirty="0"/>
              <a:t>12.6.22  </a:t>
            </a:r>
            <a:r>
              <a:rPr lang="en-US" sz="2000" dirty="0"/>
              <a:t>YPN Ugly Sweater Fundraiser</a:t>
            </a:r>
          </a:p>
          <a:p>
            <a:pPr marL="0" indent="0">
              <a:spcAft>
                <a:spcPts val="600"/>
              </a:spcAft>
              <a:buNone/>
            </a:pPr>
            <a:r>
              <a:rPr lang="en-US" sz="2000" b="1" dirty="0"/>
              <a:t>12.7.22	</a:t>
            </a:r>
            <a:r>
              <a:rPr lang="en-US" sz="2000" dirty="0"/>
              <a:t>Market Report on Canadian Markets</a:t>
            </a:r>
          </a:p>
          <a:p>
            <a:pPr marL="0" indent="0">
              <a:spcAft>
                <a:spcPts val="600"/>
              </a:spcAft>
              <a:buNone/>
            </a:pPr>
            <a:r>
              <a:rPr lang="en-US" sz="2000" b="1" dirty="0"/>
              <a:t>12.9.22</a:t>
            </a:r>
            <a:r>
              <a:rPr lang="en-US" sz="2000" dirty="0"/>
              <a:t>	Color Workshop for REALTORS®</a:t>
            </a:r>
          </a:p>
          <a:p>
            <a:pPr marL="0" indent="0">
              <a:spcAft>
                <a:spcPts val="600"/>
              </a:spcAft>
              <a:buNone/>
            </a:pPr>
            <a:r>
              <a:rPr lang="en-US" sz="2000" b="1" dirty="0"/>
              <a:t>12.12.22	 </a:t>
            </a:r>
            <a:r>
              <a:rPr lang="en-US" sz="2000" dirty="0"/>
              <a:t>12-HR Broker Management</a:t>
            </a:r>
          </a:p>
          <a:p>
            <a:pPr marL="0" indent="0">
              <a:spcAft>
                <a:spcPts val="600"/>
              </a:spcAft>
              <a:buNone/>
            </a:pPr>
            <a:r>
              <a:rPr lang="en-US" sz="2000" b="1" dirty="0"/>
              <a:t>12.15.22</a:t>
            </a:r>
            <a:r>
              <a:rPr lang="en-US" sz="2000" dirty="0"/>
              <a:t>	 Coffee &amp; Conversation </a:t>
            </a:r>
          </a:p>
          <a:p>
            <a:pPr marL="0" indent="0">
              <a:spcAft>
                <a:spcPts val="600"/>
              </a:spcAft>
              <a:buNone/>
            </a:pPr>
            <a:r>
              <a:rPr lang="en-US" sz="2000" b="1" dirty="0"/>
              <a:t>12.16.22 </a:t>
            </a:r>
            <a:r>
              <a:rPr lang="en-US" sz="2000" dirty="0"/>
              <a:t>CSC: Certified Staging Consultant</a:t>
            </a:r>
          </a:p>
          <a:p>
            <a:pPr marL="0" indent="0">
              <a:buNone/>
            </a:pPr>
            <a:endParaRPr lang="en-US" sz="2000" dirty="0"/>
          </a:p>
          <a:p>
            <a:pPr marL="0" indent="0">
              <a:buNone/>
            </a:pPr>
            <a:endParaRPr lang="en-US" sz="2000" dirty="0"/>
          </a:p>
          <a:p>
            <a:pPr marL="0" indent="0">
              <a:buNone/>
            </a:pPr>
            <a:r>
              <a:rPr lang="en-US" sz="2000" dirty="0"/>
              <a:t>           </a:t>
            </a:r>
          </a:p>
        </p:txBody>
      </p:sp>
    </p:spTree>
    <p:extLst>
      <p:ext uri="{BB962C8B-B14F-4D97-AF65-F5344CB8AC3E}">
        <p14:creationId xmlns:p14="http://schemas.microsoft.com/office/powerpoint/2010/main" val="1367589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2230</TotalTime>
  <Words>489</Words>
  <Application>Microsoft Macintosh PowerPoint</Application>
  <PresentationFormat>Widescreen</PresentationFormat>
  <Paragraphs>49</Paragraphs>
  <Slides>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Libre Franklin</vt:lpstr>
      <vt:lpstr>Office Theme</vt:lpstr>
      <vt:lpstr>PowerPoint Presentation</vt:lpstr>
      <vt:lpstr>LICENSE LAW</vt:lpstr>
      <vt:lpstr>SENTRILOCK</vt:lpstr>
      <vt:lpstr>RPAC MEGA RAFFLE</vt:lpstr>
      <vt:lpstr>MEMBER BENEFIT:  FOREWARN</vt:lpstr>
      <vt:lpstr>UPCOMING  COURSES AND EVENTS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Sexton</dc:creator>
  <cp:lastModifiedBy>David Pollina</cp:lastModifiedBy>
  <cp:revision>114</cp:revision>
  <dcterms:created xsi:type="dcterms:W3CDTF">2021-12-13T14:49:37Z</dcterms:created>
  <dcterms:modified xsi:type="dcterms:W3CDTF">2022-11-07T22:08:07Z</dcterms:modified>
</cp:coreProperties>
</file>