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64" r:id="rId3"/>
    <p:sldId id="263" r:id="rId4"/>
    <p:sldId id="266" r:id="rId5"/>
    <p:sldId id="267" r:id="rId6"/>
    <p:sldId id="268"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9"/>
    <p:restoredTop sz="78912" autoAdjust="0"/>
  </p:normalViewPr>
  <p:slideViewPr>
    <p:cSldViewPr snapToGrid="0" snapToObjects="1">
      <p:cViewPr varScale="1">
        <p:scale>
          <a:sx n="100" d="100"/>
          <a:sy n="100" d="100"/>
        </p:scale>
        <p:origin x="159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0A034-71D0-4F54-BBD8-C14068F24892}" type="datetimeFigureOut">
              <a:rPr lang="en-US" smtClean="0"/>
              <a:t>9/12/22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FCFB5-17AA-42EC-95B3-D4E8B3B80FDB}" type="slidenum">
              <a:rPr lang="en-US" smtClean="0"/>
              <a:t>‹#›</a:t>
            </a:fld>
            <a:endParaRPr lang="en-US"/>
          </a:p>
        </p:txBody>
      </p:sp>
    </p:spTree>
    <p:extLst>
      <p:ext uri="{BB962C8B-B14F-4D97-AF65-F5344CB8AC3E}">
        <p14:creationId xmlns:p14="http://schemas.microsoft.com/office/powerpoint/2010/main" val="127849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2</a:t>
            </a:fld>
            <a:endParaRPr lang="en-US" dirty="0"/>
          </a:p>
        </p:txBody>
      </p:sp>
    </p:spTree>
    <p:extLst>
      <p:ext uri="{BB962C8B-B14F-4D97-AF65-F5344CB8AC3E}">
        <p14:creationId xmlns:p14="http://schemas.microsoft.com/office/powerpoint/2010/main" val="1903087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3</a:t>
            </a:fld>
            <a:endParaRPr lang="en-US" dirty="0"/>
          </a:p>
        </p:txBody>
      </p:sp>
    </p:spTree>
    <p:extLst>
      <p:ext uri="{BB962C8B-B14F-4D97-AF65-F5344CB8AC3E}">
        <p14:creationId xmlns:p14="http://schemas.microsoft.com/office/powerpoint/2010/main" val="343922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4</a:t>
            </a:fld>
            <a:endParaRPr lang="en-US" dirty="0"/>
          </a:p>
        </p:txBody>
      </p:sp>
    </p:spTree>
    <p:extLst>
      <p:ext uri="{BB962C8B-B14F-4D97-AF65-F5344CB8AC3E}">
        <p14:creationId xmlns:p14="http://schemas.microsoft.com/office/powerpoint/2010/main" val="3578665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5</a:t>
            </a:fld>
            <a:endParaRPr lang="en-US" dirty="0"/>
          </a:p>
        </p:txBody>
      </p:sp>
    </p:spTree>
    <p:extLst>
      <p:ext uri="{BB962C8B-B14F-4D97-AF65-F5344CB8AC3E}">
        <p14:creationId xmlns:p14="http://schemas.microsoft.com/office/powerpoint/2010/main" val="3205290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Unlimited</a:t>
            </a:r>
            <a:r>
              <a:rPr lang="en-US" b="1" baseline="0" dirty="0"/>
              <a:t> usage and tech help is for hardware and software issues.</a:t>
            </a:r>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6</a:t>
            </a:fld>
            <a:endParaRPr lang="en-US"/>
          </a:p>
        </p:txBody>
      </p:sp>
    </p:spTree>
    <p:extLst>
      <p:ext uri="{BB962C8B-B14F-4D97-AF65-F5344CB8AC3E}">
        <p14:creationId xmlns:p14="http://schemas.microsoft.com/office/powerpoint/2010/main" val="514962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8FBF-02CC-4B48-A4CD-535AD981C495}"/>
              </a:ext>
            </a:extLst>
          </p:cNvPr>
          <p:cNvSpPr>
            <a:spLocks noGrp="1"/>
          </p:cNvSpPr>
          <p:nvPr>
            <p:ph type="ctrTitle"/>
          </p:nvPr>
        </p:nvSpPr>
        <p:spPr>
          <a:xfrm>
            <a:off x="0" y="17255"/>
            <a:ext cx="6758609" cy="1582945"/>
          </a:xfrm>
        </p:spPr>
        <p:txBody>
          <a:bodyPr anchor="b">
            <a:normAutofit/>
          </a:bodyPr>
          <a:lstStyle>
            <a:lvl1pPr algn="ctr">
              <a:defRPr sz="5400">
                <a:solidFill>
                  <a:srgbClr val="002060"/>
                </a:solidFill>
                <a:latin typeface="Libre Franklin"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D5EBA870-CCAA-8047-A2DF-DF582519E1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1"/>
                </a:solidFill>
                <a:latin typeface="Libre Franklin"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E35B465-CF44-9E4A-88E2-18816ADF2CFA}"/>
              </a:ext>
            </a:extLst>
          </p:cNvPr>
          <p:cNvSpPr>
            <a:spLocks noGrp="1"/>
          </p:cNvSpPr>
          <p:nvPr>
            <p:ph type="dt" sz="half" idx="10"/>
          </p:nvPr>
        </p:nvSpPr>
        <p:spPr/>
        <p:txBody>
          <a:bodyPr/>
          <a:lstStyle/>
          <a:p>
            <a:fld id="{491A5CA9-838F-9848-B6AE-8D9C7CD2CF0B}" type="datetimeFigureOut">
              <a:rPr lang="en-US" smtClean="0"/>
              <a:t>9/12/22</a:t>
            </a:fld>
            <a:endParaRPr lang="en-US"/>
          </a:p>
        </p:txBody>
      </p:sp>
      <p:sp>
        <p:nvSpPr>
          <p:cNvPr id="5" name="Footer Placeholder 4">
            <a:extLst>
              <a:ext uri="{FF2B5EF4-FFF2-40B4-BE49-F238E27FC236}">
                <a16:creationId xmlns:a16="http://schemas.microsoft.com/office/drawing/2014/main" id="{16CBE62D-9B93-6E41-836B-9827570FA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892789-5CC9-A84F-B87B-2BB966094575}"/>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185049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76230-8EA2-E547-A100-FE9BC98839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21D29B-0E75-A64A-8B39-48808C8796B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3498DA-EB43-2645-A570-4D5BCACCD09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A1039E-5402-7241-9137-B9A917E57C9A}"/>
              </a:ext>
            </a:extLst>
          </p:cNvPr>
          <p:cNvSpPr>
            <a:spLocks noGrp="1"/>
          </p:cNvSpPr>
          <p:nvPr>
            <p:ph type="dt" sz="half" idx="10"/>
          </p:nvPr>
        </p:nvSpPr>
        <p:spPr/>
        <p:txBody>
          <a:bodyPr/>
          <a:lstStyle/>
          <a:p>
            <a:fld id="{491A5CA9-838F-9848-B6AE-8D9C7CD2CF0B}" type="datetimeFigureOut">
              <a:rPr lang="en-US" smtClean="0"/>
              <a:t>9/12/22</a:t>
            </a:fld>
            <a:endParaRPr lang="en-US"/>
          </a:p>
        </p:txBody>
      </p:sp>
      <p:sp>
        <p:nvSpPr>
          <p:cNvPr id="6" name="Footer Placeholder 5">
            <a:extLst>
              <a:ext uri="{FF2B5EF4-FFF2-40B4-BE49-F238E27FC236}">
                <a16:creationId xmlns:a16="http://schemas.microsoft.com/office/drawing/2014/main" id="{E971C44A-CB20-2D44-8BA9-1D8A0C96E6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5A0AEB-2E49-D641-8F71-55E4DB5EF694}"/>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524306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1A76-1A0D-D14F-ABC1-44BF54311A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5C96A4-3A6C-3743-89E9-B09ED20058A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DEFC4-8364-AB4E-A7EE-F71F58F9207F}"/>
              </a:ext>
            </a:extLst>
          </p:cNvPr>
          <p:cNvSpPr>
            <a:spLocks noGrp="1"/>
          </p:cNvSpPr>
          <p:nvPr>
            <p:ph type="dt" sz="half" idx="10"/>
          </p:nvPr>
        </p:nvSpPr>
        <p:spPr/>
        <p:txBody>
          <a:bodyPr/>
          <a:lstStyle/>
          <a:p>
            <a:fld id="{491A5CA9-838F-9848-B6AE-8D9C7CD2CF0B}" type="datetimeFigureOut">
              <a:rPr lang="en-US" smtClean="0"/>
              <a:t>9/12/22</a:t>
            </a:fld>
            <a:endParaRPr lang="en-US"/>
          </a:p>
        </p:txBody>
      </p:sp>
      <p:sp>
        <p:nvSpPr>
          <p:cNvPr id="5" name="Footer Placeholder 4">
            <a:extLst>
              <a:ext uri="{FF2B5EF4-FFF2-40B4-BE49-F238E27FC236}">
                <a16:creationId xmlns:a16="http://schemas.microsoft.com/office/drawing/2014/main" id="{462CB51D-3B57-7E4C-93CD-6692AD58A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E460C0-6E53-3A43-A087-CA8678FA8DF9}"/>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174760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BCF17-5345-6644-B10D-F0749D3478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8F382A-605D-C24E-ACAB-3ED4C45B677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F50B5-F215-A741-A4F9-83DD733A8455}"/>
              </a:ext>
            </a:extLst>
          </p:cNvPr>
          <p:cNvSpPr>
            <a:spLocks noGrp="1"/>
          </p:cNvSpPr>
          <p:nvPr>
            <p:ph type="dt" sz="half" idx="10"/>
          </p:nvPr>
        </p:nvSpPr>
        <p:spPr/>
        <p:txBody>
          <a:bodyPr/>
          <a:lstStyle/>
          <a:p>
            <a:fld id="{491A5CA9-838F-9848-B6AE-8D9C7CD2CF0B}" type="datetimeFigureOut">
              <a:rPr lang="en-US" smtClean="0"/>
              <a:t>9/12/22</a:t>
            </a:fld>
            <a:endParaRPr lang="en-US"/>
          </a:p>
        </p:txBody>
      </p:sp>
      <p:sp>
        <p:nvSpPr>
          <p:cNvPr id="5" name="Footer Placeholder 4">
            <a:extLst>
              <a:ext uri="{FF2B5EF4-FFF2-40B4-BE49-F238E27FC236}">
                <a16:creationId xmlns:a16="http://schemas.microsoft.com/office/drawing/2014/main" id="{B9BABC62-3100-6A49-8211-12596DA293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D87A5-DB66-3E47-8534-9146F821E096}"/>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9961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7EA80682-2A63-E448-8D58-55E1C490BA4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D8046B-1898-5A41-A995-0D4DB56002AC}"/>
              </a:ext>
            </a:extLst>
          </p:cNvPr>
          <p:cNvSpPr>
            <a:spLocks noGrp="1"/>
          </p:cNvSpPr>
          <p:nvPr>
            <p:ph type="title"/>
          </p:nvPr>
        </p:nvSpPr>
        <p:spPr>
          <a:xfrm>
            <a:off x="162339" y="136525"/>
            <a:ext cx="5572538" cy="936901"/>
          </a:xfrm>
        </p:spPr>
        <p:txBody>
          <a:bodyPr>
            <a:normAutofit/>
          </a:bodyPr>
          <a:lstStyle>
            <a:lvl1pPr>
              <a:defRPr sz="3600">
                <a:solidFill>
                  <a:srgbClr val="002060"/>
                </a:solidFill>
                <a:latin typeface="Libre Franklin"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2EE38FE-4597-AC4C-BA1E-3E17C5865D0D}"/>
              </a:ext>
            </a:extLst>
          </p:cNvPr>
          <p:cNvSpPr>
            <a:spLocks noGrp="1"/>
          </p:cNvSpPr>
          <p:nvPr>
            <p:ph idx="1"/>
          </p:nvPr>
        </p:nvSpPr>
        <p:spPr>
          <a:xfrm>
            <a:off x="838200" y="1825625"/>
            <a:ext cx="10515600" cy="4351338"/>
          </a:xfrm>
          <a:prstGeom prst="rect">
            <a:avLst/>
          </a:prstGeom>
        </p:spPr>
        <p:txBody>
          <a:bodyPr/>
          <a:lstStyle>
            <a:lvl1pPr>
              <a:defRPr>
                <a:solidFill>
                  <a:srgbClr val="002060"/>
                </a:solidFill>
                <a:latin typeface="Libre Franklin" pitchFamily="2" charset="77"/>
              </a:defRPr>
            </a:lvl1pPr>
            <a:lvl2pPr>
              <a:defRPr>
                <a:solidFill>
                  <a:srgbClr val="002060"/>
                </a:solidFill>
                <a:latin typeface="Libre Franklin" pitchFamily="2" charset="77"/>
              </a:defRPr>
            </a:lvl2pPr>
            <a:lvl3pPr>
              <a:defRPr>
                <a:solidFill>
                  <a:srgbClr val="002060"/>
                </a:solidFill>
                <a:latin typeface="Libre Franklin" pitchFamily="2" charset="77"/>
              </a:defRPr>
            </a:lvl3pPr>
            <a:lvl4pPr>
              <a:defRPr>
                <a:solidFill>
                  <a:srgbClr val="002060"/>
                </a:solidFill>
                <a:latin typeface="Libre Franklin" pitchFamily="2" charset="77"/>
              </a:defRPr>
            </a:lvl4pPr>
            <a:lvl5pPr>
              <a:defRPr>
                <a:solidFill>
                  <a:srgbClr val="002060"/>
                </a:solidFill>
                <a:latin typeface="Libre Franklin"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E128D-C2A0-6E48-8131-5588801FE59B}"/>
              </a:ext>
            </a:extLst>
          </p:cNvPr>
          <p:cNvSpPr>
            <a:spLocks noGrp="1"/>
          </p:cNvSpPr>
          <p:nvPr>
            <p:ph type="dt" sz="half" idx="10"/>
          </p:nvPr>
        </p:nvSpPr>
        <p:spPr/>
        <p:txBody>
          <a:bodyPr/>
          <a:lstStyle/>
          <a:p>
            <a:fld id="{491A5CA9-838F-9848-B6AE-8D9C7CD2CF0B}" type="datetimeFigureOut">
              <a:rPr lang="en-US" smtClean="0"/>
              <a:t>9/12/22</a:t>
            </a:fld>
            <a:endParaRPr lang="en-US"/>
          </a:p>
        </p:txBody>
      </p:sp>
      <p:sp>
        <p:nvSpPr>
          <p:cNvPr id="5" name="Footer Placeholder 4">
            <a:extLst>
              <a:ext uri="{FF2B5EF4-FFF2-40B4-BE49-F238E27FC236}">
                <a16:creationId xmlns:a16="http://schemas.microsoft.com/office/drawing/2014/main" id="{1B45799A-6BEE-0B48-8165-6AB541E2E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8B8D7-37B6-A54F-BF35-116E84871F1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196198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A80682-2A63-E448-8D58-55E1C490BA4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D8046B-1898-5A41-A995-0D4DB56002AC}"/>
              </a:ext>
            </a:extLst>
          </p:cNvPr>
          <p:cNvSpPr>
            <a:spLocks noGrp="1"/>
          </p:cNvSpPr>
          <p:nvPr>
            <p:ph type="title"/>
          </p:nvPr>
        </p:nvSpPr>
        <p:spPr>
          <a:xfrm>
            <a:off x="92766" y="136525"/>
            <a:ext cx="5572538" cy="936901"/>
          </a:xfrm>
        </p:spPr>
        <p:txBody>
          <a:bodyPr>
            <a:normAutofit/>
          </a:bodyPr>
          <a:lstStyle>
            <a:lvl1pPr>
              <a:defRPr sz="3600">
                <a:solidFill>
                  <a:schemeClr val="bg1"/>
                </a:solidFill>
                <a:latin typeface="Libre Franklin"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2EE38FE-4597-AC4C-BA1E-3E17C5865D0D}"/>
              </a:ext>
            </a:extLst>
          </p:cNvPr>
          <p:cNvSpPr>
            <a:spLocks noGrp="1"/>
          </p:cNvSpPr>
          <p:nvPr>
            <p:ph idx="1"/>
          </p:nvPr>
        </p:nvSpPr>
        <p:spPr>
          <a:xfrm>
            <a:off x="838200" y="1825625"/>
            <a:ext cx="10515600" cy="4351338"/>
          </a:xfrm>
          <a:prstGeom prst="rect">
            <a:avLst/>
          </a:prstGeom>
        </p:spPr>
        <p:txBody>
          <a:bodyPr/>
          <a:lstStyle>
            <a:lvl1pPr>
              <a:defRPr>
                <a:solidFill>
                  <a:srgbClr val="002060"/>
                </a:solidFill>
                <a:latin typeface="Libre Franklin" pitchFamily="2" charset="77"/>
              </a:defRPr>
            </a:lvl1pPr>
            <a:lvl2pPr>
              <a:defRPr>
                <a:solidFill>
                  <a:srgbClr val="002060"/>
                </a:solidFill>
                <a:latin typeface="Libre Franklin" pitchFamily="2" charset="77"/>
              </a:defRPr>
            </a:lvl2pPr>
            <a:lvl3pPr>
              <a:defRPr>
                <a:solidFill>
                  <a:srgbClr val="002060"/>
                </a:solidFill>
                <a:latin typeface="Libre Franklin" pitchFamily="2" charset="77"/>
              </a:defRPr>
            </a:lvl3pPr>
            <a:lvl4pPr>
              <a:defRPr>
                <a:solidFill>
                  <a:srgbClr val="002060"/>
                </a:solidFill>
                <a:latin typeface="Libre Franklin" pitchFamily="2" charset="77"/>
              </a:defRPr>
            </a:lvl4pPr>
            <a:lvl5pPr>
              <a:defRPr>
                <a:solidFill>
                  <a:srgbClr val="002060"/>
                </a:solidFill>
                <a:latin typeface="Libre Franklin"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E128D-C2A0-6E48-8131-5588801FE59B}"/>
              </a:ext>
            </a:extLst>
          </p:cNvPr>
          <p:cNvSpPr>
            <a:spLocks noGrp="1"/>
          </p:cNvSpPr>
          <p:nvPr>
            <p:ph type="dt" sz="half" idx="10"/>
          </p:nvPr>
        </p:nvSpPr>
        <p:spPr/>
        <p:txBody>
          <a:bodyPr/>
          <a:lstStyle/>
          <a:p>
            <a:fld id="{491A5CA9-838F-9848-B6AE-8D9C7CD2CF0B}" type="datetimeFigureOut">
              <a:rPr lang="en-US" smtClean="0"/>
              <a:t>9/12/22</a:t>
            </a:fld>
            <a:endParaRPr lang="en-US"/>
          </a:p>
        </p:txBody>
      </p:sp>
      <p:sp>
        <p:nvSpPr>
          <p:cNvPr id="5" name="Footer Placeholder 4">
            <a:extLst>
              <a:ext uri="{FF2B5EF4-FFF2-40B4-BE49-F238E27FC236}">
                <a16:creationId xmlns:a16="http://schemas.microsoft.com/office/drawing/2014/main" id="{1B45799A-6BEE-0B48-8165-6AB541E2E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8B8D7-37B6-A54F-BF35-116E84871F1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1423438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401E-1BE6-274E-B4D2-7D94D75BCC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276B87-7947-2D4D-9E1E-7E13B03238A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F0353A-B1D3-2D46-97A1-7EC4E287B394}"/>
              </a:ext>
            </a:extLst>
          </p:cNvPr>
          <p:cNvSpPr>
            <a:spLocks noGrp="1"/>
          </p:cNvSpPr>
          <p:nvPr>
            <p:ph type="dt" sz="half" idx="10"/>
          </p:nvPr>
        </p:nvSpPr>
        <p:spPr/>
        <p:txBody>
          <a:bodyPr/>
          <a:lstStyle/>
          <a:p>
            <a:fld id="{491A5CA9-838F-9848-B6AE-8D9C7CD2CF0B}" type="datetimeFigureOut">
              <a:rPr lang="en-US" smtClean="0"/>
              <a:t>9/12/22</a:t>
            </a:fld>
            <a:endParaRPr lang="en-US"/>
          </a:p>
        </p:txBody>
      </p:sp>
      <p:sp>
        <p:nvSpPr>
          <p:cNvPr id="5" name="Footer Placeholder 4">
            <a:extLst>
              <a:ext uri="{FF2B5EF4-FFF2-40B4-BE49-F238E27FC236}">
                <a16:creationId xmlns:a16="http://schemas.microsoft.com/office/drawing/2014/main" id="{529E07A2-B74C-A44C-95F3-47ED405A6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84C69-71F9-7E40-9617-3592BE55EDC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71736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0E7A3-8E1C-5846-AAD9-6E4309FB4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1C983C-C251-5D43-8F61-016D30E4A6D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978BE-5AF8-3841-9A67-E07EDDEF0AD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07B0D9-6697-B747-8B71-EDFFB02D016D}"/>
              </a:ext>
            </a:extLst>
          </p:cNvPr>
          <p:cNvSpPr>
            <a:spLocks noGrp="1"/>
          </p:cNvSpPr>
          <p:nvPr>
            <p:ph type="dt" sz="half" idx="10"/>
          </p:nvPr>
        </p:nvSpPr>
        <p:spPr/>
        <p:txBody>
          <a:bodyPr/>
          <a:lstStyle/>
          <a:p>
            <a:fld id="{491A5CA9-838F-9848-B6AE-8D9C7CD2CF0B}" type="datetimeFigureOut">
              <a:rPr lang="en-US" smtClean="0"/>
              <a:t>9/12/22</a:t>
            </a:fld>
            <a:endParaRPr lang="en-US"/>
          </a:p>
        </p:txBody>
      </p:sp>
      <p:sp>
        <p:nvSpPr>
          <p:cNvPr id="6" name="Footer Placeholder 5">
            <a:extLst>
              <a:ext uri="{FF2B5EF4-FFF2-40B4-BE49-F238E27FC236}">
                <a16:creationId xmlns:a16="http://schemas.microsoft.com/office/drawing/2014/main" id="{E2C4AC25-1A68-2F42-94A6-A04FF4B56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47922C-0EC1-6442-97EB-AB2C0E0EFB2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145300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9A7CF-9C3E-5D40-9C1A-5A4F7EF90C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6B9E0C-A394-8447-BAE0-6943A27E82D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B410B6-26AD-7D46-80CB-72A46C0E5E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4DFB5F-963C-C349-BE65-9A9DC5D5E9B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806BA2-6FDD-1745-AC79-08A20290482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DEEE11-3449-6F47-B502-4F065E5E3AB3}"/>
              </a:ext>
            </a:extLst>
          </p:cNvPr>
          <p:cNvSpPr>
            <a:spLocks noGrp="1"/>
          </p:cNvSpPr>
          <p:nvPr>
            <p:ph type="dt" sz="half" idx="10"/>
          </p:nvPr>
        </p:nvSpPr>
        <p:spPr/>
        <p:txBody>
          <a:bodyPr/>
          <a:lstStyle/>
          <a:p>
            <a:fld id="{491A5CA9-838F-9848-B6AE-8D9C7CD2CF0B}" type="datetimeFigureOut">
              <a:rPr lang="en-US" smtClean="0"/>
              <a:t>9/12/22</a:t>
            </a:fld>
            <a:endParaRPr lang="en-US"/>
          </a:p>
        </p:txBody>
      </p:sp>
      <p:sp>
        <p:nvSpPr>
          <p:cNvPr id="8" name="Footer Placeholder 7">
            <a:extLst>
              <a:ext uri="{FF2B5EF4-FFF2-40B4-BE49-F238E27FC236}">
                <a16:creationId xmlns:a16="http://schemas.microsoft.com/office/drawing/2014/main" id="{509E8756-EEA7-874C-8AEB-D9B477F98C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D74522-3EA2-6345-94DC-61EA4885480D}"/>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51978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70AB1-F7C5-D843-81B8-FB765E4B0C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F460A-F099-4548-B6A8-6BE0004855DD}"/>
              </a:ext>
            </a:extLst>
          </p:cNvPr>
          <p:cNvSpPr>
            <a:spLocks noGrp="1"/>
          </p:cNvSpPr>
          <p:nvPr>
            <p:ph type="dt" sz="half" idx="10"/>
          </p:nvPr>
        </p:nvSpPr>
        <p:spPr/>
        <p:txBody>
          <a:bodyPr/>
          <a:lstStyle/>
          <a:p>
            <a:fld id="{491A5CA9-838F-9848-B6AE-8D9C7CD2CF0B}" type="datetimeFigureOut">
              <a:rPr lang="en-US" smtClean="0"/>
              <a:t>9/12/22</a:t>
            </a:fld>
            <a:endParaRPr lang="en-US"/>
          </a:p>
        </p:txBody>
      </p:sp>
      <p:sp>
        <p:nvSpPr>
          <p:cNvPr id="4" name="Footer Placeholder 3">
            <a:extLst>
              <a:ext uri="{FF2B5EF4-FFF2-40B4-BE49-F238E27FC236}">
                <a16:creationId xmlns:a16="http://schemas.microsoft.com/office/drawing/2014/main" id="{FB9AD487-5380-D044-AC8F-32E4EFBC2D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52EBDF-CF24-1041-8CBC-219F8D422540}"/>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408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028027-B46B-A84B-91A7-50E1E63CEC09}"/>
              </a:ext>
            </a:extLst>
          </p:cNvPr>
          <p:cNvSpPr>
            <a:spLocks noGrp="1"/>
          </p:cNvSpPr>
          <p:nvPr>
            <p:ph type="dt" sz="half" idx="10"/>
          </p:nvPr>
        </p:nvSpPr>
        <p:spPr/>
        <p:txBody>
          <a:bodyPr/>
          <a:lstStyle/>
          <a:p>
            <a:fld id="{491A5CA9-838F-9848-B6AE-8D9C7CD2CF0B}" type="datetimeFigureOut">
              <a:rPr lang="en-US" smtClean="0"/>
              <a:t>9/12/22</a:t>
            </a:fld>
            <a:endParaRPr lang="en-US"/>
          </a:p>
        </p:txBody>
      </p:sp>
      <p:sp>
        <p:nvSpPr>
          <p:cNvPr id="3" name="Footer Placeholder 2">
            <a:extLst>
              <a:ext uri="{FF2B5EF4-FFF2-40B4-BE49-F238E27FC236}">
                <a16:creationId xmlns:a16="http://schemas.microsoft.com/office/drawing/2014/main" id="{5970D50B-0BCF-7A42-AD4B-05AE98EC2A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A1C426-314C-9F40-BE98-C3D21F4C50BF}"/>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57135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8589D-9392-6B47-807F-C50C09A7C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6BFCB0-C782-4641-AE6F-D163B9D9EB5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64FB1F-27C0-E84E-84EE-0AD84C58438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CF12A-2674-A545-B015-D8C3DB8B3E33}"/>
              </a:ext>
            </a:extLst>
          </p:cNvPr>
          <p:cNvSpPr>
            <a:spLocks noGrp="1"/>
          </p:cNvSpPr>
          <p:nvPr>
            <p:ph type="dt" sz="half" idx="10"/>
          </p:nvPr>
        </p:nvSpPr>
        <p:spPr/>
        <p:txBody>
          <a:bodyPr/>
          <a:lstStyle/>
          <a:p>
            <a:fld id="{491A5CA9-838F-9848-B6AE-8D9C7CD2CF0B}" type="datetimeFigureOut">
              <a:rPr lang="en-US" smtClean="0"/>
              <a:t>9/12/22</a:t>
            </a:fld>
            <a:endParaRPr lang="en-US"/>
          </a:p>
        </p:txBody>
      </p:sp>
      <p:sp>
        <p:nvSpPr>
          <p:cNvPr id="6" name="Footer Placeholder 5">
            <a:extLst>
              <a:ext uri="{FF2B5EF4-FFF2-40B4-BE49-F238E27FC236}">
                <a16:creationId xmlns:a16="http://schemas.microsoft.com/office/drawing/2014/main" id="{450E582C-DA51-204B-9BC1-FA7CA9F42A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522FC6-2B8D-1D4D-A74B-CC2A1F5C0B0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98564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Graphical user interface&#10;&#10;Description automatically generated with low confidence">
            <a:extLst>
              <a:ext uri="{FF2B5EF4-FFF2-40B4-BE49-F238E27FC236}">
                <a16:creationId xmlns:a16="http://schemas.microsoft.com/office/drawing/2014/main" id="{C53AB4D8-AD3B-9847-A8C5-64182F0947F1}"/>
              </a:ext>
            </a:extLst>
          </p:cNvPr>
          <p:cNvPicPr>
            <a:picLocks noChangeAspect="1"/>
          </p:cNvPicPr>
          <p:nvPr userDrawn="1"/>
        </p:nvPicPr>
        <p:blipFill>
          <a:blip r:embed="rId1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546EE2B-89E9-E043-9F8D-705D1A6EBC51}"/>
              </a:ext>
            </a:extLst>
          </p:cNvPr>
          <p:cNvSpPr>
            <a:spLocks noGrp="1"/>
          </p:cNvSpPr>
          <p:nvPr>
            <p:ph type="title"/>
          </p:nvPr>
        </p:nvSpPr>
        <p:spPr>
          <a:xfrm>
            <a:off x="92766" y="136525"/>
            <a:ext cx="5572538"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4E9ABF3C-1E9E-0E4C-815E-4EE4C1A19A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A5CA9-838F-9848-B6AE-8D9C7CD2CF0B}" type="datetimeFigureOut">
              <a:rPr lang="en-US" smtClean="0"/>
              <a:t>9/12/22</a:t>
            </a:fld>
            <a:endParaRPr lang="en-US"/>
          </a:p>
        </p:txBody>
      </p:sp>
      <p:sp>
        <p:nvSpPr>
          <p:cNvPr id="5" name="Footer Placeholder 4">
            <a:extLst>
              <a:ext uri="{FF2B5EF4-FFF2-40B4-BE49-F238E27FC236}">
                <a16:creationId xmlns:a16="http://schemas.microsoft.com/office/drawing/2014/main" id="{67A22710-4007-4746-987E-EA7D80AD64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99E8CE-8213-E945-B400-97EBBE5747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D5E36-494E-9B47-B1DA-2034EEE0FFBF}" type="slidenum">
              <a:rPr lang="en-US" smtClean="0"/>
              <a:t>‹#›</a:t>
            </a:fld>
            <a:endParaRPr lang="en-US"/>
          </a:p>
        </p:txBody>
      </p:sp>
    </p:spTree>
    <p:extLst>
      <p:ext uri="{BB962C8B-B14F-4D97-AF65-F5344CB8AC3E}">
        <p14:creationId xmlns:p14="http://schemas.microsoft.com/office/powerpoint/2010/main" val="2694032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rgbClr val="002060"/>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Libre Frankli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Libre Frankli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Libre Frankli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Libre Frankli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Libre Frankli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simpleonlinestandards.com/so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https://info.sentrilock.com/hs-fs/hubfs/Change%20PIN%20screen%20updated.jpg?width=702&amp;upscale=true&amp;name=Change%20PIN%20screen%20updated.jp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mailto:Accounting@succeedwithmore.co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succeedwithmore.com/calenda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6644"/>
            <a:ext cx="5009661" cy="1200329"/>
          </a:xfrm>
          <a:prstGeom prst="rect">
            <a:avLst/>
          </a:prstGeom>
          <a:noFill/>
        </p:spPr>
        <p:txBody>
          <a:bodyPr wrap="square" rtlCol="0">
            <a:spAutoFit/>
          </a:bodyPr>
          <a:lstStyle/>
          <a:p>
            <a:pPr algn="ctr"/>
            <a:r>
              <a:rPr lang="en-US" sz="3600" b="1" dirty="0">
                <a:solidFill>
                  <a:schemeClr val="tx2"/>
                </a:solidFill>
                <a:latin typeface="Libre Franklin" panose="00000500000000000000" pitchFamily="2" charset="0"/>
              </a:rPr>
              <a:t>September 2022</a:t>
            </a:r>
          </a:p>
          <a:p>
            <a:pPr algn="ctr"/>
            <a:r>
              <a:rPr lang="en-US" sz="3600" b="1" dirty="0">
                <a:solidFill>
                  <a:schemeClr val="tx2"/>
                </a:solidFill>
                <a:latin typeface="Libre Franklin" panose="00000500000000000000" pitchFamily="2" charset="0"/>
              </a:rPr>
              <a:t>BROKER SLIDES</a:t>
            </a:r>
          </a:p>
        </p:txBody>
      </p:sp>
    </p:spTree>
    <p:extLst>
      <p:ext uri="{BB962C8B-B14F-4D97-AF65-F5344CB8AC3E}">
        <p14:creationId xmlns:p14="http://schemas.microsoft.com/office/powerpoint/2010/main" val="688979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b="1" dirty="0"/>
              <a:t>TELL US YOUR WHY?</a:t>
            </a:r>
          </a:p>
        </p:txBody>
      </p:sp>
      <p:sp>
        <p:nvSpPr>
          <p:cNvPr id="3" name="Rectangle 2"/>
          <p:cNvSpPr/>
          <p:nvPr/>
        </p:nvSpPr>
        <p:spPr>
          <a:xfrm>
            <a:off x="418012" y="1371601"/>
            <a:ext cx="6701246" cy="3877985"/>
          </a:xfrm>
          <a:prstGeom prst="rect">
            <a:avLst/>
          </a:prstGeom>
        </p:spPr>
        <p:txBody>
          <a:bodyPr wrap="square">
            <a:spAutoFit/>
          </a:bodyPr>
          <a:lstStyle/>
          <a:p>
            <a:r>
              <a:rPr lang="en-US" sz="2400" b="1" dirty="0">
                <a:solidFill>
                  <a:srgbClr val="002060"/>
                </a:solidFill>
                <a:latin typeface="Libre Franklin" panose="00000500000000000000" pitchFamily="2" charset="0"/>
                <a:ea typeface="Calibri" panose="020F0502020204030204" pitchFamily="34" charset="0"/>
                <a:cs typeface="Times New Roman" panose="02020603050405020304" pitchFamily="18" charset="0"/>
              </a:rPr>
              <a:t>Want to meet Jarrett Payton? How about WINNING a free marketing video? Both could be yours!</a:t>
            </a:r>
          </a:p>
          <a:p>
            <a:endParaRPr lang="en-US" dirty="0">
              <a:solidFill>
                <a:srgbClr val="002060"/>
              </a:solidFill>
              <a:latin typeface="Libre Franklin" panose="00000500000000000000" pitchFamily="2"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solidFill>
                  <a:srgbClr val="002060"/>
                </a:solidFill>
                <a:latin typeface="Libre Franklin" panose="00000500000000000000" pitchFamily="2" charset="0"/>
                <a:ea typeface="Calibri" panose="020F0502020204030204" pitchFamily="34" charset="0"/>
                <a:cs typeface="Times New Roman" panose="02020603050405020304" pitchFamily="18" charset="0"/>
              </a:rPr>
              <a:t>Record and post a 1-2 minute video about why you’re a REALTOR® on social media. </a:t>
            </a:r>
          </a:p>
          <a:p>
            <a:endParaRPr lang="en-US" dirty="0">
              <a:solidFill>
                <a:srgbClr val="002060"/>
              </a:solidFill>
              <a:latin typeface="Libre Franklin" panose="00000500000000000000" pitchFamily="2"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solidFill>
                  <a:srgbClr val="002060"/>
                </a:solidFill>
                <a:latin typeface="Libre Franklin" panose="00000500000000000000" pitchFamily="2" charset="0"/>
                <a:ea typeface="Calibri" panose="020F0502020204030204" pitchFamily="34" charset="0"/>
                <a:cs typeface="Times New Roman" panose="02020603050405020304" pitchFamily="18" charset="0"/>
              </a:rPr>
              <a:t>Tag Mainstreet Organization of REALTORS® using the hashtag #</a:t>
            </a:r>
            <a:r>
              <a:rPr lang="en-US" dirty="0" err="1">
                <a:solidFill>
                  <a:srgbClr val="002060"/>
                </a:solidFill>
                <a:latin typeface="Libre Franklin" panose="00000500000000000000" pitchFamily="2" charset="0"/>
                <a:ea typeface="Calibri" panose="020F0502020204030204" pitchFamily="34" charset="0"/>
                <a:cs typeface="Times New Roman" panose="02020603050405020304" pitchFamily="18" charset="0"/>
              </a:rPr>
              <a:t>MainstreetREALTORS</a:t>
            </a:r>
            <a:r>
              <a:rPr lang="en-US" dirty="0">
                <a:solidFill>
                  <a:srgbClr val="002060"/>
                </a:solidFill>
                <a:latin typeface="Libre Franklin" panose="00000500000000000000" pitchFamily="2" charset="0"/>
                <a:ea typeface="Calibri" panose="020F0502020204030204" pitchFamily="34" charset="0"/>
                <a:cs typeface="Times New Roman" panose="02020603050405020304" pitchFamily="18" charset="0"/>
              </a:rPr>
              <a:t> by September 30</a:t>
            </a:r>
            <a:r>
              <a:rPr lang="en-US" baseline="30000" dirty="0">
                <a:solidFill>
                  <a:srgbClr val="002060"/>
                </a:solidFill>
                <a:latin typeface="Libre Franklin" panose="00000500000000000000" pitchFamily="2" charset="0"/>
                <a:ea typeface="Calibri" panose="020F0502020204030204" pitchFamily="34" charset="0"/>
                <a:cs typeface="Times New Roman" panose="02020603050405020304" pitchFamily="18" charset="0"/>
              </a:rPr>
              <a:t>th</a:t>
            </a:r>
            <a:r>
              <a:rPr lang="en-US" dirty="0">
                <a:solidFill>
                  <a:srgbClr val="002060"/>
                </a:solidFill>
                <a:latin typeface="Libre Franklin" panose="00000500000000000000" pitchFamily="2" charset="0"/>
                <a:ea typeface="Calibri" panose="020F0502020204030204" pitchFamily="34" charset="0"/>
                <a:cs typeface="Times New Roman" panose="02020603050405020304" pitchFamily="18" charset="0"/>
              </a:rPr>
              <a:t>. </a:t>
            </a:r>
          </a:p>
          <a:p>
            <a:endParaRPr lang="en-US" dirty="0">
              <a:solidFill>
                <a:srgbClr val="002060"/>
              </a:solidFill>
              <a:latin typeface="Libre Franklin" panose="00000500000000000000" pitchFamily="2"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solidFill>
                  <a:srgbClr val="002060"/>
                </a:solidFill>
                <a:latin typeface="Libre Franklin" panose="00000500000000000000" pitchFamily="2" charset="0"/>
                <a:ea typeface="Calibri" panose="020F0502020204030204" pitchFamily="34" charset="0"/>
                <a:cs typeface="Times New Roman" panose="02020603050405020304" pitchFamily="18" charset="0"/>
              </a:rPr>
              <a:t>One lucky member will win an exclusive opportunity to meet and introduce Jarrett Payton prior to his keynote presentation (photo </a:t>
            </a:r>
            <a:r>
              <a:rPr lang="en-US" dirty="0" err="1">
                <a:solidFill>
                  <a:srgbClr val="002060"/>
                </a:solidFill>
                <a:latin typeface="Libre Franklin" panose="00000500000000000000" pitchFamily="2" charset="0"/>
                <a:ea typeface="Calibri" panose="020F0502020204030204" pitchFamily="34" charset="0"/>
                <a:cs typeface="Times New Roman" panose="02020603050405020304" pitchFamily="18" charset="0"/>
              </a:rPr>
              <a:t>opp</a:t>
            </a:r>
            <a:r>
              <a:rPr lang="en-US" dirty="0">
                <a:solidFill>
                  <a:srgbClr val="002060"/>
                </a:solidFill>
                <a:latin typeface="Libre Franklin" panose="00000500000000000000" pitchFamily="2" charset="0"/>
                <a:ea typeface="Calibri" panose="020F0502020204030204" pitchFamily="34" charset="0"/>
                <a:cs typeface="Times New Roman" panose="02020603050405020304" pitchFamily="18" charset="0"/>
              </a:rPr>
              <a:t> included) on October 13</a:t>
            </a:r>
            <a:r>
              <a:rPr lang="en-US" baseline="30000" dirty="0">
                <a:solidFill>
                  <a:srgbClr val="002060"/>
                </a:solidFill>
                <a:latin typeface="Libre Franklin" panose="00000500000000000000" pitchFamily="2" charset="0"/>
                <a:ea typeface="Calibri" panose="020F0502020204030204" pitchFamily="34" charset="0"/>
                <a:cs typeface="Times New Roman" panose="02020603050405020304" pitchFamily="18" charset="0"/>
              </a:rPr>
              <a:t>th</a:t>
            </a:r>
            <a:r>
              <a:rPr lang="en-US" dirty="0">
                <a:solidFill>
                  <a:srgbClr val="002060"/>
                </a:solidFill>
                <a:latin typeface="Libre Franklin" panose="00000500000000000000" pitchFamily="2" charset="0"/>
                <a:ea typeface="Calibri" panose="020F0502020204030204" pitchFamily="34" charset="0"/>
                <a:cs typeface="Times New Roman" panose="02020603050405020304" pitchFamily="18" charset="0"/>
              </a:rPr>
              <a:t> and a free marketing video using </a:t>
            </a:r>
            <a:r>
              <a:rPr lang="en-US" dirty="0" err="1">
                <a:solidFill>
                  <a:srgbClr val="002060"/>
                </a:solidFill>
                <a:latin typeface="Libre Franklin" panose="00000500000000000000" pitchFamily="2" charset="0"/>
                <a:ea typeface="Calibri" panose="020F0502020204030204" pitchFamily="34" charset="0"/>
                <a:cs typeface="Times New Roman" panose="02020603050405020304" pitchFamily="18" charset="0"/>
              </a:rPr>
              <a:t>Mainstreet’s</a:t>
            </a:r>
            <a:r>
              <a:rPr lang="en-US" dirty="0">
                <a:solidFill>
                  <a:srgbClr val="002060"/>
                </a:solidFill>
                <a:latin typeface="Libre Franklin" panose="00000500000000000000" pitchFamily="2" charset="0"/>
                <a:ea typeface="Calibri" panose="020F0502020204030204" pitchFamily="34" charset="0"/>
                <a:cs typeface="Times New Roman" panose="02020603050405020304" pitchFamily="18" charset="0"/>
              </a:rPr>
              <a:t> professional videographer and studio.</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1044" y="1813561"/>
            <a:ext cx="3437709" cy="3437709"/>
          </a:xfrm>
          <a:prstGeom prst="rect">
            <a:avLst/>
          </a:prstGeom>
        </p:spPr>
      </p:pic>
    </p:spTree>
    <p:extLst>
      <p:ext uri="{BB962C8B-B14F-4D97-AF65-F5344CB8AC3E}">
        <p14:creationId xmlns:p14="http://schemas.microsoft.com/office/powerpoint/2010/main" val="3012053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296214" y="152969"/>
            <a:ext cx="6735649" cy="936901"/>
          </a:xfrm>
        </p:spPr>
        <p:txBody>
          <a:bodyPr>
            <a:normAutofit/>
          </a:bodyPr>
          <a:lstStyle/>
          <a:p>
            <a:r>
              <a:rPr lang="en-US" sz="2800" b="1" dirty="0"/>
              <a:t>CODE OF ETHICS</a:t>
            </a:r>
          </a:p>
        </p:txBody>
      </p:sp>
      <p:sp>
        <p:nvSpPr>
          <p:cNvPr id="5" name="Rectangle 4"/>
          <p:cNvSpPr/>
          <p:nvPr/>
        </p:nvSpPr>
        <p:spPr>
          <a:xfrm>
            <a:off x="483326" y="1242541"/>
            <a:ext cx="9588137" cy="5293757"/>
          </a:xfrm>
          <a:prstGeom prst="rect">
            <a:avLst/>
          </a:prstGeom>
        </p:spPr>
        <p:txBody>
          <a:bodyPr wrap="square">
            <a:spAutoFit/>
          </a:bodyPr>
          <a:lstStyle/>
          <a:p>
            <a:pPr algn="just"/>
            <a:r>
              <a:rPr lang="en-US" b="1" dirty="0">
                <a:solidFill>
                  <a:srgbClr val="002060"/>
                </a:solidFill>
                <a:latin typeface="Libre Franklin" panose="00000500000000000000" pitchFamily="2" charset="0"/>
              </a:rPr>
              <a:t>Mainstreet Offers You a Better Way to Resolve a Dispute</a:t>
            </a:r>
          </a:p>
          <a:p>
            <a:pPr algn="just"/>
            <a:r>
              <a:rPr lang="en-US" sz="1400" dirty="0">
                <a:solidFill>
                  <a:srgbClr val="002060"/>
                </a:solidFill>
                <a:latin typeface="Libre Franklin" panose="00000500000000000000" pitchFamily="2" charset="0"/>
                <a:ea typeface="Calibri" panose="020F0502020204030204" pitchFamily="34" charset="0"/>
                <a:cs typeface="Times New Roman" panose="02020603050405020304" pitchFamily="18" charset="0"/>
              </a:rPr>
              <a:t>Even REALTORS® who are committed to high standards of conduct occasionally have honest business disputes with other professionals, clients, or customers.</a:t>
            </a:r>
          </a:p>
          <a:p>
            <a:pPr algn="just"/>
            <a:endParaRPr lang="en-US" sz="1400" dirty="0">
              <a:solidFill>
                <a:srgbClr val="002060"/>
              </a:solidFill>
              <a:latin typeface="Libre Franklin" panose="00000500000000000000" pitchFamily="2" charset="0"/>
              <a:ea typeface="Calibri" panose="020F0502020204030204" pitchFamily="34" charset="0"/>
              <a:cs typeface="Times New Roman" panose="02020603050405020304" pitchFamily="18" charset="0"/>
            </a:endParaRPr>
          </a:p>
          <a:p>
            <a:pPr algn="just"/>
            <a:r>
              <a:rPr lang="en-US" sz="1400" b="1" u="sng" dirty="0">
                <a:solidFill>
                  <a:srgbClr val="002060"/>
                </a:solidFill>
                <a:latin typeface="Libre Franklin" panose="00000500000000000000" pitchFamily="2" charset="0"/>
                <a:ea typeface="Calibri" panose="020F0502020204030204" pitchFamily="34" charset="0"/>
                <a:cs typeface="Times New Roman" panose="02020603050405020304" pitchFamily="18" charset="0"/>
              </a:rPr>
              <a:t>Professionalism Hotline: </a:t>
            </a:r>
          </a:p>
          <a:p>
            <a:pPr algn="just"/>
            <a:r>
              <a:rPr lang="en-US" sz="1400" dirty="0">
                <a:solidFill>
                  <a:srgbClr val="002060"/>
                </a:solidFill>
                <a:latin typeface="Libre Franklin" panose="00000500000000000000" pitchFamily="2" charset="0"/>
                <a:ea typeface="Calibri" panose="020F0502020204030204" pitchFamily="34" charset="0"/>
                <a:cs typeface="Times New Roman" panose="02020603050405020304" pitchFamily="18" charset="0"/>
              </a:rPr>
              <a:t>When you have ethics, transactional, or professional standards questions, you need quick answers. The Mainstreet Professionalism Hotline is staffed by trained experts who are standing by to help members and consumers with questions related to real estate transactions.</a:t>
            </a:r>
          </a:p>
          <a:p>
            <a:endParaRPr lang="en-US" b="1" dirty="0">
              <a:solidFill>
                <a:srgbClr val="002060"/>
              </a:solidFill>
              <a:latin typeface="Libre Franklin" panose="00000500000000000000" pitchFamily="2" charset="0"/>
              <a:ea typeface="Calibri" panose="020F0502020204030204" pitchFamily="34" charset="0"/>
              <a:cs typeface="Times New Roman" panose="02020603050405020304" pitchFamily="18" charset="0"/>
            </a:endParaRPr>
          </a:p>
          <a:p>
            <a:r>
              <a:rPr lang="en-US" sz="1400" b="1" u="sng" dirty="0">
                <a:solidFill>
                  <a:srgbClr val="002060"/>
                </a:solidFill>
                <a:latin typeface="Libre Franklin" panose="00000500000000000000" pitchFamily="2" charset="0"/>
                <a:ea typeface="Calibri" panose="020F0502020204030204" pitchFamily="34" charset="0"/>
                <a:cs typeface="Times New Roman" panose="02020603050405020304" pitchFamily="18" charset="0"/>
              </a:rPr>
              <a:t>Ombudsman Program:</a:t>
            </a:r>
          </a:p>
          <a:p>
            <a:r>
              <a:rPr lang="en-US" sz="1400" dirty="0">
                <a:solidFill>
                  <a:srgbClr val="002060"/>
                </a:solidFill>
                <a:latin typeface="Libre Franklin" panose="00000500000000000000" pitchFamily="2" charset="0"/>
                <a:ea typeface="Calibri" panose="020F0502020204030204" pitchFamily="34" charset="0"/>
                <a:cs typeface="Times New Roman" panose="02020603050405020304" pitchFamily="18" charset="0"/>
              </a:rPr>
              <a:t>Sometimes disputes just need facilitated conversation to get both parties on the same page. Our Ombudsman program offers an option for resolution that can help facilitate and bride conversations between parties in conflict. This peer-driven process is confidential and allows you to bypass a lengthy complaint process.</a:t>
            </a:r>
          </a:p>
          <a:p>
            <a:endParaRPr lang="en-US" sz="1400" dirty="0">
              <a:solidFill>
                <a:srgbClr val="002060"/>
              </a:solidFill>
              <a:latin typeface="Libre Franklin" panose="00000500000000000000" pitchFamily="2" charset="0"/>
              <a:ea typeface="Calibri" panose="020F0502020204030204" pitchFamily="34" charset="0"/>
              <a:cs typeface="Times New Roman" panose="02020603050405020304" pitchFamily="18" charset="0"/>
            </a:endParaRPr>
          </a:p>
          <a:p>
            <a:r>
              <a:rPr lang="en-US" sz="1400" dirty="0">
                <a:solidFill>
                  <a:srgbClr val="002060"/>
                </a:solidFill>
                <a:latin typeface="Libre Franklin" panose="00000500000000000000" pitchFamily="2" charset="0"/>
                <a:ea typeface="Calibri" panose="020F0502020204030204" pitchFamily="34" charset="0"/>
                <a:cs typeface="Times New Roman" panose="02020603050405020304" pitchFamily="18" charset="0"/>
              </a:rPr>
              <a:t>Our Ombudsman Team is comprised of members and REALTORS® who have gone through mediation training and are well-versed on the Code of Ethics and the Professional Standards Process.</a:t>
            </a:r>
          </a:p>
          <a:p>
            <a:pPr algn="ctr"/>
            <a:endParaRPr lang="en-US" sz="1400" dirty="0">
              <a:solidFill>
                <a:srgbClr val="002060"/>
              </a:solidFill>
              <a:latin typeface="Libre Franklin" panose="00000500000000000000" pitchFamily="2" charset="0"/>
              <a:ea typeface="Calibri" panose="020F0502020204030204" pitchFamily="34" charset="0"/>
              <a:cs typeface="Times New Roman" panose="02020603050405020304" pitchFamily="18" charset="0"/>
            </a:endParaRPr>
          </a:p>
          <a:p>
            <a:pPr algn="ctr"/>
            <a:r>
              <a:rPr lang="en-US" b="1" dirty="0">
                <a:solidFill>
                  <a:srgbClr val="002060"/>
                </a:solidFill>
                <a:latin typeface="Libre Franklin" panose="00000500000000000000" pitchFamily="2" charset="0"/>
                <a:ea typeface="Calibri" panose="020F0502020204030204" pitchFamily="34" charset="0"/>
                <a:cs typeface="Times New Roman" panose="02020603050405020304" pitchFamily="18" charset="0"/>
              </a:rPr>
              <a:t>Call 630.324.8400 and select the Professional &amp; Ethical Practices option.</a:t>
            </a:r>
          </a:p>
          <a:p>
            <a:pPr algn="ctr"/>
            <a:endParaRPr lang="en-US" b="1" dirty="0">
              <a:solidFill>
                <a:srgbClr val="002060"/>
              </a:solidFill>
              <a:latin typeface="Libre Franklin" panose="00000500000000000000" pitchFamily="2" charset="0"/>
              <a:ea typeface="Calibri" panose="020F0502020204030204" pitchFamily="34" charset="0"/>
              <a:cs typeface="Times New Roman" panose="02020603050405020304" pitchFamily="18" charset="0"/>
            </a:endParaRPr>
          </a:p>
          <a:p>
            <a:r>
              <a:rPr lang="en-US" sz="1400" b="1" u="sng" dirty="0">
                <a:solidFill>
                  <a:srgbClr val="002060"/>
                </a:solidFill>
                <a:latin typeface="Libre Franklin" panose="00000500000000000000" pitchFamily="2" charset="0"/>
                <a:ea typeface="Calibri" panose="020F0502020204030204" pitchFamily="34" charset="0"/>
                <a:cs typeface="Times New Roman" panose="02020603050405020304" pitchFamily="18" charset="0"/>
              </a:rPr>
              <a:t>Ethics, Mediation, &amp; Arbitration:</a:t>
            </a:r>
          </a:p>
          <a:p>
            <a:r>
              <a:rPr lang="en-US" sz="1400" dirty="0">
                <a:solidFill>
                  <a:srgbClr val="002060"/>
                </a:solidFill>
                <a:latin typeface="Libre Franklin" panose="00000500000000000000" pitchFamily="2" charset="0"/>
                <a:ea typeface="Calibri" panose="020F0502020204030204" pitchFamily="34" charset="0"/>
                <a:cs typeface="Times New Roman" panose="02020603050405020304" pitchFamily="18" charset="0"/>
              </a:rPr>
              <a:t>If you’ve tried the hotline and our Ombudsman Team, or believe you have a more serious complaint or violation to report, you can file a complaint by choosing to file a formal complaint </a:t>
            </a:r>
            <a:r>
              <a:rPr lang="en-US" sz="1400" dirty="0">
                <a:solidFill>
                  <a:srgbClr val="002060"/>
                </a:solidFill>
                <a:latin typeface="Libre Franklin" panose="00000500000000000000" pitchFamily="2" charset="0"/>
                <a:ea typeface="Calibri" panose="020F0502020204030204" pitchFamily="34" charset="0"/>
                <a:cs typeface="Times New Roman" panose="02020603050405020304" pitchFamily="18" charset="0"/>
                <a:hlinkClick r:id="rId3"/>
              </a:rPr>
              <a:t>www.simpleonlinestandards.com/sos</a:t>
            </a:r>
            <a:r>
              <a:rPr lang="en-US" sz="1400" dirty="0">
                <a:solidFill>
                  <a:srgbClr val="002060"/>
                </a:solidFill>
                <a:latin typeface="Libre Franklin" panose="00000500000000000000" pitchFamily="2" charset="0"/>
                <a:ea typeface="Calibri" panose="020F0502020204030204" pitchFamily="34" charset="0"/>
                <a:cs typeface="Times New Roman" panose="02020603050405020304" pitchFamily="18" charset="0"/>
              </a:rPr>
              <a:t>  </a:t>
            </a:r>
          </a:p>
          <a:p>
            <a:endParaRPr lang="en-US" sz="1400" b="1" u="sng" dirty="0">
              <a:solidFill>
                <a:srgbClr val="002060"/>
              </a:solidFill>
              <a:latin typeface="Libre Franklin"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7920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385054" y="24727"/>
            <a:ext cx="6044548" cy="936901"/>
          </a:xfrm>
        </p:spPr>
        <p:txBody>
          <a:bodyPr>
            <a:normAutofit/>
          </a:bodyPr>
          <a:lstStyle/>
          <a:p>
            <a:r>
              <a:rPr lang="en-US" sz="2800" b="1" dirty="0"/>
              <a:t>SENTRILOCK</a:t>
            </a:r>
          </a:p>
        </p:txBody>
      </p:sp>
      <p:pic>
        <p:nvPicPr>
          <p:cNvPr id="1026" name="Picture 2" descr="Change PIN screen updated"/>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8437338" y="587829"/>
            <a:ext cx="2322653" cy="52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54425" y="1756201"/>
            <a:ext cx="8079678" cy="3416320"/>
          </a:xfrm>
          <a:prstGeom prst="rect">
            <a:avLst/>
          </a:prstGeom>
        </p:spPr>
        <p:txBody>
          <a:bodyPr wrap="square">
            <a:spAutoFit/>
          </a:bodyPr>
          <a:lstStyle/>
          <a:p>
            <a:r>
              <a:rPr lang="en-US" dirty="0">
                <a:solidFill>
                  <a:srgbClr val="002060"/>
                </a:solidFill>
                <a:latin typeface="Libre Franklin" panose="00000500000000000000" pitchFamily="2" charset="0"/>
              </a:rPr>
              <a:t>It’s REALTOR® Safety Month! Protecting your data is extremely important. That's why, effective Tuesday, September 13</a:t>
            </a:r>
            <a:r>
              <a:rPr lang="en-US" baseline="30000" dirty="0">
                <a:solidFill>
                  <a:srgbClr val="002060"/>
                </a:solidFill>
                <a:latin typeface="Libre Franklin" panose="00000500000000000000" pitchFamily="2" charset="0"/>
              </a:rPr>
              <a:t>th</a:t>
            </a:r>
            <a:r>
              <a:rPr lang="en-US" dirty="0">
                <a:solidFill>
                  <a:srgbClr val="002060"/>
                </a:solidFill>
                <a:latin typeface="Libre Franklin" panose="00000500000000000000" pitchFamily="2" charset="0"/>
              </a:rPr>
              <a:t>, </a:t>
            </a:r>
            <a:r>
              <a:rPr lang="en-US" dirty="0" err="1">
                <a:solidFill>
                  <a:srgbClr val="002060"/>
                </a:solidFill>
                <a:latin typeface="Libre Franklin" panose="00000500000000000000" pitchFamily="2" charset="0"/>
              </a:rPr>
              <a:t>SentriLock</a:t>
            </a:r>
            <a:r>
              <a:rPr lang="en-US" dirty="0">
                <a:solidFill>
                  <a:srgbClr val="002060"/>
                </a:solidFill>
                <a:latin typeface="Libre Franklin" panose="00000500000000000000" pitchFamily="2" charset="0"/>
              </a:rPr>
              <a:t> is implementing an extra layer of security to the </a:t>
            </a:r>
            <a:r>
              <a:rPr lang="en-US" dirty="0" err="1">
                <a:solidFill>
                  <a:srgbClr val="002060"/>
                </a:solidFill>
                <a:latin typeface="Libre Franklin" panose="00000500000000000000" pitchFamily="2" charset="0"/>
              </a:rPr>
              <a:t>SentriKey</a:t>
            </a:r>
            <a:r>
              <a:rPr lang="en-US" dirty="0">
                <a:solidFill>
                  <a:srgbClr val="002060"/>
                </a:solidFill>
                <a:latin typeface="Libre Franklin" panose="00000500000000000000" pitchFamily="2" charset="0"/>
              </a:rPr>
              <a:t>® Real Estate website and </a:t>
            </a:r>
            <a:r>
              <a:rPr lang="en-US" dirty="0" err="1">
                <a:solidFill>
                  <a:srgbClr val="002060"/>
                </a:solidFill>
                <a:latin typeface="Libre Franklin" panose="00000500000000000000" pitchFamily="2" charset="0"/>
              </a:rPr>
              <a:t>SentriKey</a:t>
            </a:r>
            <a:r>
              <a:rPr lang="en-US" dirty="0">
                <a:solidFill>
                  <a:srgbClr val="002060"/>
                </a:solidFill>
                <a:latin typeface="Libre Franklin" panose="00000500000000000000" pitchFamily="2" charset="0"/>
              </a:rPr>
              <a:t>® Real Estate mobile app by modifying the process for when you need to change your PIN. </a:t>
            </a:r>
          </a:p>
          <a:p>
            <a:endParaRPr lang="en-US" dirty="0">
              <a:solidFill>
                <a:srgbClr val="002060"/>
              </a:solidFill>
              <a:latin typeface="Libre Franklin" panose="00000500000000000000" pitchFamily="2" charset="0"/>
            </a:endParaRPr>
          </a:p>
          <a:p>
            <a:pPr marL="285750" indent="-285750">
              <a:buFont typeface="Arial" panose="020B0604020202020204" pitchFamily="34" charset="0"/>
              <a:buChar char="•"/>
            </a:pPr>
            <a:r>
              <a:rPr lang="en-US" b="1" dirty="0">
                <a:solidFill>
                  <a:srgbClr val="002060"/>
                </a:solidFill>
                <a:latin typeface="Libre Franklin" panose="00000500000000000000" pitchFamily="2" charset="0"/>
              </a:rPr>
              <a:t>Sept. 13</a:t>
            </a:r>
            <a:r>
              <a:rPr lang="en-US" b="1" baseline="30000" dirty="0">
                <a:solidFill>
                  <a:srgbClr val="002060"/>
                </a:solidFill>
                <a:latin typeface="Libre Franklin" panose="00000500000000000000" pitchFamily="2" charset="0"/>
              </a:rPr>
              <a:t>th</a:t>
            </a:r>
            <a:r>
              <a:rPr lang="en-US" b="1" dirty="0">
                <a:solidFill>
                  <a:srgbClr val="002060"/>
                </a:solidFill>
                <a:latin typeface="Libre Franklin" panose="00000500000000000000" pitchFamily="2" charset="0"/>
              </a:rPr>
              <a:t> Members receive an email from </a:t>
            </a:r>
            <a:r>
              <a:rPr lang="en-US" b="1" dirty="0" err="1">
                <a:solidFill>
                  <a:srgbClr val="002060"/>
                </a:solidFill>
                <a:latin typeface="Libre Franklin" panose="00000500000000000000" pitchFamily="2" charset="0"/>
              </a:rPr>
              <a:t>SentriLock</a:t>
            </a:r>
            <a:endParaRPr lang="en-US" b="1" dirty="0">
              <a:solidFill>
                <a:srgbClr val="002060"/>
              </a:solidFill>
              <a:latin typeface="Libre Franklin" panose="00000500000000000000" pitchFamily="2" charset="0"/>
            </a:endParaRPr>
          </a:p>
          <a:p>
            <a:pPr marL="285750" indent="-285750">
              <a:buFont typeface="Arial" panose="020B0604020202020204" pitchFamily="34" charset="0"/>
              <a:buChar char="•"/>
            </a:pPr>
            <a:r>
              <a:rPr lang="en-US" b="1" dirty="0">
                <a:solidFill>
                  <a:srgbClr val="002060"/>
                </a:solidFill>
                <a:latin typeface="Libre Franklin" panose="00000500000000000000" pitchFamily="2" charset="0"/>
              </a:rPr>
              <a:t>Members required to update the </a:t>
            </a:r>
            <a:r>
              <a:rPr lang="en-US" b="1" dirty="0" err="1">
                <a:solidFill>
                  <a:srgbClr val="002060"/>
                </a:solidFill>
                <a:latin typeface="Libre Franklin" panose="00000500000000000000" pitchFamily="2" charset="0"/>
              </a:rPr>
              <a:t>SentriKey</a:t>
            </a:r>
            <a:r>
              <a:rPr lang="en-US" b="1" dirty="0">
                <a:solidFill>
                  <a:srgbClr val="002060"/>
                </a:solidFill>
                <a:latin typeface="Libre Franklin" panose="00000500000000000000" pitchFamily="2" charset="0"/>
              </a:rPr>
              <a:t> RE  mobile app before use</a:t>
            </a:r>
          </a:p>
          <a:p>
            <a:pPr marL="285750" indent="-285750">
              <a:buFont typeface="Arial" panose="020B0604020202020204" pitchFamily="34" charset="0"/>
              <a:buChar char="•"/>
            </a:pPr>
            <a:r>
              <a:rPr lang="en-US" b="1" dirty="0">
                <a:solidFill>
                  <a:srgbClr val="002060"/>
                </a:solidFill>
                <a:latin typeface="Libre Franklin" panose="00000500000000000000" pitchFamily="2" charset="0"/>
              </a:rPr>
              <a:t>Members required to change PIN</a:t>
            </a:r>
          </a:p>
          <a:p>
            <a:pPr marL="285750" indent="-285750">
              <a:buFont typeface="Arial" panose="020B0604020202020204" pitchFamily="34" charset="0"/>
              <a:buChar char="•"/>
            </a:pPr>
            <a:r>
              <a:rPr lang="en-US" b="1" dirty="0">
                <a:solidFill>
                  <a:srgbClr val="002060"/>
                </a:solidFill>
                <a:latin typeface="Libre Franklin" panose="00000500000000000000" pitchFamily="2" charset="0"/>
              </a:rPr>
              <a:t>Re-enable biometrics if used</a:t>
            </a:r>
          </a:p>
          <a:p>
            <a:endParaRPr lang="en-US" dirty="0">
              <a:latin typeface="Libre Franklin" panose="00000500000000000000" pitchFamily="2" charset="0"/>
            </a:endParaRPr>
          </a:p>
          <a:p>
            <a:endParaRPr lang="en-US" dirty="0">
              <a:latin typeface="Libre Franklin" panose="00000500000000000000" pitchFamily="2" charset="0"/>
            </a:endParaRPr>
          </a:p>
        </p:txBody>
      </p:sp>
    </p:spTree>
    <p:extLst>
      <p:ext uri="{BB962C8B-B14F-4D97-AF65-F5344CB8AC3E}">
        <p14:creationId xmlns:p14="http://schemas.microsoft.com/office/powerpoint/2010/main" val="2196560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4834" y="136525"/>
            <a:ext cx="5572538" cy="936901"/>
          </a:xfrm>
        </p:spPr>
        <p:txBody>
          <a:bodyPr>
            <a:normAutofit/>
          </a:bodyPr>
          <a:lstStyle/>
          <a:p>
            <a:r>
              <a:rPr lang="en-US" b="1" dirty="0" err="1"/>
              <a:t>MORe</a:t>
            </a:r>
            <a:r>
              <a:rPr lang="en-US" b="1" dirty="0"/>
              <a:t> Advantage Fees</a:t>
            </a:r>
          </a:p>
        </p:txBody>
      </p:sp>
      <p:sp>
        <p:nvSpPr>
          <p:cNvPr id="4" name="TextBox 3"/>
          <p:cNvSpPr txBox="1"/>
          <p:nvPr/>
        </p:nvSpPr>
        <p:spPr>
          <a:xfrm>
            <a:off x="143692" y="2351315"/>
            <a:ext cx="5743680" cy="2585323"/>
          </a:xfrm>
          <a:prstGeom prst="rect">
            <a:avLst/>
          </a:prstGeom>
          <a:noFill/>
        </p:spPr>
        <p:txBody>
          <a:bodyPr wrap="square" rtlCol="0">
            <a:spAutoFit/>
          </a:bodyPr>
          <a:lstStyle/>
          <a:p>
            <a:pPr marL="285750" indent="-285750">
              <a:buFont typeface="Arial" panose="020B0604020202020204" pitchFamily="34" charset="0"/>
              <a:buChar char="•"/>
            </a:pPr>
            <a:r>
              <a:rPr lang="en-US" sz="2400" dirty="0" err="1">
                <a:solidFill>
                  <a:srgbClr val="002060"/>
                </a:solidFill>
                <a:latin typeface="Libre Franklin" panose="00000500000000000000" pitchFamily="2" charset="0"/>
              </a:rPr>
              <a:t>MORe</a:t>
            </a:r>
            <a:r>
              <a:rPr lang="en-US" sz="2400" dirty="0">
                <a:solidFill>
                  <a:srgbClr val="002060"/>
                </a:solidFill>
                <a:latin typeface="Libre Franklin" panose="00000500000000000000" pitchFamily="2" charset="0"/>
              </a:rPr>
              <a:t> advantage fees due Sept. 24</a:t>
            </a:r>
            <a:r>
              <a:rPr lang="en-US" sz="2400" baseline="30000" dirty="0">
                <a:solidFill>
                  <a:srgbClr val="002060"/>
                </a:solidFill>
                <a:latin typeface="Libre Franklin" panose="00000500000000000000" pitchFamily="2" charset="0"/>
              </a:rPr>
              <a:t>th</a:t>
            </a:r>
            <a:endParaRPr lang="en-US" sz="2400" dirty="0">
              <a:solidFill>
                <a:srgbClr val="002060"/>
              </a:solidFill>
              <a:latin typeface="Libre Franklin" panose="00000500000000000000" pitchFamily="2" charset="0"/>
            </a:endParaRPr>
          </a:p>
          <a:p>
            <a:pPr marL="285750" indent="-285750">
              <a:buFont typeface="Arial" panose="020B0604020202020204" pitchFamily="34" charset="0"/>
              <a:buChar char="•"/>
            </a:pPr>
            <a:r>
              <a:rPr lang="en-US" sz="2400" dirty="0">
                <a:solidFill>
                  <a:srgbClr val="002060"/>
                </a:solidFill>
                <a:latin typeface="Libre Franklin" panose="00000500000000000000" pitchFamily="2" charset="0"/>
              </a:rPr>
              <a:t>Reminders are sent from </a:t>
            </a:r>
            <a:r>
              <a:rPr lang="en-US" sz="2400" dirty="0">
                <a:solidFill>
                  <a:srgbClr val="002060"/>
                </a:solidFill>
                <a:latin typeface="Libre Franklin" panose="00000500000000000000" pitchFamily="2" charset="0"/>
                <a:hlinkClick r:id="rId3"/>
              </a:rPr>
              <a:t>Accounting@SucceedwithMORe.com</a:t>
            </a:r>
            <a:endParaRPr lang="en-US" sz="2400" dirty="0">
              <a:solidFill>
                <a:srgbClr val="002060"/>
              </a:solidFill>
              <a:latin typeface="Libre Franklin" panose="00000500000000000000" pitchFamily="2" charset="0"/>
            </a:endParaRPr>
          </a:p>
          <a:p>
            <a:pPr marL="285750" indent="-285750">
              <a:buFont typeface="Arial" panose="020B0604020202020204" pitchFamily="34" charset="0"/>
              <a:buChar char="•"/>
            </a:pPr>
            <a:r>
              <a:rPr lang="en-US" sz="2400" dirty="0">
                <a:solidFill>
                  <a:srgbClr val="002060"/>
                </a:solidFill>
                <a:latin typeface="Libre Franklin" panose="00000500000000000000" pitchFamily="2" charset="0"/>
              </a:rPr>
              <a:t>Late fees assessed on Sept. 28</a:t>
            </a:r>
            <a:r>
              <a:rPr lang="en-US" sz="2400" baseline="30000" dirty="0">
                <a:solidFill>
                  <a:srgbClr val="002060"/>
                </a:solidFill>
                <a:latin typeface="Libre Franklin" panose="00000500000000000000" pitchFamily="2" charset="0"/>
              </a:rPr>
              <a:t>th</a:t>
            </a:r>
            <a:r>
              <a:rPr lang="en-US" sz="2400" dirty="0">
                <a:solidFill>
                  <a:srgbClr val="002060"/>
                </a:solidFill>
                <a:latin typeface="Libre Franklin" panose="00000500000000000000" pitchFamily="2" charset="0"/>
              </a:rPr>
              <a:t> </a:t>
            </a:r>
          </a:p>
          <a:p>
            <a:pPr marL="285750" indent="-285750">
              <a:buFont typeface="Arial" panose="020B0604020202020204" pitchFamily="34" charset="0"/>
              <a:buChar char="•"/>
            </a:pPr>
            <a:r>
              <a:rPr lang="en-US" sz="2400" dirty="0">
                <a:solidFill>
                  <a:srgbClr val="002060"/>
                </a:solidFill>
                <a:latin typeface="Libre Franklin" panose="00000500000000000000" pitchFamily="2" charset="0"/>
              </a:rPr>
              <a:t>Suspensions for non-payment occur on Oct. 3rd </a:t>
            </a:r>
          </a:p>
          <a:p>
            <a:pPr marL="285750" indent="-285750">
              <a:buFont typeface="Arial" panose="020B0604020202020204" pitchFamily="34" charset="0"/>
              <a:buChar char="•"/>
            </a:pPr>
            <a:endParaRPr lang="en-US" dirty="0">
              <a:solidFill>
                <a:srgbClr val="002060"/>
              </a:solidFill>
              <a:latin typeface="Libre Franklin" panose="00000500000000000000"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7757" y="895861"/>
            <a:ext cx="4721168" cy="4721168"/>
          </a:xfrm>
          <a:prstGeom prst="rect">
            <a:avLst/>
          </a:prstGeom>
        </p:spPr>
      </p:pic>
    </p:spTree>
    <p:extLst>
      <p:ext uri="{BB962C8B-B14F-4D97-AF65-F5344CB8AC3E}">
        <p14:creationId xmlns:p14="http://schemas.microsoft.com/office/powerpoint/2010/main" val="295138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728785" y="131885"/>
            <a:ext cx="4804508" cy="936901"/>
          </a:xfrm>
        </p:spPr>
        <p:txBody>
          <a:bodyPr>
            <a:normAutofit/>
          </a:bodyPr>
          <a:lstStyle/>
          <a:p>
            <a:r>
              <a:rPr lang="en-US" sz="2800" b="1" dirty="0"/>
              <a:t>MEMBER BENEFIT: </a:t>
            </a:r>
            <a:br>
              <a:rPr lang="en-US" sz="2800" b="1" dirty="0"/>
            </a:br>
            <a:r>
              <a:rPr lang="en-US" sz="2800" b="1" dirty="0"/>
              <a:t>TECH HELPLINE</a:t>
            </a:r>
          </a:p>
        </p:txBody>
      </p:sp>
      <p:sp>
        <p:nvSpPr>
          <p:cNvPr id="3" name="Content Placeholder 2">
            <a:extLst>
              <a:ext uri="{FF2B5EF4-FFF2-40B4-BE49-F238E27FC236}">
                <a16:creationId xmlns:a16="http://schemas.microsoft.com/office/drawing/2014/main" id="{B2A14B4B-E091-0749-B941-2726BD89822A}"/>
              </a:ext>
            </a:extLst>
          </p:cNvPr>
          <p:cNvSpPr>
            <a:spLocks noGrp="1"/>
          </p:cNvSpPr>
          <p:nvPr>
            <p:ph idx="1"/>
          </p:nvPr>
        </p:nvSpPr>
        <p:spPr/>
        <p:txBody>
          <a:bodyPr/>
          <a:lstStyle/>
          <a:p>
            <a:pPr marL="0" indent="0">
              <a:buNone/>
            </a:pPr>
            <a:r>
              <a:rPr lang="en-US" sz="2400" dirty="0"/>
              <a:t>There's no need to sign up for anything, your account is attached to your active </a:t>
            </a:r>
            <a:r>
              <a:rPr lang="en-US" sz="2400" dirty="0" err="1"/>
              <a:t>Mainstreet</a:t>
            </a:r>
            <a:r>
              <a:rPr lang="en-US" sz="2400" dirty="0"/>
              <a:t> REALTORS® membership and is ready to be used when you need it. When you need assistance the process is simple:</a:t>
            </a:r>
          </a:p>
          <a:p>
            <a:pPr marL="457200" indent="-457200">
              <a:buFont typeface="+mj-lt"/>
              <a:buAutoNum type="arabicPeriod"/>
            </a:pPr>
            <a:r>
              <a:rPr lang="en-US" sz="2400" dirty="0"/>
              <a:t>Contact Tech Helpline via phone, live chat or email</a:t>
            </a:r>
          </a:p>
          <a:p>
            <a:pPr marL="457200" indent="-457200">
              <a:buFont typeface="+mj-lt"/>
              <a:buAutoNum type="arabicPeriod"/>
            </a:pPr>
            <a:r>
              <a:rPr lang="en-US" sz="2400" dirty="0"/>
              <a:t>They’ll verify your active Mainstreet REALTORS® membership</a:t>
            </a:r>
          </a:p>
          <a:p>
            <a:pPr marL="457200" indent="-457200">
              <a:buFont typeface="+mj-lt"/>
              <a:buAutoNum type="arabicPeriod"/>
            </a:pPr>
            <a:r>
              <a:rPr lang="en-US" sz="2400" dirty="0"/>
              <a:t>They’ll troubleshoot the problem or provide answers to </a:t>
            </a:r>
            <a:r>
              <a:rPr lang="en-US" sz="2400"/>
              <a:t>your questions</a:t>
            </a:r>
            <a:endParaRPr lang="en-US" sz="24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21173"/>
          <a:stretch/>
        </p:blipFill>
        <p:spPr>
          <a:xfrm>
            <a:off x="237066" y="4930088"/>
            <a:ext cx="2359377" cy="185982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3353" y="4789195"/>
            <a:ext cx="6302248" cy="2000713"/>
          </a:xfrm>
          <a:prstGeom prst="rect">
            <a:avLst/>
          </a:prstGeom>
        </p:spPr>
      </p:pic>
    </p:spTree>
    <p:extLst>
      <p:ext uri="{BB962C8B-B14F-4D97-AF65-F5344CB8AC3E}">
        <p14:creationId xmlns:p14="http://schemas.microsoft.com/office/powerpoint/2010/main" val="580344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E41AC-3881-684F-AE64-AAA6C5CE7A83}"/>
              </a:ext>
            </a:extLst>
          </p:cNvPr>
          <p:cNvSpPr>
            <a:spLocks noGrp="1"/>
          </p:cNvSpPr>
          <p:nvPr>
            <p:ph type="title"/>
          </p:nvPr>
        </p:nvSpPr>
        <p:spPr/>
        <p:txBody>
          <a:bodyPr>
            <a:normAutofit/>
          </a:bodyPr>
          <a:lstStyle/>
          <a:p>
            <a:r>
              <a:rPr lang="en-US" sz="2800" b="1" dirty="0"/>
              <a:t>UPCOMING </a:t>
            </a:r>
            <a:br>
              <a:rPr lang="en-US" sz="2800" b="1" dirty="0"/>
            </a:br>
            <a:r>
              <a:rPr lang="en-US" sz="2800" b="1" dirty="0"/>
              <a:t>COURSES AND EVENTS</a:t>
            </a:r>
          </a:p>
        </p:txBody>
      </p:sp>
      <p:sp>
        <p:nvSpPr>
          <p:cNvPr id="4" name="TextBox 3"/>
          <p:cNvSpPr txBox="1"/>
          <p:nvPr/>
        </p:nvSpPr>
        <p:spPr>
          <a:xfrm>
            <a:off x="2257030" y="6129781"/>
            <a:ext cx="6955693" cy="523220"/>
          </a:xfrm>
          <a:prstGeom prst="rect">
            <a:avLst/>
          </a:prstGeom>
          <a:noFill/>
        </p:spPr>
        <p:txBody>
          <a:bodyPr wrap="square" rtlCol="0">
            <a:spAutoFit/>
          </a:bodyPr>
          <a:lstStyle/>
          <a:p>
            <a:r>
              <a:rPr lang="en-US" sz="2800" b="1" dirty="0">
                <a:latin typeface="Libre Franklin" panose="00000500000000000000" pitchFamily="2" charset="0"/>
                <a:hlinkClick r:id="rId2"/>
              </a:rPr>
              <a:t>SucceedWithMORe.com/calendar</a:t>
            </a:r>
            <a:endParaRPr lang="en-US" sz="2800" b="1" dirty="0">
              <a:latin typeface="Libre Franklin" panose="00000500000000000000" pitchFamily="2" charset="0"/>
            </a:endParaRPr>
          </a:p>
        </p:txBody>
      </p:sp>
      <p:sp>
        <p:nvSpPr>
          <p:cNvPr id="5" name="Content Placeholder 4"/>
          <p:cNvSpPr>
            <a:spLocks noGrp="1"/>
          </p:cNvSpPr>
          <p:nvPr>
            <p:ph idx="1"/>
          </p:nvPr>
        </p:nvSpPr>
        <p:spPr>
          <a:xfrm>
            <a:off x="497189" y="1697406"/>
            <a:ext cx="8715533" cy="3793723"/>
          </a:xfrm>
        </p:spPr>
        <p:txBody>
          <a:bodyPr/>
          <a:lstStyle/>
          <a:p>
            <a:pPr marL="0" indent="0">
              <a:spcAft>
                <a:spcPts val="600"/>
              </a:spcAft>
              <a:buNone/>
            </a:pPr>
            <a:r>
              <a:rPr lang="en-US" sz="2000" b="1" dirty="0"/>
              <a:t>10.3.22		</a:t>
            </a:r>
            <a:r>
              <a:rPr lang="en-US" sz="2000" dirty="0"/>
              <a:t>12-Hr Broker Management</a:t>
            </a:r>
          </a:p>
          <a:p>
            <a:pPr marL="0" indent="0">
              <a:spcAft>
                <a:spcPts val="600"/>
              </a:spcAft>
              <a:buNone/>
            </a:pPr>
            <a:r>
              <a:rPr lang="en-US" sz="2000" b="1" dirty="0"/>
              <a:t>10.3.22		</a:t>
            </a:r>
            <a:r>
              <a:rPr lang="en-US" sz="2000" dirty="0"/>
              <a:t>Working with Housing Vouchers</a:t>
            </a:r>
          </a:p>
          <a:p>
            <a:pPr marL="0" indent="0">
              <a:spcAft>
                <a:spcPts val="600"/>
              </a:spcAft>
              <a:buNone/>
            </a:pPr>
            <a:r>
              <a:rPr lang="en-US" sz="2000" b="1" dirty="0"/>
              <a:t>10.12.22</a:t>
            </a:r>
            <a:r>
              <a:rPr lang="en-US" sz="2000" dirty="0"/>
              <a:t>		Team Strategies for Performance</a:t>
            </a:r>
          </a:p>
          <a:p>
            <a:pPr marL="0" indent="0">
              <a:spcAft>
                <a:spcPts val="600"/>
              </a:spcAft>
              <a:buNone/>
            </a:pPr>
            <a:r>
              <a:rPr lang="en-US" sz="2000" b="1" dirty="0"/>
              <a:t>10.13.22   </a:t>
            </a:r>
            <a:r>
              <a:rPr lang="en-US" sz="2000" dirty="0"/>
              <a:t>  	Creating an Impact in Your Community</a:t>
            </a:r>
          </a:p>
          <a:p>
            <a:pPr marL="0" indent="0">
              <a:spcAft>
                <a:spcPts val="600"/>
              </a:spcAft>
              <a:buNone/>
            </a:pPr>
            <a:r>
              <a:rPr lang="en-US" sz="2000" b="1" dirty="0"/>
              <a:t>10.13.22		Oktoberfest</a:t>
            </a:r>
          </a:p>
          <a:p>
            <a:pPr marL="0" indent="0">
              <a:spcAft>
                <a:spcPts val="600"/>
              </a:spcAft>
              <a:buNone/>
            </a:pPr>
            <a:r>
              <a:rPr lang="en-US" sz="2000" b="1" dirty="0"/>
              <a:t>10.17.22</a:t>
            </a:r>
            <a:r>
              <a:rPr lang="en-US" sz="2000" dirty="0"/>
              <a:t>		Market Analysis for Commercial Investment Real Estate</a:t>
            </a:r>
          </a:p>
          <a:p>
            <a:pPr marL="0" indent="0">
              <a:spcAft>
                <a:spcPts val="600"/>
              </a:spcAft>
              <a:buNone/>
            </a:pPr>
            <a:r>
              <a:rPr lang="en-US" sz="2000" b="1" dirty="0"/>
              <a:t>10.17.22		</a:t>
            </a:r>
            <a:r>
              <a:rPr lang="en-US" sz="2000" dirty="0"/>
              <a:t>Seller Representative Specialist Designation</a:t>
            </a:r>
          </a:p>
          <a:p>
            <a:pPr marL="0" indent="0">
              <a:spcAft>
                <a:spcPts val="600"/>
              </a:spcAft>
              <a:buNone/>
            </a:pPr>
            <a:r>
              <a:rPr lang="en-US" sz="2000" b="1" dirty="0"/>
              <a:t>10.20.22		</a:t>
            </a:r>
            <a:r>
              <a:rPr lang="en-US" sz="2000" dirty="0"/>
              <a:t>Coffee &amp; Conversation: Healthcare</a:t>
            </a:r>
          </a:p>
          <a:p>
            <a:pPr marL="0" indent="0">
              <a:spcAft>
                <a:spcPts val="600"/>
              </a:spcAft>
              <a:buNone/>
            </a:pPr>
            <a:r>
              <a:rPr lang="en-US" sz="2000" b="1" dirty="0"/>
              <a:t>10.31.22</a:t>
            </a:r>
            <a:r>
              <a:rPr lang="en-US" sz="2000" dirty="0"/>
              <a:t>		Certified International Property Specialist Designation</a:t>
            </a:r>
          </a:p>
          <a:p>
            <a:pPr marL="0" indent="0">
              <a:buNone/>
            </a:pPr>
            <a:endParaRPr lang="en-US" sz="2000" dirty="0"/>
          </a:p>
          <a:p>
            <a:pPr marL="0" indent="0">
              <a:buNone/>
            </a:pPr>
            <a:endParaRPr lang="en-US" sz="2000" dirty="0"/>
          </a:p>
          <a:p>
            <a:pPr marL="0" indent="0">
              <a:buNone/>
            </a:pPr>
            <a:r>
              <a:rPr lang="en-US" sz="2000"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5210" y="785537"/>
            <a:ext cx="4400916" cy="1233627"/>
          </a:xfrm>
          <a:prstGeom prst="rect">
            <a:avLst/>
          </a:prstGeom>
        </p:spPr>
      </p:pic>
    </p:spTree>
    <p:extLst>
      <p:ext uri="{BB962C8B-B14F-4D97-AF65-F5344CB8AC3E}">
        <p14:creationId xmlns:p14="http://schemas.microsoft.com/office/powerpoint/2010/main" val="1367589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2244</TotalTime>
  <Words>614</Words>
  <Application>Microsoft Macintosh PowerPoint</Application>
  <PresentationFormat>Widescreen</PresentationFormat>
  <Paragraphs>63</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Libre Franklin</vt:lpstr>
      <vt:lpstr>Office Theme</vt:lpstr>
      <vt:lpstr>PowerPoint Presentation</vt:lpstr>
      <vt:lpstr>TELL US YOUR WHY?</vt:lpstr>
      <vt:lpstr>CODE OF ETHICS</vt:lpstr>
      <vt:lpstr>SENTRILOCK</vt:lpstr>
      <vt:lpstr>MORe Advantage Fees</vt:lpstr>
      <vt:lpstr>MEMBER BENEFIT:  TECH HELPLINE</vt:lpstr>
      <vt:lpstr>UPCOMING  COURSES AND EVENTS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Sexton</dc:creator>
  <cp:lastModifiedBy>David Pollina</cp:lastModifiedBy>
  <cp:revision>109</cp:revision>
  <dcterms:created xsi:type="dcterms:W3CDTF">2021-12-13T14:49:37Z</dcterms:created>
  <dcterms:modified xsi:type="dcterms:W3CDTF">2022-09-12T18:47:42Z</dcterms:modified>
</cp:coreProperties>
</file>