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57" r:id="rId4"/>
    <p:sldId id="260" r:id="rId5"/>
    <p:sldId id="261" r:id="rId6"/>
    <p:sldId id="262" r:id="rId7"/>
    <p:sldId id="263" r:id="rId8"/>
    <p:sldId id="264" r:id="rId9"/>
    <p:sldId id="265" r:id="rId10"/>
    <p:sldId id="266" r:id="rId11"/>
    <p:sldId id="267" r:id="rId12"/>
    <p:sldId id="269" r:id="rId13"/>
    <p:sldId id="268"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1" d="100"/>
          <a:sy n="111" d="100"/>
        </p:scale>
        <p:origin x="5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CCB8F-FFB5-471A-8AE0-D35C714CF6EA}"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9D9A9-1CB4-4B34-B299-105DF08478B0}" type="slidenum">
              <a:rPr lang="en-US" smtClean="0"/>
              <a:t>‹#›</a:t>
            </a:fld>
            <a:endParaRPr lang="en-US"/>
          </a:p>
        </p:txBody>
      </p:sp>
    </p:spTree>
    <p:extLst>
      <p:ext uri="{BB962C8B-B14F-4D97-AF65-F5344CB8AC3E}">
        <p14:creationId xmlns:p14="http://schemas.microsoft.com/office/powerpoint/2010/main" val="27055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9D9A9-1CB4-4B34-B299-105DF08478B0}" type="slidenum">
              <a:rPr lang="en-US" smtClean="0"/>
              <a:t>3</a:t>
            </a:fld>
            <a:endParaRPr lang="en-US"/>
          </a:p>
        </p:txBody>
      </p:sp>
    </p:spTree>
    <p:extLst>
      <p:ext uri="{BB962C8B-B14F-4D97-AF65-F5344CB8AC3E}">
        <p14:creationId xmlns:p14="http://schemas.microsoft.com/office/powerpoint/2010/main" val="75805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F79C6B-D807-452E-B413-CDF38823E342}"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AB74A-B547-4A75-B5F7-78118FABB34A}" type="slidenum">
              <a:rPr lang="en-US" smtClean="0"/>
              <a:t>‹#›</a:t>
            </a:fld>
            <a:endParaRPr lang="en-US"/>
          </a:p>
        </p:txBody>
      </p:sp>
    </p:spTree>
    <p:extLst>
      <p:ext uri="{BB962C8B-B14F-4D97-AF65-F5344CB8AC3E}">
        <p14:creationId xmlns:p14="http://schemas.microsoft.com/office/powerpoint/2010/main" val="345175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79C6B-D807-452E-B413-CDF38823E342}"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AB74A-B547-4A75-B5F7-78118FABB34A}" type="slidenum">
              <a:rPr lang="en-US" smtClean="0"/>
              <a:t>‹#›</a:t>
            </a:fld>
            <a:endParaRPr lang="en-US"/>
          </a:p>
        </p:txBody>
      </p:sp>
    </p:spTree>
    <p:extLst>
      <p:ext uri="{BB962C8B-B14F-4D97-AF65-F5344CB8AC3E}">
        <p14:creationId xmlns:p14="http://schemas.microsoft.com/office/powerpoint/2010/main" val="420251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79C6B-D807-452E-B413-CDF38823E342}"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AB74A-B547-4A75-B5F7-78118FABB34A}" type="slidenum">
              <a:rPr lang="en-US" smtClean="0"/>
              <a:t>‹#›</a:t>
            </a:fld>
            <a:endParaRPr lang="en-US"/>
          </a:p>
        </p:txBody>
      </p:sp>
    </p:spTree>
    <p:extLst>
      <p:ext uri="{BB962C8B-B14F-4D97-AF65-F5344CB8AC3E}">
        <p14:creationId xmlns:p14="http://schemas.microsoft.com/office/powerpoint/2010/main" val="309959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79C6B-D807-452E-B413-CDF38823E342}"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AB74A-B547-4A75-B5F7-78118FABB34A}" type="slidenum">
              <a:rPr lang="en-US" smtClean="0"/>
              <a:t>‹#›</a:t>
            </a:fld>
            <a:endParaRPr lang="en-US"/>
          </a:p>
        </p:txBody>
      </p:sp>
    </p:spTree>
    <p:extLst>
      <p:ext uri="{BB962C8B-B14F-4D97-AF65-F5344CB8AC3E}">
        <p14:creationId xmlns:p14="http://schemas.microsoft.com/office/powerpoint/2010/main" val="313266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79C6B-D807-452E-B413-CDF38823E342}"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AB74A-B547-4A75-B5F7-78118FABB34A}" type="slidenum">
              <a:rPr lang="en-US" smtClean="0"/>
              <a:t>‹#›</a:t>
            </a:fld>
            <a:endParaRPr lang="en-US"/>
          </a:p>
        </p:txBody>
      </p:sp>
    </p:spTree>
    <p:extLst>
      <p:ext uri="{BB962C8B-B14F-4D97-AF65-F5344CB8AC3E}">
        <p14:creationId xmlns:p14="http://schemas.microsoft.com/office/powerpoint/2010/main" val="369823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79C6B-D807-452E-B413-CDF38823E342}"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AB74A-B547-4A75-B5F7-78118FABB34A}" type="slidenum">
              <a:rPr lang="en-US" smtClean="0"/>
              <a:t>‹#›</a:t>
            </a:fld>
            <a:endParaRPr lang="en-US"/>
          </a:p>
        </p:txBody>
      </p:sp>
    </p:spTree>
    <p:extLst>
      <p:ext uri="{BB962C8B-B14F-4D97-AF65-F5344CB8AC3E}">
        <p14:creationId xmlns:p14="http://schemas.microsoft.com/office/powerpoint/2010/main" val="400047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79C6B-D807-452E-B413-CDF38823E342}"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AB74A-B547-4A75-B5F7-78118FABB34A}" type="slidenum">
              <a:rPr lang="en-US" smtClean="0"/>
              <a:t>‹#›</a:t>
            </a:fld>
            <a:endParaRPr lang="en-US"/>
          </a:p>
        </p:txBody>
      </p:sp>
    </p:spTree>
    <p:extLst>
      <p:ext uri="{BB962C8B-B14F-4D97-AF65-F5344CB8AC3E}">
        <p14:creationId xmlns:p14="http://schemas.microsoft.com/office/powerpoint/2010/main" val="139542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79C6B-D807-452E-B413-CDF38823E342}"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AB74A-B547-4A75-B5F7-78118FABB34A}" type="slidenum">
              <a:rPr lang="en-US" smtClean="0"/>
              <a:t>‹#›</a:t>
            </a:fld>
            <a:endParaRPr lang="en-US"/>
          </a:p>
        </p:txBody>
      </p:sp>
    </p:spTree>
    <p:extLst>
      <p:ext uri="{BB962C8B-B14F-4D97-AF65-F5344CB8AC3E}">
        <p14:creationId xmlns:p14="http://schemas.microsoft.com/office/powerpoint/2010/main" val="250937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9C6B-D807-452E-B413-CDF38823E342}"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AB74A-B547-4A75-B5F7-78118FABB34A}" type="slidenum">
              <a:rPr lang="en-US" smtClean="0"/>
              <a:t>‹#›</a:t>
            </a:fld>
            <a:endParaRPr lang="en-US"/>
          </a:p>
        </p:txBody>
      </p:sp>
    </p:spTree>
    <p:extLst>
      <p:ext uri="{BB962C8B-B14F-4D97-AF65-F5344CB8AC3E}">
        <p14:creationId xmlns:p14="http://schemas.microsoft.com/office/powerpoint/2010/main" val="124074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F79C6B-D807-452E-B413-CDF38823E342}"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AB74A-B547-4A75-B5F7-78118FABB34A}" type="slidenum">
              <a:rPr lang="en-US" smtClean="0"/>
              <a:t>‹#›</a:t>
            </a:fld>
            <a:endParaRPr lang="en-US"/>
          </a:p>
        </p:txBody>
      </p:sp>
    </p:spTree>
    <p:extLst>
      <p:ext uri="{BB962C8B-B14F-4D97-AF65-F5344CB8AC3E}">
        <p14:creationId xmlns:p14="http://schemas.microsoft.com/office/powerpoint/2010/main" val="393834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F79C6B-D807-452E-B413-CDF38823E342}"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AB74A-B547-4A75-B5F7-78118FABB34A}" type="slidenum">
              <a:rPr lang="en-US" smtClean="0"/>
              <a:t>‹#›</a:t>
            </a:fld>
            <a:endParaRPr lang="en-US"/>
          </a:p>
        </p:txBody>
      </p:sp>
    </p:spTree>
    <p:extLst>
      <p:ext uri="{BB962C8B-B14F-4D97-AF65-F5344CB8AC3E}">
        <p14:creationId xmlns:p14="http://schemas.microsoft.com/office/powerpoint/2010/main" val="393206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79C6B-D807-452E-B413-CDF38823E342}" type="datetimeFigureOut">
              <a:rPr lang="en-US" smtClean="0"/>
              <a:t>8/25/2020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AB74A-B547-4A75-B5F7-78118FABB34A}" type="slidenum">
              <a:rPr lang="en-US" smtClean="0"/>
              <a:t>‹#›</a:t>
            </a:fld>
            <a:endParaRPr lang="en-US"/>
          </a:p>
        </p:txBody>
      </p:sp>
    </p:spTree>
    <p:extLst>
      <p:ext uri="{BB962C8B-B14F-4D97-AF65-F5344CB8AC3E}">
        <p14:creationId xmlns:p14="http://schemas.microsoft.com/office/powerpoint/2010/main" val="2346085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www.succeedwithmore.com/calendar"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hyperlink" Target="https://www.nar.realtor/safety" TargetMode="External"/><Relationship Id="rId7"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hyperlink" Target="http://www.succeedwithmore.com/safety" TargetMode="External"/><Relationship Id="rId4" Type="http://schemas.openxmlformats.org/officeDocument/2006/relationships/hyperlink" Target="https://www.onlinelearning.realtor/A/Category/SafetyProgr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TTqPt2cGY9Q" TargetMode="External"/><Relationship Id="rId6" Type="http://schemas.openxmlformats.org/officeDocument/2006/relationships/image" Target="../media/image3.jpg"/><Relationship Id="rId5" Type="http://schemas.openxmlformats.org/officeDocument/2006/relationships/image" Target="../media/image5.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hyperlink" Target="http://www.succeedwithmore.com/FOREWARN"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11"/>
            <a:ext cx="12192000" cy="5370417"/>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4911"/>
            <a:ext cx="12192001" cy="5370417"/>
          </a:xfrm>
          <a:prstGeom prst="rect">
            <a:avLst/>
          </a:prstGeom>
        </p:spPr>
      </p:pic>
      <p:sp>
        <p:nvSpPr>
          <p:cNvPr id="9" name="TextBox 8"/>
          <p:cNvSpPr txBox="1"/>
          <p:nvPr/>
        </p:nvSpPr>
        <p:spPr>
          <a:xfrm>
            <a:off x="929090" y="2632671"/>
            <a:ext cx="6130204" cy="923330"/>
          </a:xfrm>
          <a:prstGeom prst="rect">
            <a:avLst/>
          </a:prstGeom>
          <a:noFill/>
        </p:spPr>
        <p:txBody>
          <a:bodyPr wrap="none" rtlCol="0">
            <a:spAutoFit/>
          </a:bodyPr>
          <a:lstStyle/>
          <a:p>
            <a:r>
              <a:rPr lang="en-US" sz="5400" dirty="0" smtClean="0">
                <a:solidFill>
                  <a:schemeClr val="bg1"/>
                </a:solidFill>
                <a:latin typeface="Libre Franklin" panose="00000500000000000000" pitchFamily="2" charset="0"/>
              </a:rPr>
              <a:t>REALTOR® Safety</a:t>
            </a:r>
            <a:endParaRPr lang="en-US" sz="5400" dirty="0">
              <a:solidFill>
                <a:schemeClr val="bg1"/>
              </a:solidFill>
              <a:latin typeface="Libre Franklin" panose="000005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575620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21033" y="1366486"/>
            <a:ext cx="8964313" cy="461665"/>
          </a:xfrm>
          <a:prstGeom prst="rect">
            <a:avLst/>
          </a:prstGeom>
        </p:spPr>
        <p:txBody>
          <a:bodyPr wrap="none">
            <a:spAutoFit/>
          </a:bodyPr>
          <a:lstStyle/>
          <a:p>
            <a:r>
              <a:rPr lang="en-US" sz="2400" b="1" dirty="0" smtClean="0">
                <a:latin typeface="Libre Franklin" panose="00000500000000000000" pitchFamily="2" charset="0"/>
              </a:rPr>
              <a:t>Educate </a:t>
            </a:r>
            <a:r>
              <a:rPr lang="en-US" sz="2400" b="1" dirty="0">
                <a:latin typeface="Libre Franklin" panose="00000500000000000000" pitchFamily="2" charset="0"/>
              </a:rPr>
              <a:t>yourself through training and self-defense classes.</a:t>
            </a:r>
          </a:p>
        </p:txBody>
      </p:sp>
      <p:sp>
        <p:nvSpPr>
          <p:cNvPr id="6" name="Rectangle 5"/>
          <p:cNvSpPr/>
          <p:nvPr/>
        </p:nvSpPr>
        <p:spPr>
          <a:xfrm>
            <a:off x="887803" y="2533939"/>
            <a:ext cx="6353143" cy="1938992"/>
          </a:xfrm>
          <a:prstGeom prst="rect">
            <a:avLst/>
          </a:prstGeom>
        </p:spPr>
        <p:txBody>
          <a:bodyPr wrap="square">
            <a:spAutoFit/>
          </a:bodyPr>
          <a:lstStyle/>
          <a:p>
            <a:r>
              <a:rPr lang="en-US" sz="2400" dirty="0">
                <a:latin typeface="Libre Franklin" panose="00000500000000000000" pitchFamily="2" charset="0"/>
              </a:rPr>
              <a:t>Professional safety training is a great way to ensure continual safe practices. Look for </a:t>
            </a:r>
            <a:r>
              <a:rPr lang="en-US" sz="2400" dirty="0" smtClean="0">
                <a:latin typeface="Libre Franklin" panose="00000500000000000000" pitchFamily="2" charset="0"/>
              </a:rPr>
              <a:t>C.E. courses </a:t>
            </a:r>
            <a:r>
              <a:rPr lang="en-US" sz="2400" dirty="0">
                <a:latin typeface="Libre Franklin" panose="00000500000000000000" pitchFamily="2" charset="0"/>
              </a:rPr>
              <a:t>taught by </a:t>
            </a:r>
            <a:r>
              <a:rPr lang="en-US" sz="2400" dirty="0" err="1" smtClean="0">
                <a:latin typeface="Libre Franklin" panose="00000500000000000000" pitchFamily="2" charset="0"/>
              </a:rPr>
              <a:t>Mainstreet</a:t>
            </a:r>
            <a:r>
              <a:rPr lang="en-US" sz="2400" dirty="0" smtClean="0">
                <a:latin typeface="Libre Franklin" panose="00000500000000000000" pitchFamily="2" charset="0"/>
              </a:rPr>
              <a:t> Certified Instructors.</a:t>
            </a:r>
          </a:p>
          <a:p>
            <a:r>
              <a:rPr lang="en-US" sz="2400" dirty="0" smtClean="0">
                <a:latin typeface="Libre Franklin" panose="00000500000000000000" pitchFamily="2" charset="0"/>
                <a:hlinkClick r:id="rId3"/>
              </a:rPr>
              <a:t>SucceedwithMORe.com/calendar</a:t>
            </a:r>
            <a:r>
              <a:rPr lang="en-US" sz="2400" dirty="0" smtClean="0">
                <a:latin typeface="Libre Franklin" panose="00000500000000000000" pitchFamily="2" charset="0"/>
              </a:rPr>
              <a:t> </a:t>
            </a:r>
            <a:endParaRPr lang="en-US" sz="2400" dirty="0">
              <a:latin typeface="Libre Franklin" panose="000005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946" y="2188697"/>
            <a:ext cx="4696165" cy="313077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56517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29659" y="1122363"/>
            <a:ext cx="7386959" cy="461665"/>
          </a:xfrm>
          <a:prstGeom prst="rect">
            <a:avLst/>
          </a:prstGeom>
        </p:spPr>
        <p:txBody>
          <a:bodyPr wrap="none">
            <a:spAutoFit/>
          </a:bodyPr>
          <a:lstStyle/>
          <a:p>
            <a:r>
              <a:rPr lang="en-US" sz="2400" b="1" dirty="0" smtClean="0">
                <a:latin typeface="Libre Franklin" panose="00000500000000000000" pitchFamily="2" charset="0"/>
              </a:rPr>
              <a:t>Create </a:t>
            </a:r>
            <a:r>
              <a:rPr lang="en-US" sz="2400" b="1" dirty="0">
                <a:latin typeface="Libre Franklin" panose="00000500000000000000" pitchFamily="2" charset="0"/>
              </a:rPr>
              <a:t>a safety plan and get your office involved.</a:t>
            </a:r>
          </a:p>
        </p:txBody>
      </p:sp>
      <p:sp>
        <p:nvSpPr>
          <p:cNvPr id="6" name="Rectangle 5"/>
          <p:cNvSpPr/>
          <p:nvPr/>
        </p:nvSpPr>
        <p:spPr>
          <a:xfrm>
            <a:off x="870550" y="2171006"/>
            <a:ext cx="6353143" cy="3046988"/>
          </a:xfrm>
          <a:prstGeom prst="rect">
            <a:avLst/>
          </a:prstGeom>
        </p:spPr>
        <p:txBody>
          <a:bodyPr wrap="square">
            <a:spAutoFit/>
          </a:bodyPr>
          <a:lstStyle/>
          <a:p>
            <a:r>
              <a:rPr lang="en-US" sz="2400" dirty="0">
                <a:latin typeface="Libre Franklin" panose="00000500000000000000" pitchFamily="2" charset="0"/>
              </a:rPr>
              <a:t>You might know agents who don’t like to admit that there’s a problem so they keep quiet about any safety concerns. You might be one yourself! But the lack of candid conversation around agent safety helps no one. The dangers of being a real estate agent are real, and ignoring them won’t make the risks go away.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8879" y="2074409"/>
            <a:ext cx="4582885" cy="30552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765230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555625" y="1540173"/>
            <a:ext cx="1936749" cy="461665"/>
          </a:xfrm>
          <a:prstGeom prst="rect">
            <a:avLst/>
          </a:prstGeom>
        </p:spPr>
        <p:txBody>
          <a:bodyPr wrap="none">
            <a:spAutoFit/>
          </a:bodyPr>
          <a:lstStyle/>
          <a:p>
            <a:r>
              <a:rPr lang="en-US" sz="2400" b="1" dirty="0" smtClean="0">
                <a:latin typeface="Libre Franklin" panose="00000500000000000000" pitchFamily="2" charset="0"/>
              </a:rPr>
              <a:t>Be notified.</a:t>
            </a:r>
            <a:endParaRPr lang="en-US" sz="2400" b="1" dirty="0">
              <a:latin typeface="Libre Franklin" panose="00000500000000000000" pitchFamily="2" charset="0"/>
            </a:endParaRPr>
          </a:p>
        </p:txBody>
      </p:sp>
      <p:sp>
        <p:nvSpPr>
          <p:cNvPr id="6" name="Rectangle 5"/>
          <p:cNvSpPr/>
          <p:nvPr/>
        </p:nvSpPr>
        <p:spPr>
          <a:xfrm>
            <a:off x="870857" y="2513541"/>
            <a:ext cx="6353143" cy="1569660"/>
          </a:xfrm>
          <a:prstGeom prst="rect">
            <a:avLst/>
          </a:prstGeom>
        </p:spPr>
        <p:txBody>
          <a:bodyPr wrap="square">
            <a:spAutoFit/>
          </a:bodyPr>
          <a:lstStyle/>
          <a:p>
            <a:r>
              <a:rPr lang="en-US" sz="2400" dirty="0" smtClean="0">
                <a:latin typeface="Libre Franklin" panose="00000500000000000000" pitchFamily="2" charset="0"/>
              </a:rPr>
              <a:t>Most municipalities have established safety text alert systems in their communities.  We encourage you to sign up in the communities where you do business. </a:t>
            </a:r>
            <a:endParaRPr lang="en-US" sz="2400" dirty="0">
              <a:latin typeface="Libre Franklin" panose="00000500000000000000" pitchFamily="2"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378" r="12400"/>
          <a:stretch/>
        </p:blipFill>
        <p:spPr>
          <a:xfrm>
            <a:off x="7877143" y="1330552"/>
            <a:ext cx="3792470" cy="360044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1582126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013683" y="1887978"/>
            <a:ext cx="10344838" cy="2677656"/>
          </a:xfrm>
          <a:prstGeom prst="rect">
            <a:avLst/>
          </a:prstGeom>
        </p:spPr>
        <p:txBody>
          <a:bodyPr wrap="square">
            <a:spAutoFit/>
          </a:bodyPr>
          <a:lstStyle/>
          <a:p>
            <a:r>
              <a:rPr lang="en-US" sz="2400" dirty="0" smtClean="0">
                <a:latin typeface="Libre Franklin" panose="00000500000000000000" pitchFamily="2" charset="0"/>
              </a:rPr>
              <a:t>Safety </a:t>
            </a:r>
            <a:r>
              <a:rPr lang="en-US" sz="2400" dirty="0">
                <a:latin typeface="Libre Franklin" panose="00000500000000000000" pitchFamily="2" charset="0"/>
              </a:rPr>
              <a:t>will be an issue for real estate agents as long as you’re regularly meeting strangers in empty houses. While there’s no way to guarantee that malicious people will stop targeting agents, you can reduce the chances of having dangerous encounters with an intentional approach to personal safety, by staying alert at all times, using the tools and safety devices available to you, and making self-defense training a priority.</a:t>
            </a:r>
          </a:p>
        </p:txBody>
      </p:sp>
      <p:sp>
        <p:nvSpPr>
          <p:cNvPr id="8" name="Rectangle 7"/>
          <p:cNvSpPr/>
          <p:nvPr/>
        </p:nvSpPr>
        <p:spPr>
          <a:xfrm>
            <a:off x="429659" y="1005623"/>
            <a:ext cx="11358389" cy="461665"/>
          </a:xfrm>
          <a:prstGeom prst="rect">
            <a:avLst/>
          </a:prstGeom>
        </p:spPr>
        <p:txBody>
          <a:bodyPr wrap="square">
            <a:spAutoFit/>
          </a:bodyPr>
          <a:lstStyle/>
          <a:p>
            <a:r>
              <a:rPr lang="en-US" sz="2400" b="1" dirty="0">
                <a:latin typeface="Libre Franklin" panose="00000500000000000000" pitchFamily="2" charset="0"/>
              </a:rPr>
              <a:t>Bottom line: Agents should be vigilant </a:t>
            </a:r>
            <a:r>
              <a:rPr lang="en-US" sz="2400" b="1" dirty="0" smtClean="0">
                <a:latin typeface="Libre Franklin" panose="00000500000000000000" pitchFamily="2" charset="0"/>
              </a:rPr>
              <a:t>and </a:t>
            </a:r>
            <a:r>
              <a:rPr lang="en-US" sz="2400" b="1" dirty="0">
                <a:latin typeface="Libre Franklin" panose="00000500000000000000" pitchFamily="2" charset="0"/>
              </a:rPr>
              <a:t>intentional about personal safety.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50003"/>
            <a:ext cx="12192000" cy="123146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2183924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14260" y="1584028"/>
            <a:ext cx="10763480" cy="4708981"/>
          </a:xfrm>
          <a:prstGeom prst="rect">
            <a:avLst/>
          </a:prstGeom>
          <a:noFill/>
        </p:spPr>
        <p:txBody>
          <a:bodyPr wrap="square" rtlCol="0">
            <a:spAutoFit/>
          </a:bodyPr>
          <a:lstStyle/>
          <a:p>
            <a:r>
              <a:rPr lang="en-US" sz="2400" dirty="0" smtClean="0">
                <a:latin typeface="Libre Franklin" panose="00000500000000000000" pitchFamily="2" charset="0"/>
              </a:rPr>
              <a:t>REALTOR® Safety Program</a:t>
            </a:r>
          </a:p>
          <a:p>
            <a:r>
              <a:rPr lang="en-US" sz="2400" dirty="0" smtClean="0">
                <a:latin typeface="Libre Franklin" panose="00000500000000000000" pitchFamily="2" charset="0"/>
              </a:rPr>
              <a:t>Knowledge</a:t>
            </a:r>
            <a:r>
              <a:rPr lang="en-US" sz="2400" dirty="0">
                <a:latin typeface="Libre Franklin" panose="00000500000000000000" pitchFamily="2" charset="0"/>
              </a:rPr>
              <a:t>. Awareness. Empowerment. These are the core components of REALTOR® Safety. And helping our members understand the risks they face can mean the difference between life and death.</a:t>
            </a:r>
            <a:endParaRPr lang="en-US" sz="2400" dirty="0" smtClean="0">
              <a:latin typeface="Libre Franklin" panose="00000500000000000000" pitchFamily="2" charset="0"/>
              <a:hlinkClick r:id="rId3"/>
            </a:endParaRPr>
          </a:p>
          <a:p>
            <a:r>
              <a:rPr lang="en-US" sz="2400" dirty="0" err="1" smtClean="0">
                <a:latin typeface="Libre Franklin" panose="00000500000000000000" pitchFamily="2" charset="0"/>
                <a:hlinkClick r:id="rId3"/>
              </a:rPr>
              <a:t>nar.realtor</a:t>
            </a:r>
            <a:r>
              <a:rPr lang="en-US" sz="2400" dirty="0" smtClean="0">
                <a:latin typeface="Libre Franklin" panose="00000500000000000000" pitchFamily="2" charset="0"/>
                <a:hlinkClick r:id="rId3"/>
              </a:rPr>
              <a:t>/safety</a:t>
            </a:r>
            <a:endParaRPr lang="en-US" sz="2400" dirty="0" smtClean="0">
              <a:latin typeface="Libre Franklin" panose="00000500000000000000" pitchFamily="2" charset="0"/>
            </a:endParaRPr>
          </a:p>
          <a:p>
            <a:endParaRPr lang="en-US" sz="2400" dirty="0">
              <a:latin typeface="Libre Franklin" panose="00000500000000000000" pitchFamily="2" charset="0"/>
            </a:endParaRPr>
          </a:p>
          <a:p>
            <a:r>
              <a:rPr lang="en-US" sz="2400" dirty="0" smtClean="0">
                <a:latin typeface="Libre Franklin" panose="00000500000000000000" pitchFamily="2" charset="0"/>
              </a:rPr>
              <a:t>Webinars </a:t>
            </a:r>
            <a:r>
              <a:rPr lang="en-US" sz="2400" dirty="0">
                <a:latin typeface="Libre Franklin" panose="00000500000000000000" pitchFamily="2" charset="0"/>
              </a:rPr>
              <a:t>on REALTOR® Safety, presented by industry experts</a:t>
            </a:r>
            <a:endParaRPr lang="en-US" sz="2400" dirty="0" smtClean="0">
              <a:latin typeface="Libre Franklin" panose="00000500000000000000" pitchFamily="2" charset="0"/>
            </a:endParaRPr>
          </a:p>
          <a:p>
            <a:r>
              <a:rPr lang="en-US" sz="2400" dirty="0" err="1" smtClean="0">
                <a:latin typeface="Libre Franklin" panose="00000500000000000000" pitchFamily="2" charset="0"/>
                <a:hlinkClick r:id="rId4"/>
              </a:rPr>
              <a:t>onlinelearning.realtor</a:t>
            </a:r>
            <a:r>
              <a:rPr lang="en-US" sz="2400" dirty="0" smtClean="0">
                <a:latin typeface="Libre Franklin" panose="00000500000000000000" pitchFamily="2" charset="0"/>
                <a:hlinkClick r:id="rId4"/>
              </a:rPr>
              <a:t>/A/Category/</a:t>
            </a:r>
            <a:r>
              <a:rPr lang="en-US" sz="2400" dirty="0" err="1" smtClean="0">
                <a:latin typeface="Libre Franklin" panose="00000500000000000000" pitchFamily="2" charset="0"/>
                <a:hlinkClick r:id="rId4"/>
              </a:rPr>
              <a:t>SafetyProgram</a:t>
            </a:r>
            <a:endParaRPr lang="en-US" sz="2400" dirty="0" smtClean="0">
              <a:latin typeface="Libre Franklin" panose="00000500000000000000" pitchFamily="2" charset="0"/>
            </a:endParaRPr>
          </a:p>
          <a:p>
            <a:endParaRPr lang="en-US" sz="2400" dirty="0" smtClean="0">
              <a:latin typeface="Libre Franklin" panose="00000500000000000000" pitchFamily="2" charset="0"/>
            </a:endParaRPr>
          </a:p>
          <a:p>
            <a:r>
              <a:rPr lang="en-US" sz="2400" dirty="0" err="1" smtClean="0">
                <a:latin typeface="Libre Franklin" panose="00000500000000000000" pitchFamily="2" charset="0"/>
              </a:rPr>
              <a:t>Mainstreet’s</a:t>
            </a:r>
            <a:r>
              <a:rPr lang="en-US" sz="2400" dirty="0" smtClean="0">
                <a:latin typeface="Libre Franklin" panose="00000500000000000000" pitchFamily="2" charset="0"/>
              </a:rPr>
              <a:t> Website</a:t>
            </a:r>
          </a:p>
          <a:p>
            <a:r>
              <a:rPr lang="en-US" sz="2400" dirty="0" smtClean="0">
                <a:latin typeface="Libre Franklin" panose="00000500000000000000" pitchFamily="2" charset="0"/>
                <a:hlinkClick r:id="rId5"/>
              </a:rPr>
              <a:t>succeedwithmore.com/safety</a:t>
            </a:r>
            <a:endParaRPr lang="en-US" sz="2400" dirty="0" smtClean="0">
              <a:latin typeface="Libre Franklin" panose="00000500000000000000" pitchFamily="2" charset="0"/>
            </a:endParaRPr>
          </a:p>
          <a:p>
            <a:endParaRPr lang="en-US" dirty="0" smtClean="0">
              <a:latin typeface="Libre Franklin" panose="00000500000000000000" pitchFamily="2" charset="0"/>
            </a:endParaRPr>
          </a:p>
          <a:p>
            <a:endParaRPr lang="en-US" dirty="0">
              <a:latin typeface="Libre Franklin" panose="00000500000000000000" pitchFamily="2" charset="0"/>
            </a:endParaRPr>
          </a:p>
        </p:txBody>
      </p:sp>
      <p:sp>
        <p:nvSpPr>
          <p:cNvPr id="6" name="TextBox 5"/>
          <p:cNvSpPr txBox="1"/>
          <p:nvPr/>
        </p:nvSpPr>
        <p:spPr>
          <a:xfrm>
            <a:off x="594911" y="845493"/>
            <a:ext cx="6577069" cy="461665"/>
          </a:xfrm>
          <a:prstGeom prst="rect">
            <a:avLst/>
          </a:prstGeom>
          <a:noFill/>
        </p:spPr>
        <p:txBody>
          <a:bodyPr wrap="square" rtlCol="0">
            <a:spAutoFit/>
          </a:bodyPr>
          <a:lstStyle/>
          <a:p>
            <a:r>
              <a:rPr lang="en-US" sz="2400" b="1" dirty="0" smtClean="0">
                <a:latin typeface="Libre Franklin" panose="00000500000000000000" pitchFamily="2" charset="0"/>
              </a:rPr>
              <a:t>Additional resources:</a:t>
            </a:r>
            <a:endParaRPr lang="en-US" sz="2400" b="1" dirty="0">
              <a:latin typeface="Libre Franklin" panose="00000500000000000000" pitchFamily="2"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7610" y="3602038"/>
            <a:ext cx="1905000" cy="223837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1968052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2056"/>
          <a:stretch/>
        </p:blipFill>
        <p:spPr>
          <a:xfrm>
            <a:off x="524669" y="602645"/>
            <a:ext cx="11142661" cy="51035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652635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TTqPt2cGY9Q"/>
          <p:cNvPicPr>
            <a:picLocks noRot="1" noChangeAspect="1"/>
          </p:cNvPicPr>
          <p:nvPr>
            <a:videoFile r:link="rId1"/>
          </p:nvPr>
        </p:nvPicPr>
        <p:blipFill>
          <a:blip r:embed="rId5"/>
          <a:stretch>
            <a:fillRect/>
          </a:stretch>
        </p:blipFill>
        <p:spPr>
          <a:xfrm>
            <a:off x="0" y="579835"/>
            <a:ext cx="12192000" cy="539642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3037523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12702" y="840863"/>
            <a:ext cx="11160089" cy="584775"/>
          </a:xfrm>
          <a:prstGeom prst="rect">
            <a:avLst/>
          </a:prstGeom>
          <a:noFill/>
        </p:spPr>
        <p:txBody>
          <a:bodyPr wrap="square" rtlCol="0">
            <a:spAutoFit/>
          </a:bodyPr>
          <a:lstStyle/>
          <a:p>
            <a:r>
              <a:rPr lang="en-US" sz="3200" b="1" dirty="0" smtClean="0">
                <a:latin typeface="Libre Franklin" panose="00000500000000000000" pitchFamily="2" charset="0"/>
              </a:rPr>
              <a:t>Safety </a:t>
            </a:r>
            <a:r>
              <a:rPr lang="en-US" sz="3200" b="1" dirty="0">
                <a:latin typeface="Libre Franklin" panose="00000500000000000000" pitchFamily="2" charset="0"/>
              </a:rPr>
              <a:t>Tips to Empower </a:t>
            </a:r>
            <a:r>
              <a:rPr lang="en-US" sz="3200" b="1" dirty="0" smtClean="0">
                <a:latin typeface="Libre Franklin" panose="00000500000000000000" pitchFamily="2" charset="0"/>
              </a:rPr>
              <a:t>REALTORS® </a:t>
            </a:r>
            <a:r>
              <a:rPr lang="en-US" sz="3200" b="1" dirty="0">
                <a:latin typeface="Libre Franklin" panose="00000500000000000000" pitchFamily="2" charset="0"/>
              </a:rPr>
              <a:t>in the Field</a:t>
            </a:r>
          </a:p>
        </p:txBody>
      </p:sp>
      <p:sp>
        <p:nvSpPr>
          <p:cNvPr id="8" name="Rectangle 7"/>
          <p:cNvSpPr/>
          <p:nvPr/>
        </p:nvSpPr>
        <p:spPr>
          <a:xfrm>
            <a:off x="1200838" y="2501485"/>
            <a:ext cx="5923861" cy="1569660"/>
          </a:xfrm>
          <a:prstGeom prst="rect">
            <a:avLst/>
          </a:prstGeom>
        </p:spPr>
        <p:txBody>
          <a:bodyPr wrap="square">
            <a:spAutoFit/>
          </a:bodyPr>
          <a:lstStyle/>
          <a:p>
            <a:r>
              <a:rPr lang="en-US" sz="2400" dirty="0">
                <a:latin typeface="Libre Franklin" panose="00000500000000000000" pitchFamily="2" charset="0"/>
              </a:rPr>
              <a:t>How can agents like you stay safe on the job? Make personal safety a priority and put these </a:t>
            </a:r>
            <a:r>
              <a:rPr lang="en-US" sz="2400" dirty="0" smtClean="0">
                <a:latin typeface="Libre Franklin" panose="00000500000000000000" pitchFamily="2" charset="0"/>
              </a:rPr>
              <a:t>safety </a:t>
            </a:r>
            <a:r>
              <a:rPr lang="en-US" sz="2400" dirty="0">
                <a:latin typeface="Libre Franklin" panose="00000500000000000000" pitchFamily="2" charset="0"/>
              </a:rPr>
              <a:t>tips for </a:t>
            </a:r>
            <a:r>
              <a:rPr lang="en-US" sz="2400" dirty="0" smtClean="0">
                <a:latin typeface="Libre Franklin" panose="00000500000000000000" pitchFamily="2" charset="0"/>
              </a:rPr>
              <a:t>REALTORS® </a:t>
            </a:r>
            <a:r>
              <a:rPr lang="en-US" sz="2400" dirty="0">
                <a:latin typeface="Libre Franklin" panose="00000500000000000000" pitchFamily="2" charset="0"/>
              </a:rPr>
              <a:t>into action.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5989" y="2074538"/>
            <a:ext cx="3914661" cy="29359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1942554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528828" y="1122363"/>
            <a:ext cx="7422225" cy="461665"/>
          </a:xfrm>
          <a:prstGeom prst="rect">
            <a:avLst/>
          </a:prstGeom>
        </p:spPr>
        <p:txBody>
          <a:bodyPr wrap="none">
            <a:spAutoFit/>
          </a:bodyPr>
          <a:lstStyle/>
          <a:p>
            <a:r>
              <a:rPr lang="en-US" sz="2400" b="1" dirty="0" smtClean="0">
                <a:latin typeface="Libre Franklin" panose="00000500000000000000" pitchFamily="2" charset="0"/>
              </a:rPr>
              <a:t>Always </a:t>
            </a:r>
            <a:r>
              <a:rPr lang="en-US" sz="2400" b="1" dirty="0">
                <a:latin typeface="Libre Franklin" panose="00000500000000000000" pitchFamily="2" charset="0"/>
              </a:rPr>
              <a:t>listen to your gut and trust your instincts</a:t>
            </a:r>
            <a:r>
              <a:rPr lang="en-US" sz="2400" dirty="0">
                <a:latin typeface="Libre Franklin" panose="00000500000000000000" pitchFamily="2" charset="0"/>
              </a:rPr>
              <a:t>.</a:t>
            </a:r>
          </a:p>
        </p:txBody>
      </p:sp>
      <p:sp>
        <p:nvSpPr>
          <p:cNvPr id="8" name="Rectangle 7"/>
          <p:cNvSpPr/>
          <p:nvPr/>
        </p:nvSpPr>
        <p:spPr>
          <a:xfrm>
            <a:off x="817873" y="2093725"/>
            <a:ext cx="5721426" cy="1938992"/>
          </a:xfrm>
          <a:prstGeom prst="rect">
            <a:avLst/>
          </a:prstGeom>
        </p:spPr>
        <p:txBody>
          <a:bodyPr wrap="square">
            <a:spAutoFit/>
          </a:bodyPr>
          <a:lstStyle/>
          <a:p>
            <a:r>
              <a:rPr lang="en-US" sz="2400" dirty="0">
                <a:latin typeface="Libre Franklin" panose="00000500000000000000" pitchFamily="2" charset="0"/>
              </a:rPr>
              <a:t>If something feels out of place or wrong, it probably is. Your instincts are there to help keep you safe, and you have to trust them when something triggers an uneasy feeling.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9015" y="1917914"/>
            <a:ext cx="4776146" cy="31840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929285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72047" y="1257598"/>
            <a:ext cx="9041258" cy="461665"/>
          </a:xfrm>
          <a:prstGeom prst="rect">
            <a:avLst/>
          </a:prstGeom>
        </p:spPr>
        <p:txBody>
          <a:bodyPr wrap="none">
            <a:spAutoFit/>
          </a:bodyPr>
          <a:lstStyle/>
          <a:p>
            <a:r>
              <a:rPr lang="en-US" sz="2400" b="1" dirty="0" smtClean="0">
                <a:latin typeface="Libre Franklin" panose="00000500000000000000" pitchFamily="2" charset="0"/>
              </a:rPr>
              <a:t>Stay </a:t>
            </a:r>
            <a:r>
              <a:rPr lang="en-US" sz="2400" b="1" dirty="0">
                <a:latin typeface="Libre Franklin" panose="00000500000000000000" pitchFamily="2" charset="0"/>
              </a:rPr>
              <a:t>alert and always let the client walk first into each room</a:t>
            </a:r>
            <a:r>
              <a:rPr lang="en-US" sz="2400" b="1" dirty="0" smtClean="0">
                <a:latin typeface="Libre Franklin" panose="00000500000000000000" pitchFamily="2" charset="0"/>
              </a:rPr>
              <a:t>.</a:t>
            </a:r>
            <a:endParaRPr lang="en-US" sz="2400" dirty="0">
              <a:latin typeface="Libre Franklin" panose="00000500000000000000" pitchFamily="2" charset="0"/>
            </a:endParaRPr>
          </a:p>
        </p:txBody>
      </p:sp>
      <p:sp>
        <p:nvSpPr>
          <p:cNvPr id="8" name="Rectangle 7"/>
          <p:cNvSpPr/>
          <p:nvPr/>
        </p:nvSpPr>
        <p:spPr>
          <a:xfrm>
            <a:off x="796097" y="2143027"/>
            <a:ext cx="6349515" cy="2308324"/>
          </a:xfrm>
          <a:prstGeom prst="rect">
            <a:avLst/>
          </a:prstGeom>
        </p:spPr>
        <p:txBody>
          <a:bodyPr wrap="square">
            <a:spAutoFit/>
          </a:bodyPr>
          <a:lstStyle/>
          <a:p>
            <a:r>
              <a:rPr lang="en-US" sz="2400" dirty="0">
                <a:latin typeface="Libre Franklin" panose="00000500000000000000" pitchFamily="2" charset="0"/>
              </a:rPr>
              <a:t>Be aware of your surroundings when working with others. Ask yourself: Where are all the possible exits? Are there cameras around? Who are the neighbors? These details are crucial to maintain control over a potentially dangerous situation.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0797" y="1790327"/>
            <a:ext cx="4916018" cy="32773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3774503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40676" y="947563"/>
            <a:ext cx="10253128" cy="523220"/>
          </a:xfrm>
          <a:prstGeom prst="rect">
            <a:avLst/>
          </a:prstGeom>
        </p:spPr>
        <p:txBody>
          <a:bodyPr wrap="none">
            <a:spAutoFit/>
          </a:bodyPr>
          <a:lstStyle/>
          <a:p>
            <a:r>
              <a:rPr lang="en-US" sz="2400" b="1" dirty="0" smtClean="0">
                <a:latin typeface="Libre Franklin" panose="00000500000000000000" pitchFamily="2" charset="0"/>
              </a:rPr>
              <a:t>Carry </a:t>
            </a:r>
            <a:r>
              <a:rPr lang="en-US" sz="2400" b="1" dirty="0">
                <a:latin typeface="Libre Franklin" panose="00000500000000000000" pitchFamily="2" charset="0"/>
              </a:rPr>
              <a:t>a self-defense weapon. Know your options and know the rules</a:t>
            </a:r>
            <a:r>
              <a:rPr lang="en-US" sz="2800" b="1" dirty="0">
                <a:latin typeface="Libre Franklin" panose="00000500000000000000" pitchFamily="2" charset="0"/>
              </a:rPr>
              <a:t>.</a:t>
            </a:r>
            <a:endParaRPr lang="en-US" dirty="0"/>
          </a:p>
        </p:txBody>
      </p:sp>
      <p:pic>
        <p:nvPicPr>
          <p:cNvPr id="6" name="Picture 5"/>
          <p:cNvPicPr>
            <a:picLocks noChangeAspect="1"/>
          </p:cNvPicPr>
          <p:nvPr/>
        </p:nvPicPr>
        <p:blipFill>
          <a:blip r:embed="rId3"/>
          <a:stretch>
            <a:fillRect/>
          </a:stretch>
        </p:blipFill>
        <p:spPr>
          <a:xfrm>
            <a:off x="7969194" y="1529644"/>
            <a:ext cx="3405379" cy="4310237"/>
          </a:xfrm>
          <a:prstGeom prst="rect">
            <a:avLst/>
          </a:prstGeom>
        </p:spPr>
      </p:pic>
      <p:sp>
        <p:nvSpPr>
          <p:cNvPr id="7" name="Rectangle 6"/>
          <p:cNvSpPr/>
          <p:nvPr/>
        </p:nvSpPr>
        <p:spPr>
          <a:xfrm>
            <a:off x="1055767" y="2459504"/>
            <a:ext cx="6096000" cy="1938992"/>
          </a:xfrm>
          <a:prstGeom prst="rect">
            <a:avLst/>
          </a:prstGeom>
        </p:spPr>
        <p:txBody>
          <a:bodyPr>
            <a:spAutoFit/>
          </a:bodyPr>
          <a:lstStyle/>
          <a:p>
            <a:r>
              <a:rPr lang="en-US" sz="2400" dirty="0"/>
              <a:t>You have several options when it comes to self-defense weapons. </a:t>
            </a:r>
            <a:r>
              <a:rPr lang="en-US" sz="2400" dirty="0" smtClean="0"/>
              <a:t>Pepper spray is the most-used </a:t>
            </a:r>
            <a:r>
              <a:rPr lang="en-US" sz="2400" dirty="0"/>
              <a:t>among </a:t>
            </a:r>
            <a:r>
              <a:rPr lang="en-US" sz="2400" dirty="0" smtClean="0"/>
              <a:t>REALTORS® </a:t>
            </a:r>
            <a:r>
              <a:rPr lang="en-US" sz="2400" dirty="0"/>
              <a:t>in general, according to </a:t>
            </a:r>
            <a:r>
              <a:rPr lang="en-US" sz="2400" dirty="0" smtClean="0"/>
              <a:t>NAR</a:t>
            </a:r>
            <a:r>
              <a:rPr lang="en-US" sz="2400" dirty="0"/>
              <a:t>. Eighteen percent of </a:t>
            </a:r>
            <a:r>
              <a:rPr lang="en-US" sz="2400" dirty="0" smtClean="0"/>
              <a:t>REALTORS® </a:t>
            </a:r>
            <a:r>
              <a:rPr lang="en-US" sz="2400" dirty="0"/>
              <a:t>say they carry pepper spray.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1999841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40676" y="1355276"/>
            <a:ext cx="7996100" cy="461665"/>
          </a:xfrm>
          <a:prstGeom prst="rect">
            <a:avLst/>
          </a:prstGeom>
        </p:spPr>
        <p:txBody>
          <a:bodyPr wrap="none">
            <a:spAutoFit/>
          </a:bodyPr>
          <a:lstStyle/>
          <a:p>
            <a:r>
              <a:rPr lang="en-US" sz="2400" b="1" dirty="0" smtClean="0">
                <a:latin typeface="Libre Franklin" panose="00000500000000000000" pitchFamily="2" charset="0"/>
              </a:rPr>
              <a:t>Tell </a:t>
            </a:r>
            <a:r>
              <a:rPr lang="en-US" sz="2400" b="1" dirty="0">
                <a:latin typeface="Libre Franklin" panose="00000500000000000000" pitchFamily="2" charset="0"/>
              </a:rPr>
              <a:t>co-workers and family where you are at all times.</a:t>
            </a:r>
            <a:endParaRPr lang="en-US" dirty="0"/>
          </a:p>
        </p:txBody>
      </p:sp>
      <p:sp>
        <p:nvSpPr>
          <p:cNvPr id="7" name="Rectangle 6"/>
          <p:cNvSpPr/>
          <p:nvPr/>
        </p:nvSpPr>
        <p:spPr>
          <a:xfrm>
            <a:off x="722829" y="2202721"/>
            <a:ext cx="6096000" cy="1938992"/>
          </a:xfrm>
          <a:prstGeom prst="rect">
            <a:avLst/>
          </a:prstGeom>
        </p:spPr>
        <p:txBody>
          <a:bodyPr>
            <a:spAutoFit/>
          </a:bodyPr>
          <a:lstStyle/>
          <a:p>
            <a:r>
              <a:rPr lang="en-US" sz="2400" dirty="0" smtClean="0">
                <a:latin typeface="Libre Franklin" panose="00000500000000000000" pitchFamily="2" charset="0"/>
              </a:rPr>
              <a:t>Agents should </a:t>
            </a:r>
            <a:r>
              <a:rPr lang="en-US" sz="2400" dirty="0">
                <a:latin typeface="Libre Franklin" panose="00000500000000000000" pitchFamily="2" charset="0"/>
              </a:rPr>
              <a:t>keep colleagues and family informed about what you’re doing, who you’re with, and where you are — and not just when you feel nervous about a specific meeting or client</a:t>
            </a:r>
            <a:r>
              <a:rPr lang="en-US" sz="2400" dirty="0" smtClean="0">
                <a:latin typeface="Libre Franklin" panose="00000500000000000000" pitchFamily="2" charset="0"/>
              </a:rPr>
              <a:t>.</a:t>
            </a:r>
            <a:endParaRPr lang="en-US" sz="2400" dirty="0">
              <a:latin typeface="Libre Franklin" panose="000005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208" y="2168477"/>
            <a:ext cx="4882413" cy="325494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406308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60431" y="1267052"/>
            <a:ext cx="6795450" cy="461665"/>
          </a:xfrm>
          <a:prstGeom prst="rect">
            <a:avLst/>
          </a:prstGeom>
        </p:spPr>
        <p:txBody>
          <a:bodyPr wrap="none">
            <a:spAutoFit/>
          </a:bodyPr>
          <a:lstStyle/>
          <a:p>
            <a:r>
              <a:rPr lang="en-US" sz="2400" b="1" dirty="0" smtClean="0">
                <a:latin typeface="Libre Franklin" panose="00000500000000000000" pitchFamily="2" charset="0"/>
              </a:rPr>
              <a:t>Use </a:t>
            </a:r>
            <a:r>
              <a:rPr lang="en-US" sz="2400" b="1" dirty="0">
                <a:latin typeface="Libre Franklin" panose="00000500000000000000" pitchFamily="2" charset="0"/>
              </a:rPr>
              <a:t>technology </a:t>
            </a:r>
            <a:r>
              <a:rPr lang="en-US" sz="2400" b="1" dirty="0" smtClean="0">
                <a:latin typeface="Libre Franklin" panose="00000500000000000000" pitchFamily="2" charset="0"/>
              </a:rPr>
              <a:t>and </a:t>
            </a:r>
            <a:r>
              <a:rPr lang="en-US" sz="2400" b="1" dirty="0">
                <a:latin typeface="Libre Franklin" panose="00000500000000000000" pitchFamily="2" charset="0"/>
              </a:rPr>
              <a:t>tools to prioritize safety.</a:t>
            </a:r>
          </a:p>
        </p:txBody>
      </p:sp>
      <p:sp>
        <p:nvSpPr>
          <p:cNvPr id="6" name="Rectangle 5"/>
          <p:cNvSpPr/>
          <p:nvPr/>
        </p:nvSpPr>
        <p:spPr>
          <a:xfrm>
            <a:off x="870550" y="2171006"/>
            <a:ext cx="6353143" cy="3046988"/>
          </a:xfrm>
          <a:prstGeom prst="rect">
            <a:avLst/>
          </a:prstGeom>
        </p:spPr>
        <p:txBody>
          <a:bodyPr wrap="square">
            <a:spAutoFit/>
          </a:bodyPr>
          <a:lstStyle/>
          <a:p>
            <a:r>
              <a:rPr lang="en-US" sz="2400" dirty="0">
                <a:latin typeface="Libre Franklin" panose="00000500000000000000" pitchFamily="2" charset="0"/>
              </a:rPr>
              <a:t>In addition to person-to-person communication, there are a number of tools and apps that can help you prioritize personal safety on the job</a:t>
            </a:r>
            <a:r>
              <a:rPr lang="en-US" sz="2400" dirty="0" smtClean="0">
                <a:latin typeface="Libre Franklin" panose="00000500000000000000" pitchFamily="2" charset="0"/>
              </a:rPr>
              <a:t>.  Including </a:t>
            </a:r>
            <a:r>
              <a:rPr lang="en-US" sz="2400" dirty="0" err="1" smtClean="0">
                <a:latin typeface="Libre Franklin" panose="00000500000000000000" pitchFamily="2" charset="0"/>
              </a:rPr>
              <a:t>Mainstreet’s</a:t>
            </a:r>
            <a:r>
              <a:rPr lang="en-US" sz="2400" dirty="0" smtClean="0">
                <a:latin typeface="Libre Franklin" panose="00000500000000000000" pitchFamily="2" charset="0"/>
              </a:rPr>
              <a:t> No-Cost Member Benefit: FOREWARN.</a:t>
            </a:r>
          </a:p>
          <a:p>
            <a:r>
              <a:rPr lang="en-US" sz="2400" dirty="0" smtClean="0">
                <a:latin typeface="Libre Franklin" panose="00000500000000000000" pitchFamily="2" charset="0"/>
                <a:hlinkClick r:id="rId3"/>
              </a:rPr>
              <a:t>SucceedwithMORe.com/FOREWARN</a:t>
            </a:r>
            <a:r>
              <a:rPr lang="en-US" sz="2400" dirty="0" smtClean="0">
                <a:latin typeface="Libre Franklin" panose="00000500000000000000" pitchFamily="2" charset="0"/>
              </a:rPr>
              <a:t> </a:t>
            </a:r>
          </a:p>
          <a:p>
            <a:endParaRPr lang="en-US" sz="2400" dirty="0">
              <a:latin typeface="Libre Franklin" panose="00000500000000000000" pitchFamily="2" charset="0"/>
            </a:endParaRPr>
          </a:p>
        </p:txBody>
      </p:sp>
      <p:pic>
        <p:nvPicPr>
          <p:cNvPr id="8" name="Picture 7">
            <a:extLst>
              <a:ext uri="{FF2B5EF4-FFF2-40B4-BE49-F238E27FC236}">
                <a16:creationId xmlns:a16="http://schemas.microsoft.com/office/drawing/2014/main" id="{2A950F3C-13BB-41F7-B891-00528FC608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99" r="20430" b="1243"/>
          <a:stretch/>
        </p:blipFill>
        <p:spPr>
          <a:xfrm>
            <a:off x="8549540" y="1267052"/>
            <a:ext cx="1920307" cy="390219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4278" y="6154661"/>
            <a:ext cx="1352473" cy="676237"/>
          </a:xfrm>
          <a:prstGeom prst="rect">
            <a:avLst/>
          </a:prstGeom>
        </p:spPr>
      </p:pic>
    </p:spTree>
    <p:extLst>
      <p:ext uri="{BB962C8B-B14F-4D97-AF65-F5344CB8AC3E}">
        <p14:creationId xmlns:p14="http://schemas.microsoft.com/office/powerpoint/2010/main" val="2845013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558</Words>
  <Application>Microsoft Office PowerPoint</Application>
  <PresentationFormat>Widescreen</PresentationFormat>
  <Paragraphs>34</Paragraphs>
  <Slides>14</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Libre Franklin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OS33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Lynnette Mock</dc:creator>
  <cp:lastModifiedBy>Lynnette Mock</cp:lastModifiedBy>
  <cp:revision>35</cp:revision>
  <dcterms:created xsi:type="dcterms:W3CDTF">2019-03-21T19:11:25Z</dcterms:created>
  <dcterms:modified xsi:type="dcterms:W3CDTF">2020-08-25T17:25:07Z</dcterms:modified>
</cp:coreProperties>
</file>