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8" r:id="rId5"/>
    <p:sldId id="269" r:id="rId6"/>
    <p:sldId id="283" r:id="rId7"/>
    <p:sldId id="282" r:id="rId8"/>
    <p:sldId id="279" r:id="rId9"/>
    <p:sldId id="271" r:id="rId10"/>
    <p:sldId id="286" r:id="rId11"/>
    <p:sldId id="272" r:id="rId12"/>
    <p:sldId id="284" r:id="rId13"/>
    <p:sldId id="285" r:id="rId14"/>
    <p:sldId id="280" r:id="rId15"/>
    <p:sldId id="278" r:id="rId16"/>
    <p:sldId id="288" r:id="rId17"/>
    <p:sldId id="289" r:id="rId18"/>
    <p:sldId id="290" r:id="rId19"/>
    <p:sldId id="291" r:id="rId20"/>
    <p:sldId id="281"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6FBB-7EFD-1348-A4D9-93C1B60E5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5619C6-1EE6-634D-B211-FEE66E939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B9EEC-69F9-8E46-AEF9-24020F469F46}"/>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5" name="Footer Placeholder 4">
            <a:extLst>
              <a:ext uri="{FF2B5EF4-FFF2-40B4-BE49-F238E27FC236}">
                <a16:creationId xmlns:a16="http://schemas.microsoft.com/office/drawing/2014/main" id="{EA67CB32-E6E0-1E45-B179-426FF66CA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414DA-B960-4846-94AA-E8590CC30FEE}"/>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132236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140E-5025-6745-AB39-F1A96166A8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97762-E4FF-494C-9B16-01B1B168FC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D1CCF-2D76-E549-8898-3FA7D313B7AA}"/>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5" name="Footer Placeholder 4">
            <a:extLst>
              <a:ext uri="{FF2B5EF4-FFF2-40B4-BE49-F238E27FC236}">
                <a16:creationId xmlns:a16="http://schemas.microsoft.com/office/drawing/2014/main" id="{EA3A2E07-7D8F-EB40-92B4-5739D8B0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A5078-8FEA-CC4B-86A6-E788D151FD0D}"/>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325438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4D5D-4578-584B-B55C-F90AAF2FB6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1C72A-2634-9949-991D-A21BC1EF94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FADCB-9AAC-9041-8401-1D18F2D4E60A}"/>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5" name="Footer Placeholder 4">
            <a:extLst>
              <a:ext uri="{FF2B5EF4-FFF2-40B4-BE49-F238E27FC236}">
                <a16:creationId xmlns:a16="http://schemas.microsoft.com/office/drawing/2014/main" id="{C9510529-3562-6F4C-9585-6CF2E3BF4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273DD-E743-5543-815D-39BE74B2540D}"/>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72264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71E1-3394-3044-9255-D7D21EF43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CBB14-DBC0-1644-A1ED-83553DCC3F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26EC3-14E7-A241-A772-17528071C748}"/>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5" name="Footer Placeholder 4">
            <a:extLst>
              <a:ext uri="{FF2B5EF4-FFF2-40B4-BE49-F238E27FC236}">
                <a16:creationId xmlns:a16="http://schemas.microsoft.com/office/drawing/2014/main" id="{CC1B1455-1887-AA44-809B-3D3DDF9A1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0E34D-B4EF-B841-A52B-B0FFC89BCA1D}"/>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423173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5380-2264-6E4A-80EA-C922DFA64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CD535-4E1F-6A4C-9E96-16A765BBE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243425-332C-F849-8A50-EAF303B59C10}"/>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5" name="Footer Placeholder 4">
            <a:extLst>
              <a:ext uri="{FF2B5EF4-FFF2-40B4-BE49-F238E27FC236}">
                <a16:creationId xmlns:a16="http://schemas.microsoft.com/office/drawing/2014/main" id="{11FDA778-9140-244F-9A2C-1837208F1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30C2-6258-2A45-AF83-388960911BDC}"/>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16335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A5C7-7A1C-E346-8B81-F4C7557CE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81E7C-E10E-124B-8A54-27DB84284B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F68F3-7096-A24B-89E7-5A57519DA9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EE5E79-BDC1-5449-B087-81AEC663231D}"/>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6" name="Footer Placeholder 5">
            <a:extLst>
              <a:ext uri="{FF2B5EF4-FFF2-40B4-BE49-F238E27FC236}">
                <a16:creationId xmlns:a16="http://schemas.microsoft.com/office/drawing/2014/main" id="{2BBAC2C1-3E76-3447-A36E-C859FA624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9C0D8-30EB-CF4F-9EF2-CAC6252E7948}"/>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34073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EF90-A8A8-6449-AA24-ADDDB6C7CC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A7436-1FE1-594D-BBCB-4AE03EC47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45ED92-3E45-1643-AA2C-E34838C72A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86BE62-E137-A046-8E88-CB7A5A142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E50733-5B7D-E24A-AB6C-7D07381B0C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5617CE-D6DD-1746-901A-B77B787C229D}"/>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8" name="Footer Placeholder 7">
            <a:extLst>
              <a:ext uri="{FF2B5EF4-FFF2-40B4-BE49-F238E27FC236}">
                <a16:creationId xmlns:a16="http://schemas.microsoft.com/office/drawing/2014/main" id="{EC10636B-310D-0E4F-B1AA-6446E83034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377D99-3605-A742-A514-76EB3FF10572}"/>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95319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2F69-85C9-AF4E-A71E-88B551748F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29B10-1EA3-444D-9A1C-2AC71A00B6CF}"/>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4" name="Footer Placeholder 3">
            <a:extLst>
              <a:ext uri="{FF2B5EF4-FFF2-40B4-BE49-F238E27FC236}">
                <a16:creationId xmlns:a16="http://schemas.microsoft.com/office/drawing/2014/main" id="{4C9CE2C9-3894-184A-AB8D-5C16577253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2D242-627C-CA43-A1AE-856E5A247BF0}"/>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421137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0F372-FE98-D243-8E0B-CE36019A12F2}"/>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3" name="Footer Placeholder 2">
            <a:extLst>
              <a:ext uri="{FF2B5EF4-FFF2-40B4-BE49-F238E27FC236}">
                <a16:creationId xmlns:a16="http://schemas.microsoft.com/office/drawing/2014/main" id="{65313203-DD7E-D94E-8A37-25B20EC1E1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4F5091-AD36-2244-BA16-C9C596327977}"/>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53411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F5FF-0CE6-DC48-AAF9-094381630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31DB10-1360-AF44-AA8E-E656F669A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5447C-6253-0E4A-AFF0-884EBAB8A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420C14-5E1F-E44E-AA2C-AE3F6F4B41C4}"/>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6" name="Footer Placeholder 5">
            <a:extLst>
              <a:ext uri="{FF2B5EF4-FFF2-40B4-BE49-F238E27FC236}">
                <a16:creationId xmlns:a16="http://schemas.microsoft.com/office/drawing/2014/main" id="{21673C4D-5056-9149-A36D-223E703A5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AFCF9-FCC0-5F4E-9996-171028DDFAF3}"/>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63716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5705-BBC2-D74A-B1E2-ECA44EB78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549D9C-66C6-D543-BC3A-F16211E7E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00E78F-B0BF-2143-A9ED-ED98ABCAE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3B7A26-BFA1-6D4F-B8BB-82A56601A7CB}"/>
              </a:ext>
            </a:extLst>
          </p:cNvPr>
          <p:cNvSpPr>
            <a:spLocks noGrp="1"/>
          </p:cNvSpPr>
          <p:nvPr>
            <p:ph type="dt" sz="half" idx="10"/>
          </p:nvPr>
        </p:nvSpPr>
        <p:spPr/>
        <p:txBody>
          <a:bodyPr/>
          <a:lstStyle/>
          <a:p>
            <a:fld id="{656C7335-4E8B-2B42-B137-118BEC81A547}" type="datetimeFigureOut">
              <a:rPr lang="en-US" smtClean="0"/>
              <a:t>10/31/2022</a:t>
            </a:fld>
            <a:endParaRPr lang="en-US"/>
          </a:p>
        </p:txBody>
      </p:sp>
      <p:sp>
        <p:nvSpPr>
          <p:cNvPr id="6" name="Footer Placeholder 5">
            <a:extLst>
              <a:ext uri="{FF2B5EF4-FFF2-40B4-BE49-F238E27FC236}">
                <a16:creationId xmlns:a16="http://schemas.microsoft.com/office/drawing/2014/main" id="{8BF7449C-CE8E-9C4C-B6C4-DD1E0C6C3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D6AB5-44C5-CC46-81BE-43CDC52D3E4C}"/>
              </a:ext>
            </a:extLst>
          </p:cNvPr>
          <p:cNvSpPr>
            <a:spLocks noGrp="1"/>
          </p:cNvSpPr>
          <p:nvPr>
            <p:ph type="sldNum" sz="quarter" idx="12"/>
          </p:nvPr>
        </p:nvSpPr>
        <p:spPr/>
        <p:txBody>
          <a:bodyPr/>
          <a:lstStyle/>
          <a:p>
            <a:fld id="{FC951F7B-AC17-324F-92B4-57B94BEF569B}" type="slidenum">
              <a:rPr lang="en-US" smtClean="0"/>
              <a:t>‹#›</a:t>
            </a:fld>
            <a:endParaRPr lang="en-US"/>
          </a:p>
        </p:txBody>
      </p:sp>
    </p:spTree>
    <p:extLst>
      <p:ext uri="{BB962C8B-B14F-4D97-AF65-F5344CB8AC3E}">
        <p14:creationId xmlns:p14="http://schemas.microsoft.com/office/powerpoint/2010/main" val="991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F470A-CE26-8242-B535-8D3CC6760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BC2164-3A6E-CB4C-ACAD-946F52F44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0FCB9-5CB0-F64E-A5D8-FCAF6BAC4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C7335-4E8B-2B42-B137-118BEC81A547}" type="datetimeFigureOut">
              <a:rPr lang="en-US" smtClean="0"/>
              <a:t>10/31/2022</a:t>
            </a:fld>
            <a:endParaRPr lang="en-US"/>
          </a:p>
        </p:txBody>
      </p:sp>
      <p:sp>
        <p:nvSpPr>
          <p:cNvPr id="5" name="Footer Placeholder 4">
            <a:extLst>
              <a:ext uri="{FF2B5EF4-FFF2-40B4-BE49-F238E27FC236}">
                <a16:creationId xmlns:a16="http://schemas.microsoft.com/office/drawing/2014/main" id="{942211E3-F8F3-ED48-8582-8F9AA1AC8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A98F91-319E-2147-896E-7E4F3E606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51F7B-AC17-324F-92B4-57B94BEF569B}" type="slidenum">
              <a:rPr lang="en-US" smtClean="0"/>
              <a:t>‹#›</a:t>
            </a:fld>
            <a:endParaRPr lang="en-US"/>
          </a:p>
        </p:txBody>
      </p:sp>
    </p:spTree>
    <p:extLst>
      <p:ext uri="{BB962C8B-B14F-4D97-AF65-F5344CB8AC3E}">
        <p14:creationId xmlns:p14="http://schemas.microsoft.com/office/powerpoint/2010/main" val="240130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9152773-68F9-84CA-78FE-3B8C79BB88BE}"/>
              </a:ext>
            </a:extLst>
          </p:cNvPr>
          <p:cNvSpPr txBox="1"/>
          <p:nvPr/>
        </p:nvSpPr>
        <p:spPr>
          <a:xfrm>
            <a:off x="1270701" y="1806328"/>
            <a:ext cx="9650597" cy="3293209"/>
          </a:xfrm>
          <a:prstGeom prst="rect">
            <a:avLst/>
          </a:prstGeom>
          <a:noFill/>
        </p:spPr>
        <p:txBody>
          <a:bodyPr wrap="square" rtlCol="0">
            <a:spAutoFit/>
          </a:bodyPr>
          <a:lstStyle/>
          <a:p>
            <a:pPr algn="ctr"/>
            <a:r>
              <a:rPr lang="en-US" sz="4800" b="1" dirty="0"/>
              <a:t>Source of Income Protections</a:t>
            </a:r>
          </a:p>
          <a:p>
            <a:pPr algn="ctr"/>
            <a:endParaRPr lang="en-US" sz="3200" b="1" dirty="0"/>
          </a:p>
          <a:p>
            <a:pPr algn="ctr"/>
            <a:r>
              <a:rPr lang="en-US" sz="3200" b="1" dirty="0"/>
              <a:t>November 2022</a:t>
            </a:r>
          </a:p>
          <a:p>
            <a:pPr algn="ctr"/>
            <a:endParaRPr lang="en-US" sz="3200" b="1" dirty="0"/>
          </a:p>
          <a:p>
            <a:pPr algn="ctr"/>
            <a:r>
              <a:rPr lang="en-US" sz="3200" dirty="0"/>
              <a:t>Adriann Murawski</a:t>
            </a:r>
          </a:p>
          <a:p>
            <a:pPr algn="ctr"/>
            <a:r>
              <a:rPr lang="en-US" sz="3200" dirty="0"/>
              <a:t>Local Government Affairs Director </a:t>
            </a:r>
          </a:p>
        </p:txBody>
      </p:sp>
    </p:spTree>
    <p:extLst>
      <p:ext uri="{BB962C8B-B14F-4D97-AF65-F5344CB8AC3E}">
        <p14:creationId xmlns:p14="http://schemas.microsoft.com/office/powerpoint/2010/main" val="118550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970318"/>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dirty="0"/>
              <a:t>Cook County Human Rights</a:t>
            </a:r>
          </a:p>
          <a:p>
            <a:endParaRPr lang="en-US" sz="2200" dirty="0"/>
          </a:p>
          <a:p>
            <a:r>
              <a:rPr lang="en-US" sz="2200" dirty="0"/>
              <a:t>Statement in February 2022</a:t>
            </a:r>
          </a:p>
          <a:p>
            <a:endParaRPr lang="en-US" sz="2200" dirty="0"/>
          </a:p>
          <a:p>
            <a:r>
              <a:rPr lang="en-US" sz="2200" dirty="0"/>
              <a:t>Housing Choice Voucher(</a:t>
            </a:r>
            <a:r>
              <a:rPr lang="en-US" sz="2200" dirty="0" err="1"/>
              <a:t>HVC</a:t>
            </a:r>
            <a:r>
              <a:rPr lang="en-US" sz="2200" dirty="0"/>
              <a:t>)  is a source of income. Accordingly, a landlord or property manager must include the value of an HCV in any screening or rental application calculation of “income.” To calculate the rent to-income ratio of a prospective HCV tenant, a landlord should only consider the portion of the rent that the HCV applicant would be directly responsible for. </a:t>
            </a:r>
          </a:p>
        </p:txBody>
      </p:sp>
    </p:spTree>
    <p:extLst>
      <p:ext uri="{BB962C8B-B14F-4D97-AF65-F5344CB8AC3E}">
        <p14:creationId xmlns:p14="http://schemas.microsoft.com/office/powerpoint/2010/main" val="351262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4647426"/>
          </a:xfrm>
          <a:prstGeom prst="rect">
            <a:avLst/>
          </a:prstGeom>
          <a:noFill/>
        </p:spPr>
        <p:txBody>
          <a:bodyPr wrap="square" numCol="1" rtlCol="0">
            <a:spAutoFit/>
          </a:bodyPr>
          <a:lstStyle/>
          <a:p>
            <a:pPr algn="ctr"/>
            <a:r>
              <a:rPr lang="en-US" sz="3200" b="1" dirty="0"/>
              <a:t>What should housing providers know?</a:t>
            </a:r>
          </a:p>
          <a:p>
            <a:endParaRPr lang="en-US" sz="2200" dirty="0"/>
          </a:p>
          <a:p>
            <a:endParaRPr lang="en-US" sz="2200" dirty="0"/>
          </a:p>
          <a:p>
            <a:r>
              <a:rPr lang="en-US" sz="2200" dirty="0"/>
              <a:t>The housing provider must only consider the tenant’s/applicant’s portion of the rent. For example, a unit is advertised for $2000 and there is a policy that the applicant must have an income of 3 X the rent amount. Normally, the applicant’s monthly income would need to be at least $6000. If the subsidy is $1500, then the applicant will owe $500 per month in addition to the voucher amount. </a:t>
            </a:r>
          </a:p>
          <a:p>
            <a:endParaRPr lang="en-US" sz="2200" dirty="0"/>
          </a:p>
          <a:p>
            <a:r>
              <a:rPr lang="en-US" sz="2200" dirty="0"/>
              <a:t>Therefore, if housing provider requires 3 X the rent amount, the housing provider would use 3 X $500 (the amount provided by the applicant) for $1500 per month. So, if the applicant makes at least $1500 per month, the applicant will qualify for the $2000 rent, considering the $1500 housing choice voucher plus $500 from the applicant.</a:t>
            </a:r>
          </a:p>
        </p:txBody>
      </p:sp>
    </p:spTree>
    <p:extLst>
      <p:ext uri="{BB962C8B-B14F-4D97-AF65-F5344CB8AC3E}">
        <p14:creationId xmlns:p14="http://schemas.microsoft.com/office/powerpoint/2010/main" val="208182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631763"/>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dirty="0"/>
              <a:t>Section 8 Voucher Amounts</a:t>
            </a:r>
          </a:p>
          <a:p>
            <a:endParaRPr lang="en-US" sz="2200" dirty="0"/>
          </a:p>
          <a:p>
            <a:r>
              <a:rPr lang="en-US" sz="2200" dirty="0"/>
              <a:t>The local public housing authority oversees administering the housing choice voucher program and should consider the market factors in the area to arrive at housing choice voucher amounts in their areas.</a:t>
            </a:r>
          </a:p>
          <a:p>
            <a:endParaRPr lang="en-US" sz="2200" dirty="0"/>
          </a:p>
          <a:p>
            <a:r>
              <a:rPr lang="en-US" sz="2200" dirty="0"/>
              <a:t>Amounts may differ by zip code</a:t>
            </a:r>
          </a:p>
          <a:p>
            <a:endParaRPr lang="en-US" sz="2200" dirty="0"/>
          </a:p>
        </p:txBody>
      </p:sp>
    </p:spTree>
    <p:extLst>
      <p:ext uri="{BB962C8B-B14F-4D97-AF65-F5344CB8AC3E}">
        <p14:creationId xmlns:p14="http://schemas.microsoft.com/office/powerpoint/2010/main" val="228970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970318"/>
          </a:xfrm>
          <a:prstGeom prst="rect">
            <a:avLst/>
          </a:prstGeom>
          <a:noFill/>
        </p:spPr>
        <p:txBody>
          <a:bodyPr wrap="square" numCol="1" rtlCol="0">
            <a:spAutoFit/>
          </a:bodyPr>
          <a:lstStyle/>
          <a:p>
            <a:pPr algn="ctr"/>
            <a:r>
              <a:rPr lang="en-US" sz="3200" b="1" dirty="0"/>
              <a:t>What should housing providers know?</a:t>
            </a:r>
          </a:p>
          <a:p>
            <a:endParaRPr lang="en-US" sz="2200" dirty="0"/>
          </a:p>
          <a:p>
            <a:endParaRPr lang="en-US" sz="2200" dirty="0"/>
          </a:p>
          <a:p>
            <a:pPr algn="l"/>
            <a:r>
              <a:rPr lang="en-US" sz="2200" dirty="0"/>
              <a:t>Must a housing provider keep a unit open for a housing choice voucher applicant if another market tenant is ready to go and the initial inspection has not been completed by the local housing authority?</a:t>
            </a:r>
          </a:p>
          <a:p>
            <a:pPr algn="l"/>
            <a:endParaRPr lang="en-US" sz="2200" dirty="0"/>
          </a:p>
          <a:p>
            <a:pPr algn="l"/>
            <a:r>
              <a:rPr lang="en-US" sz="2200" dirty="0"/>
              <a:t>A. The State of Illinois has not yet given guidance on that question, so the housing provider should check with the local housing authority and their own attorney on that issue.</a:t>
            </a:r>
          </a:p>
          <a:p>
            <a:endParaRPr lang="en-US" sz="2200" dirty="0"/>
          </a:p>
        </p:txBody>
      </p:sp>
    </p:spTree>
    <p:extLst>
      <p:ext uri="{BB962C8B-B14F-4D97-AF65-F5344CB8AC3E}">
        <p14:creationId xmlns:p14="http://schemas.microsoft.com/office/powerpoint/2010/main" val="206138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970318"/>
          </a:xfrm>
          <a:prstGeom prst="rect">
            <a:avLst/>
          </a:prstGeom>
          <a:noFill/>
        </p:spPr>
        <p:txBody>
          <a:bodyPr wrap="square" numCol="1" rtlCol="0">
            <a:spAutoFit/>
          </a:bodyPr>
          <a:lstStyle/>
          <a:p>
            <a:pPr algn="ctr"/>
            <a:r>
              <a:rPr lang="en-US" sz="3200" b="1" dirty="0"/>
              <a:t>What should housing providers know?</a:t>
            </a:r>
          </a:p>
          <a:p>
            <a:endParaRPr lang="en-US" sz="2200" dirty="0"/>
          </a:p>
          <a:p>
            <a:pPr algn="l"/>
            <a:endParaRPr lang="en-US" sz="2200" dirty="0"/>
          </a:p>
          <a:p>
            <a:pPr algn="l"/>
            <a:r>
              <a:rPr lang="en-US" sz="2200" dirty="0"/>
              <a:t>Will utilities and expenses be included in the amounts to determine a housing choice voucher recipient’s ability to rent?</a:t>
            </a:r>
          </a:p>
          <a:p>
            <a:pPr algn="l"/>
            <a:endParaRPr lang="en-US" sz="2200" dirty="0"/>
          </a:p>
          <a:p>
            <a:pPr algn="l"/>
            <a:r>
              <a:rPr lang="en-US" sz="2200" dirty="0"/>
              <a:t>A. This will depend on whether utilities are included in the amount due to the housing provider. Also, the local housing authority should be able to answer some of these questions.</a:t>
            </a:r>
          </a:p>
          <a:p>
            <a:endParaRPr lang="en-US" sz="2200" b="1" dirty="0"/>
          </a:p>
          <a:p>
            <a:endParaRPr lang="en-US" sz="2200" dirty="0"/>
          </a:p>
        </p:txBody>
      </p:sp>
    </p:spTree>
    <p:extLst>
      <p:ext uri="{BB962C8B-B14F-4D97-AF65-F5344CB8AC3E}">
        <p14:creationId xmlns:p14="http://schemas.microsoft.com/office/powerpoint/2010/main" val="199360982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4647426"/>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b="1" dirty="0"/>
              <a:t>Requirements for all tenants</a:t>
            </a:r>
          </a:p>
          <a:p>
            <a:endParaRPr lang="en-US" sz="2200" dirty="0"/>
          </a:p>
          <a:p>
            <a:r>
              <a:rPr lang="en-US" sz="2200" dirty="0"/>
              <a:t>	Must comply with lease agreement</a:t>
            </a:r>
          </a:p>
          <a:p>
            <a:endParaRPr lang="en-US" sz="2200" dirty="0"/>
          </a:p>
          <a:p>
            <a:r>
              <a:rPr lang="en-US" sz="2200" dirty="0"/>
              <a:t>	If non-compliant, can evict</a:t>
            </a:r>
          </a:p>
          <a:p>
            <a:endParaRPr lang="en-US" sz="2200" dirty="0"/>
          </a:p>
          <a:p>
            <a:r>
              <a:rPr lang="en-US" sz="2200" dirty="0"/>
              <a:t>	If income changes, work with the tenant</a:t>
            </a:r>
          </a:p>
          <a:p>
            <a:endParaRPr lang="en-US" sz="2200" dirty="0"/>
          </a:p>
          <a:p>
            <a:r>
              <a:rPr lang="en-US" sz="2200" dirty="0"/>
              <a:t>	Documentation is key for ALL tenants</a:t>
            </a:r>
          </a:p>
          <a:p>
            <a:endParaRPr lang="en-US" sz="2200" dirty="0"/>
          </a:p>
          <a:p>
            <a:r>
              <a:rPr lang="en-US" sz="2200" dirty="0"/>
              <a:t>	Market rate does not change with SOI Protections</a:t>
            </a:r>
          </a:p>
        </p:txBody>
      </p:sp>
    </p:spTree>
    <p:extLst>
      <p:ext uri="{BB962C8B-B14F-4D97-AF65-F5344CB8AC3E}">
        <p14:creationId xmlns:p14="http://schemas.microsoft.com/office/powerpoint/2010/main" val="31359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631763"/>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b="1" dirty="0"/>
              <a:t>Affordable Housing Special Assessment (Cook County)</a:t>
            </a:r>
          </a:p>
          <a:p>
            <a:endParaRPr lang="en-US" sz="2200" dirty="0"/>
          </a:p>
          <a:p>
            <a:r>
              <a:rPr lang="en-US" sz="2200" dirty="0"/>
              <a:t>How do properties prove eligibility for the new program? </a:t>
            </a:r>
          </a:p>
          <a:p>
            <a:endParaRPr lang="en-US" sz="2200" dirty="0"/>
          </a:p>
          <a:p>
            <a:r>
              <a:rPr lang="en-US" sz="2200" dirty="0"/>
              <a:t>A. Owners must show that they have made substantial improvements to the rental units, that they are maintaining the property, and that affordable units are rented to households with qualifying household income paying an affordable portion of their income for housing, among other criteria.</a:t>
            </a:r>
          </a:p>
        </p:txBody>
      </p:sp>
    </p:spTree>
    <p:extLst>
      <p:ext uri="{BB962C8B-B14F-4D97-AF65-F5344CB8AC3E}">
        <p14:creationId xmlns:p14="http://schemas.microsoft.com/office/powerpoint/2010/main" val="181047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970318"/>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b="1" dirty="0"/>
              <a:t>Affordable Housing Special Assessment (Cook County)</a:t>
            </a:r>
          </a:p>
          <a:p>
            <a:endParaRPr lang="en-US" sz="2200" dirty="0"/>
          </a:p>
          <a:p>
            <a:r>
              <a:rPr lang="en-US" sz="2200" dirty="0"/>
              <a:t>What is the income limit for tenants? </a:t>
            </a:r>
          </a:p>
          <a:p>
            <a:endParaRPr lang="en-US" sz="2200" dirty="0"/>
          </a:p>
          <a:p>
            <a:r>
              <a:rPr lang="en-US" sz="2200" dirty="0"/>
              <a:t>A. The law limits tenant income to 60% of area median income, which means that the income limit is currently about $56,000 for a four-person household. However, a property may satisfy the maximum rent and income limits with a weighted average of no more than 60% of area median income where federal, state, municipal or other ordinance, rule or regulation requires use of a weighted average.</a:t>
            </a:r>
          </a:p>
        </p:txBody>
      </p:sp>
    </p:spTree>
    <p:extLst>
      <p:ext uri="{BB962C8B-B14F-4D97-AF65-F5344CB8AC3E}">
        <p14:creationId xmlns:p14="http://schemas.microsoft.com/office/powerpoint/2010/main" val="187408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293209"/>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b="1" dirty="0"/>
              <a:t>Affordable Housing Special Assessment (Cook County)</a:t>
            </a:r>
          </a:p>
          <a:p>
            <a:endParaRPr lang="en-US" sz="2200" dirty="0"/>
          </a:p>
          <a:p>
            <a:r>
              <a:rPr lang="en-US" sz="2200" dirty="0"/>
              <a:t>Do units paid for with Housing Choice vouchers (formerly called Section 8 vouchers) count as “affordable” units? </a:t>
            </a:r>
          </a:p>
          <a:p>
            <a:endParaRPr lang="en-US" sz="2200" dirty="0"/>
          </a:p>
          <a:p>
            <a:r>
              <a:rPr lang="en-US" sz="2200" dirty="0"/>
              <a:t>A. Yes, so long as total household income remains within household income limits and the rent level stays within maximum rental limits</a:t>
            </a:r>
          </a:p>
        </p:txBody>
      </p:sp>
    </p:spTree>
    <p:extLst>
      <p:ext uri="{BB962C8B-B14F-4D97-AF65-F5344CB8AC3E}">
        <p14:creationId xmlns:p14="http://schemas.microsoft.com/office/powerpoint/2010/main" val="193849588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293209"/>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b="1" dirty="0"/>
              <a:t>Affordable Housing Special Assessment (Cook County)</a:t>
            </a:r>
          </a:p>
          <a:p>
            <a:endParaRPr lang="en-US" sz="2200" dirty="0"/>
          </a:p>
          <a:p>
            <a:r>
              <a:rPr lang="en-US" sz="2200" dirty="0"/>
              <a:t>In order to be in the program, does the property have to be rehabilitated in some way? </a:t>
            </a:r>
          </a:p>
          <a:p>
            <a:endParaRPr lang="en-US" sz="2200" dirty="0"/>
          </a:p>
          <a:p>
            <a:r>
              <a:rPr lang="en-US" sz="2200" dirty="0"/>
              <a:t>A. Yes, either a major rehab or new construction (occurring on or after Jan 1, 2015, or as part of qualifying Class 9 participation) that meets the thresholds in terms of cost per square foot and addressing the required number of primary building systems if rehab.</a:t>
            </a:r>
          </a:p>
        </p:txBody>
      </p:sp>
    </p:spTree>
    <p:extLst>
      <p:ext uri="{BB962C8B-B14F-4D97-AF65-F5344CB8AC3E}">
        <p14:creationId xmlns:p14="http://schemas.microsoft.com/office/powerpoint/2010/main" val="402442120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4124206"/>
          </a:xfrm>
          <a:prstGeom prst="rect">
            <a:avLst/>
          </a:prstGeom>
          <a:noFill/>
        </p:spPr>
        <p:txBody>
          <a:bodyPr wrap="square" numCol="1" rtlCol="0">
            <a:spAutoFit/>
          </a:bodyPr>
          <a:lstStyle/>
          <a:p>
            <a:pPr algn="ctr"/>
            <a:r>
              <a:rPr lang="en-US" sz="3200" b="1" dirty="0"/>
              <a:t>Goals for today</a:t>
            </a:r>
          </a:p>
          <a:p>
            <a:endParaRPr lang="en-US" dirty="0"/>
          </a:p>
          <a:p>
            <a:pPr marL="285750" indent="-285750">
              <a:buFont typeface="Arial" panose="020B0604020202020204" pitchFamily="34" charset="0"/>
              <a:buChar char="•"/>
            </a:pPr>
            <a:r>
              <a:rPr lang="en-US" sz="2200" dirty="0"/>
              <a:t>What is source of income protection?</a:t>
            </a:r>
          </a:p>
          <a:p>
            <a:endParaRPr lang="en-US" sz="2200" dirty="0"/>
          </a:p>
          <a:p>
            <a:pPr marL="285750" indent="-285750">
              <a:buFont typeface="Arial" panose="020B0604020202020204" pitchFamily="34" charset="0"/>
              <a:buChar char="•"/>
            </a:pPr>
            <a:r>
              <a:rPr lang="en-US" sz="2200" dirty="0"/>
              <a:t>What should housing providers know?</a:t>
            </a:r>
          </a:p>
          <a:p>
            <a:endParaRPr lang="en-US" sz="2200" dirty="0"/>
          </a:p>
          <a:p>
            <a:pPr marL="285750" indent="-285750">
              <a:buFont typeface="Arial" panose="020B0604020202020204" pitchFamily="34" charset="0"/>
              <a:buChar char="•"/>
            </a:pPr>
            <a:r>
              <a:rPr lang="en-US" sz="2200" dirty="0"/>
              <a:t>Other laws in Cook County to know about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r>
              <a:rPr lang="en-US" sz="2200" dirty="0"/>
              <a:t>NOT LEGAL ADVICE</a:t>
            </a:r>
          </a:p>
          <a:p>
            <a:endParaRPr lang="en-US" dirty="0"/>
          </a:p>
          <a:p>
            <a:endParaRPr lang="en-US" dirty="0"/>
          </a:p>
        </p:txBody>
      </p:sp>
      <p:pic>
        <p:nvPicPr>
          <p:cNvPr id="9" name="Picture 8">
            <a:extLst>
              <a:ext uri="{FF2B5EF4-FFF2-40B4-BE49-F238E27FC236}">
                <a16:creationId xmlns:a16="http://schemas.microsoft.com/office/drawing/2014/main" id="{064E8F6C-B42D-044A-7355-47576635EC50}"/>
              </a:ext>
            </a:extLst>
          </p:cNvPr>
          <p:cNvPicPr>
            <a:picLocks noChangeAspect="1"/>
          </p:cNvPicPr>
          <p:nvPr/>
        </p:nvPicPr>
        <p:blipFill rotWithShape="1">
          <a:blip r:embed="rId3"/>
          <a:srcRect t="20568"/>
          <a:stretch/>
        </p:blipFill>
        <p:spPr>
          <a:xfrm>
            <a:off x="8229600" y="1444065"/>
            <a:ext cx="3200400" cy="38137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48057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4308872"/>
          </a:xfrm>
          <a:prstGeom prst="rect">
            <a:avLst/>
          </a:prstGeom>
          <a:noFill/>
        </p:spPr>
        <p:txBody>
          <a:bodyPr wrap="square" numCol="1" rtlCol="0">
            <a:spAutoFit/>
          </a:bodyPr>
          <a:lstStyle/>
          <a:p>
            <a:pPr algn="ctr"/>
            <a:r>
              <a:rPr lang="en-US" sz="3200" b="1" dirty="0"/>
              <a:t>Other Laws in Cook County</a:t>
            </a:r>
          </a:p>
          <a:p>
            <a:endParaRPr lang="en-US" sz="2200" dirty="0"/>
          </a:p>
          <a:p>
            <a:r>
              <a:rPr lang="en-US" sz="2200" b="1" dirty="0"/>
              <a:t>Just Housing Amendment</a:t>
            </a:r>
          </a:p>
          <a:p>
            <a:r>
              <a:rPr lang="en-US" sz="2200" dirty="0"/>
              <a:t>	Screening process, two-step</a:t>
            </a:r>
          </a:p>
          <a:p>
            <a:r>
              <a:rPr lang="en-US" sz="2200" dirty="0"/>
              <a:t>	Individualized assessment</a:t>
            </a:r>
          </a:p>
          <a:p>
            <a:r>
              <a:rPr lang="en-US" sz="2200" dirty="0"/>
              <a:t>	Cannot discriminate based on criminal background</a:t>
            </a:r>
          </a:p>
          <a:p>
            <a:endParaRPr lang="en-US" sz="2200" dirty="0"/>
          </a:p>
          <a:p>
            <a:endParaRPr lang="en-US" sz="2200" dirty="0"/>
          </a:p>
          <a:p>
            <a:r>
              <a:rPr lang="en-US" sz="2200" b="1" dirty="0"/>
              <a:t>Residential Tenant and Landlord Ordinance</a:t>
            </a:r>
          </a:p>
          <a:p>
            <a:r>
              <a:rPr lang="en-US" sz="2200" dirty="0"/>
              <a:t>	Law regulating the relationship between landlord and tenant</a:t>
            </a:r>
          </a:p>
          <a:p>
            <a:r>
              <a:rPr lang="en-US" sz="2200" dirty="0"/>
              <a:t>	Additional disclosures and tenant notifications required</a:t>
            </a:r>
          </a:p>
          <a:p>
            <a:endParaRPr lang="en-US" sz="2200" dirty="0"/>
          </a:p>
        </p:txBody>
      </p:sp>
    </p:spTree>
    <p:extLst>
      <p:ext uri="{BB962C8B-B14F-4D97-AF65-F5344CB8AC3E}">
        <p14:creationId xmlns:p14="http://schemas.microsoft.com/office/powerpoint/2010/main" val="10529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5663089"/>
          </a:xfrm>
          <a:prstGeom prst="rect">
            <a:avLst/>
          </a:prstGeom>
          <a:noFill/>
        </p:spPr>
        <p:txBody>
          <a:bodyPr wrap="square" numCol="1" rtlCol="0">
            <a:spAutoFit/>
          </a:bodyPr>
          <a:lstStyle/>
          <a:p>
            <a:pPr algn="ctr"/>
            <a:r>
              <a:rPr lang="en-US" sz="3200" b="1" dirty="0"/>
              <a:t>Additional Considerations</a:t>
            </a:r>
          </a:p>
          <a:p>
            <a:endParaRPr lang="en-US" sz="2200" dirty="0"/>
          </a:p>
          <a:p>
            <a:r>
              <a:rPr lang="en-US" sz="2200" dirty="0"/>
              <a:t>Vouchers provide a path for individuals or families to work their way into market rate, ownership or rentals</a:t>
            </a:r>
          </a:p>
          <a:p>
            <a:endParaRPr lang="en-US" sz="2200" dirty="0"/>
          </a:p>
          <a:p>
            <a:r>
              <a:rPr lang="en-US" sz="2200" dirty="0"/>
              <a:t>If rental units are well maintained, less concerns for inspections</a:t>
            </a:r>
          </a:p>
          <a:p>
            <a:endParaRPr lang="en-US" sz="2200" dirty="0"/>
          </a:p>
          <a:p>
            <a:r>
              <a:rPr lang="en-US" sz="2200" dirty="0"/>
              <a:t>Steady and reliable income deposited into housing provider’s account</a:t>
            </a:r>
          </a:p>
          <a:p>
            <a:endParaRPr lang="en-US" sz="2200" dirty="0"/>
          </a:p>
          <a:p>
            <a:r>
              <a:rPr lang="en-US" sz="2200" dirty="0"/>
              <a:t>Housing provider notified when tenant is moving out, so inspection and repairs are itemized</a:t>
            </a:r>
          </a:p>
          <a:p>
            <a:endParaRPr lang="en-US" sz="2200" dirty="0"/>
          </a:p>
          <a:p>
            <a:endParaRPr lang="en-US" sz="2200" dirty="0"/>
          </a:p>
          <a:p>
            <a:endParaRPr lang="en-US" sz="2200" dirty="0"/>
          </a:p>
          <a:p>
            <a:r>
              <a:rPr lang="en-US" sz="2200" dirty="0"/>
              <a:t>	</a:t>
            </a:r>
          </a:p>
          <a:p>
            <a:endParaRPr lang="en-US" sz="2200" dirty="0"/>
          </a:p>
        </p:txBody>
      </p:sp>
    </p:spTree>
    <p:extLst>
      <p:ext uri="{BB962C8B-B14F-4D97-AF65-F5344CB8AC3E}">
        <p14:creationId xmlns:p14="http://schemas.microsoft.com/office/powerpoint/2010/main" val="247179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970318"/>
          </a:xfrm>
          <a:prstGeom prst="rect">
            <a:avLst/>
          </a:prstGeom>
          <a:noFill/>
        </p:spPr>
        <p:txBody>
          <a:bodyPr wrap="square" numCol="1" rtlCol="0">
            <a:spAutoFit/>
          </a:bodyPr>
          <a:lstStyle/>
          <a:p>
            <a:pPr algn="ctr"/>
            <a:r>
              <a:rPr lang="en-US" sz="3200" b="1" dirty="0"/>
              <a:t>What is SOI Protection?</a:t>
            </a:r>
          </a:p>
          <a:p>
            <a:endParaRPr lang="en-US" sz="2200" dirty="0"/>
          </a:p>
          <a:p>
            <a:endParaRPr lang="en-US" sz="2200" dirty="0"/>
          </a:p>
          <a:p>
            <a:r>
              <a:rPr lang="en-US" sz="2200" dirty="0"/>
              <a:t>Illinois Human Rights Act/Protected Classes</a:t>
            </a:r>
          </a:p>
          <a:p>
            <a:endParaRPr lang="en-US" sz="2200" dirty="0"/>
          </a:p>
          <a:p>
            <a:r>
              <a:rPr lang="en-US" sz="2200" dirty="0"/>
              <a:t>Prohibits discrimination in housing based upon race, color, religion, sex (including sexual harassment), pregnancy, national origin, ancestry, age (40 and over), order of protection status, marital status, sexual orientation (which includes gender-related identity), unfavorable military discharge, physical and mental disability, and familial status.</a:t>
            </a:r>
          </a:p>
          <a:p>
            <a:endParaRPr lang="en-US" sz="2200" dirty="0"/>
          </a:p>
          <a:p>
            <a:r>
              <a:rPr lang="en-US" sz="2200" dirty="0"/>
              <a:t>Starting January 1, 2023 will include source of income </a:t>
            </a:r>
          </a:p>
        </p:txBody>
      </p:sp>
    </p:spTree>
    <p:extLst>
      <p:ext uri="{BB962C8B-B14F-4D97-AF65-F5344CB8AC3E}">
        <p14:creationId xmlns:p14="http://schemas.microsoft.com/office/powerpoint/2010/main" val="391627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970318"/>
          </a:xfrm>
          <a:prstGeom prst="rect">
            <a:avLst/>
          </a:prstGeom>
          <a:noFill/>
        </p:spPr>
        <p:txBody>
          <a:bodyPr wrap="square" numCol="1" rtlCol="0">
            <a:spAutoFit/>
          </a:bodyPr>
          <a:lstStyle/>
          <a:p>
            <a:pPr algn="ctr"/>
            <a:r>
              <a:rPr lang="en-US" sz="3200" b="1" dirty="0"/>
              <a:t>What is SOI Protection?</a:t>
            </a:r>
          </a:p>
          <a:p>
            <a:endParaRPr lang="en-US" sz="2200" dirty="0"/>
          </a:p>
          <a:p>
            <a:endParaRPr lang="en-US" sz="2200" dirty="0"/>
          </a:p>
          <a:p>
            <a:r>
              <a:rPr lang="en-US" sz="2200" dirty="0"/>
              <a:t>Protected classes and Fair Housing Laws</a:t>
            </a:r>
          </a:p>
          <a:p>
            <a:endParaRPr lang="en-US" sz="2200" dirty="0"/>
          </a:p>
          <a:p>
            <a:r>
              <a:rPr lang="en-US" sz="2200" dirty="0"/>
              <a:t>Local laws existed prior to 2023 </a:t>
            </a:r>
          </a:p>
          <a:p>
            <a:endParaRPr lang="en-US" sz="2200" dirty="0"/>
          </a:p>
          <a:p>
            <a:r>
              <a:rPr lang="en-US" sz="2200" dirty="0"/>
              <a:t>	Cook County</a:t>
            </a:r>
          </a:p>
          <a:p>
            <a:r>
              <a:rPr lang="en-US" sz="2200" dirty="0"/>
              <a:t>	Naperville</a:t>
            </a:r>
          </a:p>
          <a:p>
            <a:r>
              <a:rPr lang="en-US" sz="2200" dirty="0"/>
              <a:t>	Urbana</a:t>
            </a:r>
          </a:p>
          <a:p>
            <a:r>
              <a:rPr lang="en-US" sz="2200" dirty="0"/>
              <a:t>	Wheeling</a:t>
            </a:r>
          </a:p>
        </p:txBody>
      </p:sp>
      <p:pic>
        <p:nvPicPr>
          <p:cNvPr id="7" name="Picture 6">
            <a:extLst>
              <a:ext uri="{FF2B5EF4-FFF2-40B4-BE49-F238E27FC236}">
                <a16:creationId xmlns:a16="http://schemas.microsoft.com/office/drawing/2014/main" id="{325EC48B-34C4-E34C-CF71-16D6F039235B}"/>
              </a:ext>
            </a:extLst>
          </p:cNvPr>
          <p:cNvPicPr>
            <a:picLocks noChangeAspect="1"/>
          </p:cNvPicPr>
          <p:nvPr/>
        </p:nvPicPr>
        <p:blipFill>
          <a:blip r:embed="rId3"/>
          <a:stretch>
            <a:fillRect/>
          </a:stretch>
        </p:blipFill>
        <p:spPr>
          <a:xfrm>
            <a:off x="6363287" y="1681798"/>
            <a:ext cx="5120640" cy="384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949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293209"/>
          </a:xfrm>
          <a:prstGeom prst="rect">
            <a:avLst/>
          </a:prstGeom>
          <a:noFill/>
        </p:spPr>
        <p:txBody>
          <a:bodyPr wrap="square" numCol="1" rtlCol="0">
            <a:spAutoFit/>
          </a:bodyPr>
          <a:lstStyle/>
          <a:p>
            <a:pPr algn="ctr"/>
            <a:r>
              <a:rPr lang="en-US" sz="3200" b="1" dirty="0"/>
              <a:t>What is SOI Protection?</a:t>
            </a:r>
          </a:p>
          <a:p>
            <a:endParaRPr lang="en-US" sz="2200" dirty="0"/>
          </a:p>
          <a:p>
            <a:endParaRPr lang="en-US" sz="2200" dirty="0"/>
          </a:p>
          <a:p>
            <a:endParaRPr lang="en-US" sz="2200" dirty="0"/>
          </a:p>
          <a:p>
            <a:r>
              <a:rPr lang="en-US" sz="2200" dirty="0"/>
              <a:t>The definition of SOI means “the lawful manner in which an individual supports himself of herself or his or her dependents.” [Illinois Human Rights Act Section 5/1-103(O-5) Presumably, this definition includes wages, commissions, alimony, child support, veterans’ benefits, social security and any public assistance including housing choice vouchers sometimes referred to as Section 8 subsidies.	</a:t>
            </a:r>
          </a:p>
        </p:txBody>
      </p:sp>
    </p:spTree>
    <p:extLst>
      <p:ext uri="{BB962C8B-B14F-4D97-AF65-F5344CB8AC3E}">
        <p14:creationId xmlns:p14="http://schemas.microsoft.com/office/powerpoint/2010/main" val="257220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4985980"/>
          </a:xfrm>
          <a:prstGeom prst="rect">
            <a:avLst/>
          </a:prstGeom>
          <a:noFill/>
        </p:spPr>
        <p:txBody>
          <a:bodyPr wrap="square" numCol="1" rtlCol="0">
            <a:spAutoFit/>
          </a:bodyPr>
          <a:lstStyle/>
          <a:p>
            <a:pPr algn="ctr"/>
            <a:r>
              <a:rPr lang="en-US" sz="3200" b="1" dirty="0"/>
              <a:t>What is SOI Protection?</a:t>
            </a:r>
          </a:p>
          <a:p>
            <a:endParaRPr lang="en-US" sz="2200" dirty="0"/>
          </a:p>
          <a:p>
            <a:pPr algn="l"/>
            <a:r>
              <a:rPr lang="en-US" sz="2200" dirty="0"/>
              <a:t>Prohibits the following:</a:t>
            </a:r>
          </a:p>
          <a:p>
            <a:pPr algn="l"/>
            <a:r>
              <a:rPr lang="en-US" sz="2200" dirty="0"/>
              <a:t>· Refusal to engage in a real estate transaction.</a:t>
            </a:r>
          </a:p>
          <a:p>
            <a:pPr algn="l"/>
            <a:r>
              <a:rPr lang="en-US" sz="2200" dirty="0"/>
              <a:t>· Altering terms or conditions to deny or limit housing based on membership in a protected class.</a:t>
            </a:r>
          </a:p>
          <a:p>
            <a:pPr algn="l"/>
            <a:r>
              <a:rPr lang="en-US" sz="2200" dirty="0"/>
              <a:t>· Refusal to negotiate with a person in a protected class.</a:t>
            </a:r>
          </a:p>
          <a:p>
            <a:pPr algn="l"/>
            <a:r>
              <a:rPr lang="en-US" sz="2200" dirty="0"/>
              <a:t>· To represent that property is not available to inspect, sell or lease to members of a protected class.</a:t>
            </a:r>
          </a:p>
          <a:p>
            <a:pPr algn="l"/>
            <a:r>
              <a:rPr lang="en-US" sz="2200" dirty="0"/>
              <a:t>· To publish any intent to discriminate based on a protected class, including advertising by any means. This includes no more use of this type of language: NO SECTION 8 as part of an ad or an MLS listing.</a:t>
            </a:r>
          </a:p>
          <a:p>
            <a:pPr algn="l"/>
            <a:r>
              <a:rPr lang="en-US" sz="2200" dirty="0"/>
              <a:t>· To accept a listing knowing the owner’s intent to discriminate based on a protected class.</a:t>
            </a:r>
          </a:p>
          <a:p>
            <a:pPr algn="l"/>
            <a:endParaRPr lang="en-US" sz="2200" dirty="0"/>
          </a:p>
        </p:txBody>
      </p:sp>
    </p:spTree>
    <p:extLst>
      <p:ext uri="{BB962C8B-B14F-4D97-AF65-F5344CB8AC3E}">
        <p14:creationId xmlns:p14="http://schemas.microsoft.com/office/powerpoint/2010/main" val="304158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4647426"/>
          </a:xfrm>
          <a:prstGeom prst="rect">
            <a:avLst/>
          </a:prstGeom>
          <a:noFill/>
        </p:spPr>
        <p:txBody>
          <a:bodyPr wrap="square" numCol="1" rtlCol="0">
            <a:spAutoFit/>
          </a:bodyPr>
          <a:lstStyle/>
          <a:p>
            <a:pPr algn="ctr"/>
            <a:r>
              <a:rPr lang="en-US" sz="3200" b="1" dirty="0"/>
              <a:t>What is SOI Protection?</a:t>
            </a:r>
          </a:p>
          <a:p>
            <a:endParaRPr lang="en-US" sz="2200" dirty="0"/>
          </a:p>
          <a:p>
            <a:pPr algn="l"/>
            <a:r>
              <a:rPr lang="en-US" sz="2200" dirty="0"/>
              <a:t>Few exceptions</a:t>
            </a:r>
          </a:p>
          <a:p>
            <a:pPr algn="l"/>
            <a:r>
              <a:rPr lang="en-US" sz="2200" dirty="0"/>
              <a:t>· A private sale of a home where absolutely no advertising, even word-of-mouth advertising is done to indicate an intent to discriminate.</a:t>
            </a:r>
          </a:p>
          <a:p>
            <a:pPr algn="l"/>
            <a:r>
              <a:rPr lang="en-US" sz="2200" dirty="0"/>
              <a:t>· Apartments with four or fewer families where the owner lives in one of the units. · Restrictions based on maximum occupancy of a room.</a:t>
            </a:r>
          </a:p>
          <a:p>
            <a:pPr algn="l"/>
            <a:endParaRPr lang="en-US" sz="2200" dirty="0"/>
          </a:p>
          <a:p>
            <a:pPr algn="l"/>
            <a:endParaRPr lang="en-US" sz="2200" dirty="0"/>
          </a:p>
          <a:p>
            <a:r>
              <a:rPr lang="en-US" sz="2200" dirty="0"/>
              <a:t>Again, there must be no advertising, even word-of-mouth indicating an intent to discriminate against a protected class.</a:t>
            </a:r>
          </a:p>
          <a:p>
            <a:pPr algn="l"/>
            <a:endParaRPr lang="en-US" sz="2200" dirty="0"/>
          </a:p>
          <a:p>
            <a:pPr algn="l"/>
            <a:endParaRPr lang="en-US" sz="2200" dirty="0"/>
          </a:p>
        </p:txBody>
      </p:sp>
    </p:spTree>
    <p:extLst>
      <p:ext uri="{BB962C8B-B14F-4D97-AF65-F5344CB8AC3E}">
        <p14:creationId xmlns:p14="http://schemas.microsoft.com/office/powerpoint/2010/main" val="3402987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2616101"/>
          </a:xfrm>
          <a:prstGeom prst="rect">
            <a:avLst/>
          </a:prstGeom>
          <a:noFill/>
        </p:spPr>
        <p:txBody>
          <a:bodyPr wrap="square" numCol="1" rtlCol="0">
            <a:spAutoFit/>
          </a:bodyPr>
          <a:lstStyle/>
          <a:p>
            <a:pPr algn="ctr"/>
            <a:r>
              <a:rPr lang="en-US" sz="3200" b="1" dirty="0"/>
              <a:t>What is SOI Protection?</a:t>
            </a:r>
          </a:p>
          <a:p>
            <a:endParaRPr lang="en-US" sz="2200" dirty="0"/>
          </a:p>
          <a:p>
            <a:r>
              <a:rPr lang="en-US" sz="2200" b="1" dirty="0"/>
              <a:t>Local law vs. state law</a:t>
            </a:r>
          </a:p>
          <a:p>
            <a:endParaRPr lang="en-US" sz="2200" dirty="0"/>
          </a:p>
          <a:p>
            <a:r>
              <a:rPr lang="en-US" sz="2200" dirty="0"/>
              <a:t>	Follow regulation that is stricter. If local laws contain fewer exemptions, follow 	local law</a:t>
            </a:r>
          </a:p>
          <a:p>
            <a:r>
              <a:rPr lang="en-US" sz="2200" dirty="0"/>
              <a:t>	</a:t>
            </a:r>
          </a:p>
        </p:txBody>
      </p:sp>
    </p:spTree>
    <p:extLst>
      <p:ext uri="{BB962C8B-B14F-4D97-AF65-F5344CB8AC3E}">
        <p14:creationId xmlns:p14="http://schemas.microsoft.com/office/powerpoint/2010/main" val="286767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9E36-FF62-7846-B92D-7AAF050110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DBEE20-08D0-D04C-A1BE-16BD9C44104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BAA6B41-321B-4D41-AA70-3D5E895BF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012741-552B-8793-BEAC-EE5B8DDB7686}"/>
              </a:ext>
            </a:extLst>
          </p:cNvPr>
          <p:cNvSpPr txBox="1"/>
          <p:nvPr/>
        </p:nvSpPr>
        <p:spPr>
          <a:xfrm>
            <a:off x="1073834" y="940028"/>
            <a:ext cx="10410093" cy="3970318"/>
          </a:xfrm>
          <a:prstGeom prst="rect">
            <a:avLst/>
          </a:prstGeom>
          <a:noFill/>
        </p:spPr>
        <p:txBody>
          <a:bodyPr wrap="square" numCol="1" rtlCol="0">
            <a:spAutoFit/>
          </a:bodyPr>
          <a:lstStyle/>
          <a:p>
            <a:pPr algn="ctr"/>
            <a:r>
              <a:rPr lang="en-US" sz="3200" b="1" dirty="0"/>
              <a:t>What should housing providers know?</a:t>
            </a:r>
          </a:p>
          <a:p>
            <a:endParaRPr lang="en-US" sz="2200" dirty="0"/>
          </a:p>
          <a:p>
            <a:r>
              <a:rPr lang="en-US" sz="2200" dirty="0"/>
              <a:t>Tenant Screenings</a:t>
            </a:r>
          </a:p>
          <a:p>
            <a:endParaRPr lang="en-US" sz="2200" dirty="0"/>
          </a:p>
          <a:p>
            <a:r>
              <a:rPr lang="en-US" sz="2200" dirty="0"/>
              <a:t>	</a:t>
            </a:r>
            <a:r>
              <a:rPr lang="en-US" sz="2200" b="1" dirty="0"/>
              <a:t>Credit Scores:</a:t>
            </a:r>
            <a:r>
              <a:rPr lang="en-US" sz="2200" dirty="0"/>
              <a:t>	applicability for all applicants</a:t>
            </a:r>
          </a:p>
          <a:p>
            <a:r>
              <a:rPr lang="en-US" sz="2200" dirty="0"/>
              <a:t>			keep existing score requirement</a:t>
            </a:r>
          </a:p>
          <a:p>
            <a:r>
              <a:rPr lang="en-US" sz="2200" dirty="0"/>
              <a:t>			documentation is KEY</a:t>
            </a:r>
          </a:p>
          <a:p>
            <a:r>
              <a:rPr lang="en-US" sz="2200" dirty="0"/>
              <a:t>		</a:t>
            </a:r>
          </a:p>
          <a:p>
            <a:r>
              <a:rPr lang="en-US" sz="2200" dirty="0"/>
              <a:t>	</a:t>
            </a:r>
            <a:r>
              <a:rPr lang="en-US" sz="2200" b="1" dirty="0"/>
              <a:t>Income Ratios:</a:t>
            </a:r>
            <a:r>
              <a:rPr lang="en-US" sz="2200" dirty="0"/>
              <a:t>	tenant income portion</a:t>
            </a:r>
          </a:p>
          <a:p>
            <a:r>
              <a:rPr lang="en-US" sz="2200" dirty="0"/>
              <a:t>			must factor source of income other than employment</a:t>
            </a:r>
          </a:p>
          <a:p>
            <a:r>
              <a:rPr lang="en-US" sz="2200" dirty="0"/>
              <a:t>			</a:t>
            </a:r>
            <a:r>
              <a:rPr lang="en-US" sz="2200" b="1" u="sng" dirty="0"/>
              <a:t>tenant</a:t>
            </a:r>
            <a:r>
              <a:rPr lang="en-US" sz="2200" dirty="0"/>
              <a:t> portion of rent with housing voucher recipient</a:t>
            </a:r>
          </a:p>
        </p:txBody>
      </p:sp>
    </p:spTree>
    <p:extLst>
      <p:ext uri="{BB962C8B-B14F-4D97-AF65-F5344CB8AC3E}">
        <p14:creationId xmlns:p14="http://schemas.microsoft.com/office/powerpoint/2010/main" val="1137791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3842</TotalTime>
  <Words>1416</Words>
  <Application>Microsoft Office PowerPoint</Application>
  <PresentationFormat>Widescreen</PresentationFormat>
  <Paragraphs>171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Rokos</dc:creator>
  <cp:lastModifiedBy>Adriann Murawski</cp:lastModifiedBy>
  <cp:revision>10</cp:revision>
  <dcterms:created xsi:type="dcterms:W3CDTF">2019-01-24T18:20:41Z</dcterms:created>
  <dcterms:modified xsi:type="dcterms:W3CDTF">2022-11-01T13:28:56Z</dcterms:modified>
</cp:coreProperties>
</file>